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7"/>
  </p:notesMasterIdLst>
  <p:handoutMasterIdLst>
    <p:handoutMasterId r:id="rId18"/>
  </p:handoutMasterIdLst>
  <p:sldIdLst>
    <p:sldId id="301" r:id="rId2"/>
    <p:sldId id="258" r:id="rId3"/>
    <p:sldId id="293" r:id="rId4"/>
    <p:sldId id="295" r:id="rId5"/>
    <p:sldId id="294" r:id="rId6"/>
    <p:sldId id="291" r:id="rId7"/>
    <p:sldId id="299" r:id="rId8"/>
    <p:sldId id="296" r:id="rId9"/>
    <p:sldId id="292" r:id="rId10"/>
    <p:sldId id="297" r:id="rId11"/>
    <p:sldId id="298" r:id="rId12"/>
    <p:sldId id="261" r:id="rId13"/>
    <p:sldId id="265" r:id="rId14"/>
    <p:sldId id="277" r:id="rId15"/>
    <p:sldId id="300" r:id="rId16"/>
  </p:sldIdLst>
  <p:sldSz cx="9144000" cy="6858000" type="screen4x3"/>
  <p:notesSz cx="6735763" cy="9866313"/>
  <p:defaultTextStyle>
    <a:defPPr>
      <a:defRPr lang="ja-JP"/>
    </a:defPPr>
    <a:lvl1pPr algn="l" rtl="0" fontAlgn="base">
      <a:spcBef>
        <a:spcPct val="0"/>
      </a:spcBef>
      <a:spcAft>
        <a:spcPct val="0"/>
      </a:spcAft>
      <a:defRPr kumimoji="1" sz="1600" kern="1200">
        <a:solidFill>
          <a:schemeClr val="tx1"/>
        </a:solidFill>
        <a:latin typeface="Tahoma" pitchFamily="34" charset="0"/>
        <a:ea typeface="ＭＳ Ｐゴシック" pitchFamily="50" charset="-128"/>
        <a:cs typeface="+mn-cs"/>
      </a:defRPr>
    </a:lvl1pPr>
    <a:lvl2pPr marL="457200" algn="l" rtl="0" fontAlgn="base">
      <a:spcBef>
        <a:spcPct val="0"/>
      </a:spcBef>
      <a:spcAft>
        <a:spcPct val="0"/>
      </a:spcAft>
      <a:defRPr kumimoji="1" sz="1600" kern="1200">
        <a:solidFill>
          <a:schemeClr val="tx1"/>
        </a:solidFill>
        <a:latin typeface="Tahoma" pitchFamily="34" charset="0"/>
        <a:ea typeface="ＭＳ Ｐゴシック" pitchFamily="50" charset="-128"/>
        <a:cs typeface="+mn-cs"/>
      </a:defRPr>
    </a:lvl2pPr>
    <a:lvl3pPr marL="914400" algn="l" rtl="0" fontAlgn="base">
      <a:spcBef>
        <a:spcPct val="0"/>
      </a:spcBef>
      <a:spcAft>
        <a:spcPct val="0"/>
      </a:spcAft>
      <a:defRPr kumimoji="1" sz="1600" kern="1200">
        <a:solidFill>
          <a:schemeClr val="tx1"/>
        </a:solidFill>
        <a:latin typeface="Tahoma" pitchFamily="34" charset="0"/>
        <a:ea typeface="ＭＳ Ｐゴシック" pitchFamily="50" charset="-128"/>
        <a:cs typeface="+mn-cs"/>
      </a:defRPr>
    </a:lvl3pPr>
    <a:lvl4pPr marL="1371600" algn="l" rtl="0" fontAlgn="base">
      <a:spcBef>
        <a:spcPct val="0"/>
      </a:spcBef>
      <a:spcAft>
        <a:spcPct val="0"/>
      </a:spcAft>
      <a:defRPr kumimoji="1" sz="1600" kern="1200">
        <a:solidFill>
          <a:schemeClr val="tx1"/>
        </a:solidFill>
        <a:latin typeface="Tahoma" pitchFamily="34" charset="0"/>
        <a:ea typeface="ＭＳ Ｐゴシック" pitchFamily="50" charset="-128"/>
        <a:cs typeface="+mn-cs"/>
      </a:defRPr>
    </a:lvl4pPr>
    <a:lvl5pPr marL="1828800" algn="l" rtl="0" fontAlgn="base">
      <a:spcBef>
        <a:spcPct val="0"/>
      </a:spcBef>
      <a:spcAft>
        <a:spcPct val="0"/>
      </a:spcAft>
      <a:defRPr kumimoji="1" sz="1600" kern="1200">
        <a:solidFill>
          <a:schemeClr val="tx1"/>
        </a:solidFill>
        <a:latin typeface="Tahoma" pitchFamily="34" charset="0"/>
        <a:ea typeface="ＭＳ Ｐゴシック" pitchFamily="50" charset="-128"/>
        <a:cs typeface="+mn-cs"/>
      </a:defRPr>
    </a:lvl5pPr>
    <a:lvl6pPr marL="2286000" algn="l" defTabSz="914400" rtl="0" eaLnBrk="1" latinLnBrk="0" hangingPunct="1">
      <a:defRPr kumimoji="1" sz="1600" kern="1200">
        <a:solidFill>
          <a:schemeClr val="tx1"/>
        </a:solidFill>
        <a:latin typeface="Tahoma" pitchFamily="34" charset="0"/>
        <a:ea typeface="ＭＳ Ｐゴシック" pitchFamily="50" charset="-128"/>
        <a:cs typeface="+mn-cs"/>
      </a:defRPr>
    </a:lvl6pPr>
    <a:lvl7pPr marL="2743200" algn="l" defTabSz="914400" rtl="0" eaLnBrk="1" latinLnBrk="0" hangingPunct="1">
      <a:defRPr kumimoji="1" sz="1600" kern="1200">
        <a:solidFill>
          <a:schemeClr val="tx1"/>
        </a:solidFill>
        <a:latin typeface="Tahoma" pitchFamily="34" charset="0"/>
        <a:ea typeface="ＭＳ Ｐゴシック" pitchFamily="50" charset="-128"/>
        <a:cs typeface="+mn-cs"/>
      </a:defRPr>
    </a:lvl7pPr>
    <a:lvl8pPr marL="3200400" algn="l" defTabSz="914400" rtl="0" eaLnBrk="1" latinLnBrk="0" hangingPunct="1">
      <a:defRPr kumimoji="1" sz="1600" kern="1200">
        <a:solidFill>
          <a:schemeClr val="tx1"/>
        </a:solidFill>
        <a:latin typeface="Tahoma" pitchFamily="34" charset="0"/>
        <a:ea typeface="ＭＳ Ｐゴシック" pitchFamily="50" charset="-128"/>
        <a:cs typeface="+mn-cs"/>
      </a:defRPr>
    </a:lvl8pPr>
    <a:lvl9pPr marL="3657600" algn="l" defTabSz="914400" rtl="0" eaLnBrk="1" latinLnBrk="0" hangingPunct="1">
      <a:defRPr kumimoji="1" sz="1600" kern="1200">
        <a:solidFill>
          <a:schemeClr val="tx1"/>
        </a:solidFill>
        <a:latin typeface="Tahoma" pitchFamily="34" charset="0"/>
        <a:ea typeface="ＭＳ Ｐゴシック"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3333FF"/>
    <a:srgbClr val="FFFFCC"/>
    <a:srgbClr val="FFDF79"/>
    <a:srgbClr val="FF3300"/>
    <a:srgbClr val="FCA6D7"/>
    <a:srgbClr val="FDC7DE"/>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6" autoAdjust="0"/>
    <p:restoredTop sz="94624" autoAdjust="0"/>
  </p:normalViewPr>
  <p:slideViewPr>
    <p:cSldViewPr>
      <p:cViewPr varScale="1">
        <p:scale>
          <a:sx n="81" d="100"/>
          <a:sy n="81" d="100"/>
        </p:scale>
        <p:origin x="-1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CED483E0-E86A-4545-B9C6-838CCBF2D72E}" type="datetimeFigureOut">
              <a:rPr kumimoji="1" lang="ja-JP" altLang="en-US" smtClean="0"/>
              <a:pPr/>
              <a:t>2015/11/4</a:t>
            </a:fld>
            <a:endParaRPr kumimoji="1" lang="ja-JP" altLang="en-US"/>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1E06F5BD-B1BF-426C-9683-A257DA12916F}" type="slidenum">
              <a:rPr kumimoji="1" lang="ja-JP" altLang="en-US" smtClean="0"/>
              <a:pPr/>
              <a:t>‹#›</a:t>
            </a:fld>
            <a:endParaRPr kumimoji="1" lang="ja-JP" altLang="en-US"/>
          </a:p>
        </p:txBody>
      </p:sp>
    </p:spTree>
    <p:extLst>
      <p:ext uri="{BB962C8B-B14F-4D97-AF65-F5344CB8AC3E}">
        <p14:creationId xmlns:p14="http://schemas.microsoft.com/office/powerpoint/2010/main" val="38284542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vl1pPr>
          </a:lstStyle>
          <a:p>
            <a:fld id="{A3192A7D-2FE3-4E77-9C88-3EB67DC55AB9}" type="datetimeFigureOut">
              <a:rPr kumimoji="1" lang="ja-JP" altLang="en-US" smtClean="0"/>
              <a:pPr/>
              <a:t>2015/11/4</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vl1pPr>
          </a:lstStyle>
          <a:p>
            <a:fld id="{A8F0E31B-4417-467C-828A-08F3CAFDF2B0}" type="slidenum">
              <a:rPr kumimoji="1" lang="ja-JP" altLang="en-US" smtClean="0"/>
              <a:pPr/>
              <a:t>‹#›</a:t>
            </a:fld>
            <a:endParaRPr kumimoji="1" lang="ja-JP" altLang="en-US"/>
          </a:p>
        </p:txBody>
      </p:sp>
    </p:spTree>
    <p:extLst>
      <p:ext uri="{BB962C8B-B14F-4D97-AF65-F5344CB8AC3E}">
        <p14:creationId xmlns:p14="http://schemas.microsoft.com/office/powerpoint/2010/main" val="30021087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A8F0E31B-4417-467C-828A-08F3CAFDF2B0}" type="slidenum">
              <a:rPr kumimoji="1" lang="ja-JP" altLang="en-US" smtClean="0"/>
              <a:pPr/>
              <a:t>2</a:t>
            </a:fld>
            <a:endParaRPr kumimoji="1" lang="ja-JP" altLang="en-US"/>
          </a:p>
        </p:txBody>
      </p:sp>
    </p:spTree>
    <p:extLst>
      <p:ext uri="{BB962C8B-B14F-4D97-AF65-F5344CB8AC3E}">
        <p14:creationId xmlns:p14="http://schemas.microsoft.com/office/powerpoint/2010/main" val="261721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2A409EC-909A-442E-A8A3-5C6C5B59D411}"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B971AA2-86B4-4DB9-9413-AAAD7CD258E6}"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1435DE4-F40F-4F1B-93AF-772088BA1C7C}"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AD883C7-7D36-4351-BBD1-19E2A1F9B5EF}"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FED8CC2-BC6B-41EB-88B8-DF36AD1AB1C4}"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ABBC80B-18F8-4F45-A8B5-DA26C84DCF7C}"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8400558E-CC4E-42D1-9CD4-B39A713A6406}"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BB314E6-17FE-4AF9-AD2A-F62A396579BE}"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0BDA1956-2650-4EC9-A9F8-AE7E7701C698}"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74B52C8-E601-4F97-9D3D-E252294F592E}"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DB5CBE1-6F54-4B40-AF55-E2CB0AACD33D}"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ja-JP"/>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ja-JP"/>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DCA57EF2-107E-4FC3-A734-111386FDCE85}"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740" r:id="rId1"/>
    <p:sldLayoutId id="2147483739" r:id="rId2"/>
    <p:sldLayoutId id="2147483738" r:id="rId3"/>
    <p:sldLayoutId id="2147483737" r:id="rId4"/>
    <p:sldLayoutId id="2147483736" r:id="rId5"/>
    <p:sldLayoutId id="2147483735" r:id="rId6"/>
    <p:sldLayoutId id="2147483734" r:id="rId7"/>
    <p:sldLayoutId id="2147483733" r:id="rId8"/>
    <p:sldLayoutId id="2147483732" r:id="rId9"/>
    <p:sldLayoutId id="2147483731" r:id="rId10"/>
    <p:sldLayoutId id="2147483730"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0" y="800708"/>
            <a:ext cx="9144000" cy="5829511"/>
          </a:xfrm>
        </p:spPr>
        <p:txBody>
          <a:bodyPr/>
          <a:lstStyle/>
          <a:p>
            <a:pPr marL="0" indent="0" algn="ctr">
              <a:buNone/>
            </a:pPr>
            <a:r>
              <a:rPr lang="ja-JP" altLang="en-US" sz="3600" dirty="0" smtClean="0"/>
              <a:t>～幼保連携一体化施設整備計画～</a:t>
            </a:r>
            <a:endParaRPr lang="en-US" altLang="ja-JP" sz="3600" dirty="0" smtClean="0"/>
          </a:p>
          <a:p>
            <a:pPr marL="0" indent="0" algn="ctr">
              <a:buNone/>
            </a:pPr>
            <a:r>
              <a:rPr kumimoji="1" lang="ja-JP" altLang="en-US" sz="2800" dirty="0" smtClean="0"/>
              <a:t>認定こども園の整備と村立保育所の民営化について</a:t>
            </a:r>
            <a:endParaRPr lang="en-US" altLang="ja-JP" sz="2800" dirty="0"/>
          </a:p>
          <a:p>
            <a:pPr marL="0" indent="0" algn="ctr">
              <a:buNone/>
            </a:pPr>
            <a:endParaRPr lang="en-US" altLang="ja-JP" sz="2800" dirty="0" smtClean="0">
              <a:solidFill>
                <a:srgbClr val="3333CC"/>
              </a:solidFill>
            </a:endParaRPr>
          </a:p>
          <a:p>
            <a:pPr marL="0" indent="0" algn="ctr">
              <a:buNone/>
            </a:pPr>
            <a:r>
              <a:rPr lang="ja-JP" altLang="en-US" sz="4000" b="1" dirty="0" smtClean="0">
                <a:solidFill>
                  <a:srgbClr val="3333CC"/>
                </a:solidFill>
              </a:rPr>
              <a:t>保護者（住民）説明会</a:t>
            </a:r>
            <a:endParaRPr lang="en-US" altLang="ja-JP" sz="4000" b="1" dirty="0" smtClean="0">
              <a:solidFill>
                <a:srgbClr val="3333CC"/>
              </a:solidFill>
            </a:endParaRPr>
          </a:p>
          <a:p>
            <a:pPr marL="0" indent="0">
              <a:buNone/>
            </a:pPr>
            <a:endParaRPr kumimoji="1" lang="en-US" altLang="ja-JP" sz="2400" dirty="0" smtClean="0"/>
          </a:p>
          <a:p>
            <a:pPr marL="0" indent="0">
              <a:buNone/>
            </a:pPr>
            <a:endParaRPr kumimoji="1" lang="en-US" altLang="ja-JP" sz="2400" dirty="0" smtClean="0"/>
          </a:p>
          <a:p>
            <a:pPr marL="0" indent="0">
              <a:spcBef>
                <a:spcPts val="0"/>
              </a:spcBef>
              <a:buNone/>
            </a:pPr>
            <a:r>
              <a:rPr kumimoji="1" lang="ja-JP" altLang="en-US" sz="2800" dirty="0" smtClean="0"/>
              <a:t>＝＝説明会の次第＝＝＝＝＝＝＝＝＝＝＝＝＝＝＝＝＝</a:t>
            </a:r>
            <a:endParaRPr lang="en-US" altLang="ja-JP" sz="2400" dirty="0"/>
          </a:p>
          <a:p>
            <a:pPr marL="0" indent="0">
              <a:spcBef>
                <a:spcPts val="2400"/>
              </a:spcBef>
              <a:buNone/>
            </a:pPr>
            <a:r>
              <a:rPr lang="ja-JP" altLang="en-US" sz="2400" dirty="0" smtClean="0"/>
              <a:t>　　　</a:t>
            </a:r>
            <a:r>
              <a:rPr lang="en-US" altLang="ja-JP" sz="2400" dirty="0" smtClean="0"/>
              <a:t>1</a:t>
            </a:r>
            <a:r>
              <a:rPr lang="ja-JP" altLang="en-US" sz="2400" dirty="0" smtClean="0"/>
              <a:t>）教育長あいさつ</a:t>
            </a:r>
            <a:endParaRPr lang="en-US" altLang="ja-JP" sz="2400" dirty="0" smtClean="0"/>
          </a:p>
          <a:p>
            <a:pPr marL="0" indent="0">
              <a:buNone/>
            </a:pPr>
            <a:r>
              <a:rPr lang="ja-JP" altLang="en-US" sz="2400" dirty="0" smtClean="0"/>
              <a:t>　　　</a:t>
            </a:r>
            <a:r>
              <a:rPr lang="en-US" altLang="ja-JP" sz="2400" dirty="0" smtClean="0"/>
              <a:t>2</a:t>
            </a:r>
            <a:r>
              <a:rPr kumimoji="1" lang="ja-JP" altLang="en-US" sz="2400" dirty="0" smtClean="0"/>
              <a:t>）認定こども園の整備と村立保育所の民営化について</a:t>
            </a:r>
            <a:endParaRPr kumimoji="1" lang="en-US" altLang="ja-JP" sz="2400" dirty="0" smtClean="0"/>
          </a:p>
          <a:p>
            <a:pPr marL="0" indent="0">
              <a:buNone/>
            </a:pPr>
            <a:r>
              <a:rPr kumimoji="1" lang="ja-JP" altLang="en-US" sz="2400" dirty="0" smtClean="0"/>
              <a:t>　　　</a:t>
            </a:r>
            <a:r>
              <a:rPr kumimoji="1" lang="en-US" altLang="ja-JP" sz="2400" dirty="0" smtClean="0"/>
              <a:t>3</a:t>
            </a:r>
            <a:r>
              <a:rPr kumimoji="1" lang="ja-JP" altLang="en-US" sz="2400" dirty="0" smtClean="0"/>
              <a:t>）質疑応答・意見交換</a:t>
            </a:r>
            <a:endParaRPr kumimoji="1" lang="ja-JP" altLang="en-US" sz="2400" dirty="0"/>
          </a:p>
        </p:txBody>
      </p:sp>
    </p:spTree>
    <p:extLst>
      <p:ext uri="{BB962C8B-B14F-4D97-AF65-F5344CB8AC3E}">
        <p14:creationId xmlns:p14="http://schemas.microsoft.com/office/powerpoint/2010/main" val="3030395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pPr>
              <a:defRPr/>
            </a:pPr>
            <a:r>
              <a:rPr lang="en-US" altLang="ja-JP" dirty="0" smtClean="0"/>
              <a:t>9</a:t>
            </a:r>
            <a:endParaRPr lang="en-US" altLang="ja-JP" dirty="0"/>
          </a:p>
        </p:txBody>
      </p:sp>
      <p:sp>
        <p:nvSpPr>
          <p:cNvPr id="3" name="Text Box 26"/>
          <p:cNvSpPr txBox="1">
            <a:spLocks noChangeArrowheads="1"/>
          </p:cNvSpPr>
          <p:nvPr/>
        </p:nvSpPr>
        <p:spPr bwMode="auto">
          <a:xfrm>
            <a:off x="323528" y="620713"/>
            <a:ext cx="8545513"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000" dirty="0">
                <a:latin typeface="Century" pitchFamily="18" charset="0"/>
                <a:ea typeface="ＭＳ 明朝" pitchFamily="17" charset="-128"/>
              </a:rPr>
              <a:t>　</a:t>
            </a:r>
            <a:r>
              <a:rPr lang="ja-JP" altLang="en-US" sz="2600" dirty="0" smtClean="0">
                <a:solidFill>
                  <a:srgbClr val="0000FF"/>
                </a:solidFill>
                <a:latin typeface="HGP創英角ｺﾞｼｯｸUB" pitchFamily="50" charset="-128"/>
                <a:ea typeface="HGP創英角ｺﾞｼｯｸUB" pitchFamily="50" charset="-128"/>
              </a:rPr>
              <a:t>民設民営保育所の候補地（①村域東側）</a:t>
            </a:r>
            <a:endParaRPr lang="ja-JP" altLang="en-US" sz="1800" dirty="0">
              <a:latin typeface="Arial" charset="0"/>
            </a:endParaRPr>
          </a:p>
        </p:txBody>
      </p:sp>
      <p:sp>
        <p:nvSpPr>
          <p:cNvPr id="18" name="Text Box 15"/>
          <p:cNvSpPr txBox="1">
            <a:spLocks noChangeArrowheads="1"/>
          </p:cNvSpPr>
          <p:nvPr/>
        </p:nvSpPr>
        <p:spPr bwMode="auto">
          <a:xfrm>
            <a:off x="5724637" y="1488638"/>
            <a:ext cx="3239851" cy="4460642"/>
          </a:xfrm>
          <a:prstGeom prst="rect">
            <a:avLst/>
          </a:prstGeom>
          <a:solidFill>
            <a:srgbClr val="FFFFFF"/>
          </a:solidFill>
          <a:ln w="9525">
            <a:noFill/>
            <a:miter lim="800000"/>
            <a:headEnd/>
            <a:tailEnd/>
          </a:ln>
        </p:spPr>
        <p:txBody>
          <a:bodyPr lIns="74295" tIns="8890" rIns="74295" bIns="8890"/>
          <a:lstStyle/>
          <a:p>
            <a:r>
              <a:rPr lang="ja-JP" altLang="en-US" sz="2000" b="1" dirty="0" smtClean="0"/>
              <a:t>○天底小学校</a:t>
            </a:r>
            <a:r>
              <a:rPr lang="ja-JP" altLang="en-US" sz="2000" b="1" dirty="0"/>
              <a:t>周辺</a:t>
            </a:r>
            <a:endParaRPr lang="en-US" altLang="ja-JP" sz="2000" b="1" dirty="0"/>
          </a:p>
          <a:p>
            <a:r>
              <a:rPr lang="ja-JP" altLang="en-US" b="1" dirty="0"/>
              <a:t>　</a:t>
            </a:r>
            <a:r>
              <a:rPr lang="ja-JP" altLang="en-US" b="1" dirty="0" smtClean="0"/>
              <a:t>（校長住宅跡地及び隣接地）</a:t>
            </a:r>
            <a:endParaRPr lang="en-US" altLang="ja-JP" b="1" dirty="0" smtClean="0"/>
          </a:p>
          <a:p>
            <a:endParaRPr lang="en-US" altLang="ja-JP" b="1" dirty="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・面積：約</a:t>
            </a:r>
            <a:r>
              <a:rPr lang="en-US" altLang="ja-JP" b="1" dirty="0" smtClean="0">
                <a:latin typeface="ＭＳ 明朝" panose="02020609040205080304" pitchFamily="17" charset="-128"/>
                <a:ea typeface="ＭＳ 明朝" panose="02020609040205080304" pitchFamily="17" charset="-128"/>
              </a:rPr>
              <a:t>1,700</a:t>
            </a:r>
            <a:r>
              <a:rPr lang="ja-JP" altLang="en-US" b="1" dirty="0" smtClean="0">
                <a:latin typeface="ＭＳ 明朝" panose="02020609040205080304" pitchFamily="17" charset="-128"/>
                <a:ea typeface="ＭＳ 明朝" panose="02020609040205080304" pitchFamily="17" charset="-128"/>
              </a:rPr>
              <a:t>㎡</a:t>
            </a:r>
            <a:endParaRPr lang="en-US" altLang="ja-JP" b="1" dirty="0" smtClean="0">
              <a:latin typeface="ＭＳ 明朝" panose="02020609040205080304" pitchFamily="17" charset="-128"/>
              <a:ea typeface="ＭＳ 明朝" panose="02020609040205080304" pitchFamily="17" charset="-128"/>
            </a:endParaRPr>
          </a:p>
          <a:p>
            <a:endParaRPr lang="en-US" altLang="ja-JP" b="1" dirty="0" smtClean="0">
              <a:latin typeface="ＭＳ 明朝" panose="02020609040205080304" pitchFamily="17" charset="-128"/>
              <a:ea typeface="ＭＳ 明朝" panose="02020609040205080304" pitchFamily="17" charset="-128"/>
            </a:endParaRPr>
          </a:p>
          <a:p>
            <a:endParaRPr lang="en-US" altLang="ja-JP" b="1" dirty="0" smtClean="0">
              <a:latin typeface="ＭＳ 明朝" panose="02020609040205080304" pitchFamily="17" charset="-128"/>
              <a:ea typeface="ＭＳ 明朝" panose="02020609040205080304" pitchFamily="17" charset="-128"/>
            </a:endParaRPr>
          </a:p>
          <a:p>
            <a:endParaRPr lang="en-US" altLang="ja-JP" b="1" dirty="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＜主な選定理由＞</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・敷地面積は現状の今帰仁保育所</a:t>
            </a:r>
            <a:endParaRPr lang="en-US" altLang="ja-JP" b="1" dirty="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より狭いが、隣接地の確保で敷</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地拡大の可能性あり。</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・現幼稚園を存続しながら新築整</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備ができる。</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・接する道路は比較的交通量が少</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なく、安全性は良好。</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・小学校校舎と適度な距離があり</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お互いの活動内容・時間等の面</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で影響が少ない。</a:t>
            </a:r>
            <a:endParaRPr lang="en-US" altLang="ja-JP" b="1" dirty="0" smtClean="0">
              <a:latin typeface="ＭＳ 明朝" panose="02020609040205080304" pitchFamily="17" charset="-128"/>
              <a:ea typeface="ＭＳ 明朝" panose="02020609040205080304" pitchFamily="17" charset="-128"/>
            </a:endParaRPr>
          </a:p>
        </p:txBody>
      </p:sp>
      <p:sp>
        <p:nvSpPr>
          <p:cNvPr id="19" name="Text Box 15"/>
          <p:cNvSpPr txBox="1">
            <a:spLocks noChangeArrowheads="1"/>
          </p:cNvSpPr>
          <p:nvPr/>
        </p:nvSpPr>
        <p:spPr bwMode="auto">
          <a:xfrm>
            <a:off x="323527" y="5810743"/>
            <a:ext cx="5481175" cy="432048"/>
          </a:xfrm>
          <a:prstGeom prst="rect">
            <a:avLst/>
          </a:prstGeom>
          <a:solidFill>
            <a:srgbClr val="FFFFFF"/>
          </a:solidFill>
          <a:ln w="9525">
            <a:noFill/>
            <a:miter lim="800000"/>
            <a:headEnd/>
            <a:tailEnd/>
          </a:ln>
        </p:spPr>
        <p:txBody>
          <a:bodyPr lIns="74295" tIns="8890" rIns="74295" bIns="8890"/>
          <a:lstStyle/>
          <a:p>
            <a:r>
              <a:rPr lang="en-US" altLang="ja-JP" sz="1200" b="1" dirty="0" smtClean="0">
                <a:latin typeface="ＭＳ 明朝" panose="02020609040205080304" pitchFamily="17" charset="-128"/>
                <a:ea typeface="ＭＳ 明朝" panose="02020609040205080304" pitchFamily="17" charset="-128"/>
              </a:rPr>
              <a:t>※</a:t>
            </a:r>
            <a:r>
              <a:rPr lang="ja-JP" altLang="en-US" sz="1200" b="1" dirty="0" smtClean="0">
                <a:latin typeface="ＭＳ 明朝" panose="02020609040205080304" pitchFamily="17" charset="-128"/>
                <a:ea typeface="ＭＳ 明朝" panose="02020609040205080304" pitchFamily="17" charset="-128"/>
              </a:rPr>
              <a:t>候補地の形状･面積</a:t>
            </a:r>
            <a:r>
              <a:rPr lang="ja-JP" altLang="en-US" sz="1200" b="1" dirty="0">
                <a:latin typeface="ＭＳ 明朝" panose="02020609040205080304" pitchFamily="17" charset="-128"/>
                <a:ea typeface="ＭＳ 明朝" panose="02020609040205080304" pitchFamily="17" charset="-128"/>
              </a:rPr>
              <a:t>は</a:t>
            </a:r>
            <a:r>
              <a:rPr lang="ja-JP" altLang="en-US" sz="1200" b="1" dirty="0" smtClean="0">
                <a:latin typeface="ＭＳ 明朝" panose="02020609040205080304" pitchFamily="17" charset="-128"/>
                <a:ea typeface="ＭＳ 明朝" panose="02020609040205080304" pitchFamily="17" charset="-128"/>
              </a:rPr>
              <a:t>現段階のものであり、今後変更の可能性があります。</a:t>
            </a:r>
            <a:endParaRPr lang="en-US" altLang="ja-JP" sz="1200" b="1" dirty="0" smtClean="0">
              <a:latin typeface="ＭＳ 明朝" panose="02020609040205080304" pitchFamily="17" charset="-128"/>
              <a:ea typeface="ＭＳ 明朝" panose="02020609040205080304" pitchFamily="17" charset="-128"/>
            </a:endParaRPr>
          </a:p>
        </p:txBody>
      </p:sp>
      <p:pic>
        <p:nvPicPr>
          <p:cNvPr id="9" name="図 8"/>
          <p:cNvPicPr/>
          <p:nvPr/>
        </p:nvPicPr>
        <p:blipFill rotWithShape="1">
          <a:blip r:embed="rId2" cstate="print">
            <a:extLst>
              <a:ext uri="{28A0092B-C50C-407E-A947-70E740481C1C}">
                <a14:useLocalDpi xmlns:a14="http://schemas.microsoft.com/office/drawing/2010/main"/>
              </a:ext>
            </a:extLst>
          </a:blip>
          <a:srcRect/>
          <a:stretch/>
        </p:blipFill>
        <p:spPr bwMode="auto">
          <a:xfrm>
            <a:off x="323527" y="1664804"/>
            <a:ext cx="5387975" cy="3888740"/>
          </a:xfrm>
          <a:prstGeom prst="rect">
            <a:avLst/>
          </a:prstGeom>
          <a:ln>
            <a:noFill/>
          </a:ln>
          <a:extLst>
            <a:ext uri="{53640926-AAD7-44D8-BBD7-CCE9431645EC}">
              <a14:shadowObscured xmlns:a14="http://schemas.microsoft.com/office/drawing/2010/main"/>
            </a:ext>
          </a:extLst>
        </p:spPr>
      </p:pic>
      <p:sp>
        <p:nvSpPr>
          <p:cNvPr id="10" name="フリーフォーム 9"/>
          <p:cNvSpPr/>
          <p:nvPr/>
        </p:nvSpPr>
        <p:spPr>
          <a:xfrm>
            <a:off x="3556947" y="3236429"/>
            <a:ext cx="847090" cy="746760"/>
          </a:xfrm>
          <a:custGeom>
            <a:avLst/>
            <a:gdLst>
              <a:gd name="connsiteX0" fmla="*/ 0 w 847595"/>
              <a:gd name="connsiteY0" fmla="*/ 467638 h 747386"/>
              <a:gd name="connsiteX1" fmla="*/ 605425 w 847595"/>
              <a:gd name="connsiteY1" fmla="*/ 0 h 747386"/>
              <a:gd name="connsiteX2" fmla="*/ 663880 w 847595"/>
              <a:gd name="connsiteY2" fmla="*/ 70980 h 747386"/>
              <a:gd name="connsiteX3" fmla="*/ 693107 w 847595"/>
              <a:gd name="connsiteY3" fmla="*/ 50104 h 747386"/>
              <a:gd name="connsiteX4" fmla="*/ 805842 w 847595"/>
              <a:gd name="connsiteY4" fmla="*/ 237994 h 747386"/>
              <a:gd name="connsiteX5" fmla="*/ 847595 w 847595"/>
              <a:gd name="connsiteY5" fmla="*/ 375780 h 747386"/>
              <a:gd name="connsiteX6" fmla="*/ 826718 w 847595"/>
              <a:gd name="connsiteY6" fmla="*/ 496865 h 747386"/>
              <a:gd name="connsiteX7" fmla="*/ 701458 w 847595"/>
              <a:gd name="connsiteY7" fmla="*/ 567846 h 747386"/>
              <a:gd name="connsiteX8" fmla="*/ 576198 w 847595"/>
              <a:gd name="connsiteY8" fmla="*/ 634652 h 747386"/>
              <a:gd name="connsiteX9" fmla="*/ 171189 w 847595"/>
              <a:gd name="connsiteY9" fmla="*/ 747386 h 747386"/>
              <a:gd name="connsiteX10" fmla="*/ 0 w 847595"/>
              <a:gd name="connsiteY10" fmla="*/ 467638 h 747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7595" h="747386">
                <a:moveTo>
                  <a:pt x="0" y="467638"/>
                </a:moveTo>
                <a:lnTo>
                  <a:pt x="605425" y="0"/>
                </a:lnTo>
                <a:lnTo>
                  <a:pt x="663880" y="70980"/>
                </a:lnTo>
                <a:lnTo>
                  <a:pt x="693107" y="50104"/>
                </a:lnTo>
                <a:lnTo>
                  <a:pt x="805842" y="237994"/>
                </a:lnTo>
                <a:lnTo>
                  <a:pt x="847595" y="375780"/>
                </a:lnTo>
                <a:lnTo>
                  <a:pt x="826718" y="496865"/>
                </a:lnTo>
                <a:lnTo>
                  <a:pt x="701458" y="567846"/>
                </a:lnTo>
                <a:lnTo>
                  <a:pt x="576198" y="634652"/>
                </a:lnTo>
                <a:lnTo>
                  <a:pt x="171189" y="747386"/>
                </a:lnTo>
                <a:lnTo>
                  <a:pt x="0" y="467638"/>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11990942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pPr>
              <a:defRPr/>
            </a:pPr>
            <a:r>
              <a:rPr lang="en-US" altLang="ja-JP" dirty="0" smtClean="0"/>
              <a:t>10</a:t>
            </a:r>
            <a:endParaRPr lang="en-US" altLang="ja-JP" dirty="0"/>
          </a:p>
        </p:txBody>
      </p:sp>
      <p:sp>
        <p:nvSpPr>
          <p:cNvPr id="3" name="Text Box 26"/>
          <p:cNvSpPr txBox="1">
            <a:spLocks noChangeArrowheads="1"/>
          </p:cNvSpPr>
          <p:nvPr/>
        </p:nvSpPr>
        <p:spPr bwMode="auto">
          <a:xfrm>
            <a:off x="323528" y="620713"/>
            <a:ext cx="8545513"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000" dirty="0">
                <a:latin typeface="Century" pitchFamily="18" charset="0"/>
                <a:ea typeface="ＭＳ 明朝" pitchFamily="17" charset="-128"/>
              </a:rPr>
              <a:t>　</a:t>
            </a:r>
            <a:r>
              <a:rPr lang="ja-JP" altLang="en-US" sz="2600" dirty="0" smtClean="0">
                <a:solidFill>
                  <a:srgbClr val="0000FF"/>
                </a:solidFill>
                <a:latin typeface="HGP創英角ｺﾞｼｯｸUB" pitchFamily="50" charset="-128"/>
                <a:ea typeface="HGP創英角ｺﾞｼｯｸUB" pitchFamily="50" charset="-128"/>
              </a:rPr>
              <a:t>民設民営保育所の候補地（②村域西側）</a:t>
            </a:r>
            <a:endParaRPr lang="ja-JP" altLang="en-US" sz="1800" dirty="0">
              <a:latin typeface="Arial" charset="0"/>
            </a:endParaRPr>
          </a:p>
        </p:txBody>
      </p:sp>
      <p:sp>
        <p:nvSpPr>
          <p:cNvPr id="18" name="Text Box 15"/>
          <p:cNvSpPr txBox="1">
            <a:spLocks noChangeArrowheads="1"/>
          </p:cNvSpPr>
          <p:nvPr/>
        </p:nvSpPr>
        <p:spPr bwMode="auto">
          <a:xfrm>
            <a:off x="5724128" y="1488637"/>
            <a:ext cx="3239851" cy="4754153"/>
          </a:xfrm>
          <a:prstGeom prst="rect">
            <a:avLst/>
          </a:prstGeom>
          <a:solidFill>
            <a:srgbClr val="FFFFFF"/>
          </a:solidFill>
          <a:ln w="9525">
            <a:noFill/>
            <a:miter lim="800000"/>
            <a:headEnd/>
            <a:tailEnd/>
          </a:ln>
        </p:spPr>
        <p:txBody>
          <a:bodyPr lIns="74295" tIns="8890" rIns="74295" bIns="8890"/>
          <a:lstStyle/>
          <a:p>
            <a:r>
              <a:rPr lang="ja-JP" altLang="en-US" sz="2000" b="1" dirty="0" smtClean="0"/>
              <a:t>○兼次小学校</a:t>
            </a:r>
            <a:r>
              <a:rPr lang="ja-JP" altLang="en-US" sz="2000" b="1" dirty="0"/>
              <a:t>周辺</a:t>
            </a:r>
            <a:endParaRPr lang="en-US" altLang="ja-JP" sz="2000" b="1" dirty="0"/>
          </a:p>
          <a:p>
            <a:r>
              <a:rPr lang="ja-JP" altLang="en-US" b="1" dirty="0"/>
              <a:t>　</a:t>
            </a:r>
            <a:r>
              <a:rPr lang="ja-JP" altLang="en-US" b="1" dirty="0" smtClean="0"/>
              <a:t>（兼次幼稚園及び隣接地</a:t>
            </a:r>
            <a:endParaRPr lang="en-US" altLang="ja-JP" b="1" dirty="0" smtClean="0"/>
          </a:p>
          <a:p>
            <a:r>
              <a:rPr lang="ja-JP" altLang="en-US" b="1" dirty="0"/>
              <a:t>　</a:t>
            </a:r>
            <a:r>
              <a:rPr lang="ja-JP" altLang="en-US" b="1" dirty="0" smtClean="0"/>
              <a:t>　</a:t>
            </a:r>
            <a:r>
              <a:rPr lang="en-US" altLang="ja-JP" b="1" dirty="0" smtClean="0"/>
              <a:t>or</a:t>
            </a:r>
            <a:r>
              <a:rPr lang="ja-JP" altLang="en-US" b="1" dirty="0" smtClean="0"/>
              <a:t>　旧兼次中学校跡地）</a:t>
            </a:r>
            <a:endParaRPr lang="en-US" altLang="ja-JP" b="1" dirty="0" smtClean="0"/>
          </a:p>
          <a:p>
            <a:endParaRPr lang="en-US" altLang="ja-JP" b="1" dirty="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・面積：約</a:t>
            </a:r>
            <a:r>
              <a:rPr lang="en-US" altLang="ja-JP" b="1" dirty="0" smtClean="0">
                <a:latin typeface="ＭＳ 明朝" panose="02020609040205080304" pitchFamily="17" charset="-128"/>
                <a:ea typeface="ＭＳ 明朝" panose="02020609040205080304" pitchFamily="17" charset="-128"/>
              </a:rPr>
              <a:t>2,400</a:t>
            </a:r>
            <a:r>
              <a:rPr lang="ja-JP" altLang="en-US" b="1" dirty="0" smtClean="0">
                <a:latin typeface="ＭＳ 明朝" panose="02020609040205080304" pitchFamily="17" charset="-128"/>
                <a:ea typeface="ＭＳ 明朝" panose="02020609040205080304" pitchFamily="17" charset="-128"/>
              </a:rPr>
              <a:t>㎡</a:t>
            </a:r>
            <a:endParaRPr lang="en-US" altLang="ja-JP" b="1" dirty="0" smtClean="0">
              <a:latin typeface="ＭＳ 明朝" panose="02020609040205080304" pitchFamily="17" charset="-128"/>
              <a:ea typeface="ＭＳ 明朝" panose="02020609040205080304" pitchFamily="17" charset="-128"/>
            </a:endParaRPr>
          </a:p>
          <a:p>
            <a:endParaRPr lang="en-US" altLang="ja-JP" b="1" dirty="0" smtClean="0">
              <a:latin typeface="ＭＳ 明朝" panose="02020609040205080304" pitchFamily="17" charset="-128"/>
              <a:ea typeface="ＭＳ 明朝" panose="02020609040205080304" pitchFamily="17" charset="-128"/>
            </a:endParaRPr>
          </a:p>
          <a:p>
            <a:endParaRPr lang="en-US" altLang="ja-JP" b="1" dirty="0" smtClean="0">
              <a:latin typeface="ＭＳ 明朝" panose="02020609040205080304" pitchFamily="17" charset="-128"/>
              <a:ea typeface="ＭＳ 明朝" panose="02020609040205080304" pitchFamily="17" charset="-128"/>
            </a:endParaRPr>
          </a:p>
          <a:p>
            <a:endParaRPr lang="en-US" altLang="ja-JP" b="1" dirty="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＜主な選定理由＞</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・敷地面積は現状の今帰仁保育所</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と同程度。</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・小学校校舎と適度な距離があり</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お互いの活動内容・時間等の面</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で影響が少ない。</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・旧兼次中学校跡地は高齢者施設</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等に隣接しており、世代間交流</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が期待できる。</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・兼次幼稚園側は自然が豊か。</a:t>
            </a:r>
            <a:endParaRPr lang="en-US" altLang="ja-JP" b="1" dirty="0" smtClean="0">
              <a:latin typeface="ＭＳ 明朝" panose="02020609040205080304" pitchFamily="17" charset="-128"/>
              <a:ea typeface="ＭＳ 明朝" panose="02020609040205080304" pitchFamily="17" charset="-128"/>
            </a:endParaRPr>
          </a:p>
        </p:txBody>
      </p:sp>
      <p:sp>
        <p:nvSpPr>
          <p:cNvPr id="19" name="Text Box 15"/>
          <p:cNvSpPr txBox="1">
            <a:spLocks noChangeArrowheads="1"/>
          </p:cNvSpPr>
          <p:nvPr/>
        </p:nvSpPr>
        <p:spPr bwMode="auto">
          <a:xfrm>
            <a:off x="323527" y="5810743"/>
            <a:ext cx="5481175" cy="432048"/>
          </a:xfrm>
          <a:prstGeom prst="rect">
            <a:avLst/>
          </a:prstGeom>
          <a:solidFill>
            <a:srgbClr val="FFFFFF"/>
          </a:solidFill>
          <a:ln w="9525">
            <a:noFill/>
            <a:miter lim="800000"/>
            <a:headEnd/>
            <a:tailEnd/>
          </a:ln>
        </p:spPr>
        <p:txBody>
          <a:bodyPr lIns="74295" tIns="8890" rIns="74295" bIns="8890"/>
          <a:lstStyle/>
          <a:p>
            <a:r>
              <a:rPr lang="en-US" altLang="ja-JP" sz="1200" b="1" dirty="0" smtClean="0">
                <a:latin typeface="ＭＳ 明朝" panose="02020609040205080304" pitchFamily="17" charset="-128"/>
                <a:ea typeface="ＭＳ 明朝" panose="02020609040205080304" pitchFamily="17" charset="-128"/>
              </a:rPr>
              <a:t>※</a:t>
            </a:r>
            <a:r>
              <a:rPr lang="ja-JP" altLang="en-US" sz="1200" b="1" dirty="0" smtClean="0">
                <a:latin typeface="ＭＳ 明朝" panose="02020609040205080304" pitchFamily="17" charset="-128"/>
                <a:ea typeface="ＭＳ 明朝" panose="02020609040205080304" pitchFamily="17" charset="-128"/>
              </a:rPr>
              <a:t>候補地の形状･面積</a:t>
            </a:r>
            <a:r>
              <a:rPr lang="ja-JP" altLang="en-US" sz="1200" b="1" dirty="0">
                <a:latin typeface="ＭＳ 明朝" panose="02020609040205080304" pitchFamily="17" charset="-128"/>
                <a:ea typeface="ＭＳ 明朝" panose="02020609040205080304" pitchFamily="17" charset="-128"/>
              </a:rPr>
              <a:t>は</a:t>
            </a:r>
            <a:r>
              <a:rPr lang="ja-JP" altLang="en-US" sz="1200" b="1" dirty="0" smtClean="0">
                <a:latin typeface="ＭＳ 明朝" panose="02020609040205080304" pitchFamily="17" charset="-128"/>
                <a:ea typeface="ＭＳ 明朝" panose="02020609040205080304" pitchFamily="17" charset="-128"/>
              </a:rPr>
              <a:t>現段階のものであり、今後変更の可能性があります。</a:t>
            </a:r>
            <a:endParaRPr lang="en-US" altLang="ja-JP" sz="1200" b="1" dirty="0" smtClean="0">
              <a:latin typeface="ＭＳ 明朝" panose="02020609040205080304" pitchFamily="17" charset="-128"/>
              <a:ea typeface="ＭＳ 明朝" panose="02020609040205080304" pitchFamily="17" charset="-128"/>
            </a:endParaRPr>
          </a:p>
        </p:txBody>
      </p:sp>
      <p:pic>
        <p:nvPicPr>
          <p:cNvPr id="8" name="図 7"/>
          <p:cNvPicPr/>
          <p:nvPr/>
        </p:nvPicPr>
        <p:blipFill rotWithShape="1">
          <a:blip r:embed="rId2" cstate="print">
            <a:extLst>
              <a:ext uri="{28A0092B-C50C-407E-A947-70E740481C1C}">
                <a14:useLocalDpi xmlns:a14="http://schemas.microsoft.com/office/drawing/2010/main"/>
              </a:ext>
            </a:extLst>
          </a:blip>
          <a:srcRect/>
          <a:stretch/>
        </p:blipFill>
        <p:spPr bwMode="auto">
          <a:xfrm>
            <a:off x="312371" y="1597748"/>
            <a:ext cx="5375910" cy="3842385"/>
          </a:xfrm>
          <a:prstGeom prst="rect">
            <a:avLst/>
          </a:prstGeom>
          <a:ln>
            <a:noFill/>
          </a:ln>
          <a:extLst>
            <a:ext uri="{53640926-AAD7-44D8-BBD7-CCE9431645EC}">
              <a14:shadowObscured xmlns:a14="http://schemas.microsoft.com/office/drawing/2010/main"/>
            </a:ext>
          </a:extLst>
        </p:spPr>
      </p:pic>
      <p:sp>
        <p:nvSpPr>
          <p:cNvPr id="11" name="フリーフォーム 10"/>
          <p:cNvSpPr/>
          <p:nvPr/>
        </p:nvSpPr>
        <p:spPr>
          <a:xfrm>
            <a:off x="2099896" y="1933028"/>
            <a:ext cx="830580" cy="817880"/>
          </a:xfrm>
          <a:custGeom>
            <a:avLst/>
            <a:gdLst>
              <a:gd name="connsiteX0" fmla="*/ 480164 w 830893"/>
              <a:gd name="connsiteY0" fmla="*/ 0 h 818367"/>
              <a:gd name="connsiteX1" fmla="*/ 830893 w 830893"/>
              <a:gd name="connsiteY1" fmla="*/ 217118 h 818367"/>
              <a:gd name="connsiteX2" fmla="*/ 701457 w 830893"/>
              <a:gd name="connsiteY2" fmla="*/ 288099 h 818367"/>
              <a:gd name="connsiteX3" fmla="*/ 680580 w 830893"/>
              <a:gd name="connsiteY3" fmla="*/ 363255 h 818367"/>
              <a:gd name="connsiteX4" fmla="*/ 751561 w 830893"/>
              <a:gd name="connsiteY4" fmla="*/ 375781 h 818367"/>
              <a:gd name="connsiteX5" fmla="*/ 509391 w 830893"/>
              <a:gd name="connsiteY5" fmla="*/ 818367 h 818367"/>
              <a:gd name="connsiteX6" fmla="*/ 417534 w 830893"/>
              <a:gd name="connsiteY6" fmla="*/ 793315 h 818367"/>
              <a:gd name="connsiteX7" fmla="*/ 267222 w 830893"/>
              <a:gd name="connsiteY7" fmla="*/ 801666 h 818367"/>
              <a:gd name="connsiteX8" fmla="*/ 208767 w 830893"/>
              <a:gd name="connsiteY8" fmla="*/ 776614 h 818367"/>
              <a:gd name="connsiteX9" fmla="*/ 179539 w 830893"/>
              <a:gd name="connsiteY9" fmla="*/ 789140 h 818367"/>
              <a:gd name="connsiteX10" fmla="*/ 54279 w 830893"/>
              <a:gd name="connsiteY10" fmla="*/ 743211 h 818367"/>
              <a:gd name="connsiteX11" fmla="*/ 0 w 830893"/>
              <a:gd name="connsiteY11" fmla="*/ 684756 h 818367"/>
              <a:gd name="connsiteX12" fmla="*/ 359079 w 830893"/>
              <a:gd name="connsiteY12" fmla="*/ 62630 h 818367"/>
              <a:gd name="connsiteX13" fmla="*/ 480164 w 830893"/>
              <a:gd name="connsiteY13" fmla="*/ 0 h 818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0893" h="818367">
                <a:moveTo>
                  <a:pt x="480164" y="0"/>
                </a:moveTo>
                <a:lnTo>
                  <a:pt x="830893" y="217118"/>
                </a:lnTo>
                <a:lnTo>
                  <a:pt x="701457" y="288099"/>
                </a:lnTo>
                <a:lnTo>
                  <a:pt x="680580" y="363255"/>
                </a:lnTo>
                <a:lnTo>
                  <a:pt x="751561" y="375781"/>
                </a:lnTo>
                <a:lnTo>
                  <a:pt x="509391" y="818367"/>
                </a:lnTo>
                <a:lnTo>
                  <a:pt x="417534" y="793315"/>
                </a:lnTo>
                <a:lnTo>
                  <a:pt x="267222" y="801666"/>
                </a:lnTo>
                <a:lnTo>
                  <a:pt x="208767" y="776614"/>
                </a:lnTo>
                <a:lnTo>
                  <a:pt x="179539" y="789140"/>
                </a:lnTo>
                <a:lnTo>
                  <a:pt x="54279" y="743211"/>
                </a:lnTo>
                <a:lnTo>
                  <a:pt x="0" y="684756"/>
                </a:lnTo>
                <a:lnTo>
                  <a:pt x="359079" y="62630"/>
                </a:lnTo>
                <a:lnTo>
                  <a:pt x="480164" y="0"/>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2" name="フリーフォーム 11"/>
          <p:cNvSpPr/>
          <p:nvPr/>
        </p:nvSpPr>
        <p:spPr>
          <a:xfrm>
            <a:off x="2343101" y="4027893"/>
            <a:ext cx="826135" cy="667385"/>
          </a:xfrm>
          <a:custGeom>
            <a:avLst/>
            <a:gdLst>
              <a:gd name="connsiteX0" fmla="*/ 267221 w 826717"/>
              <a:gd name="connsiteY0" fmla="*/ 0 h 668055"/>
              <a:gd name="connsiteX1" fmla="*/ 826717 w 826717"/>
              <a:gd name="connsiteY1" fmla="*/ 200416 h 668055"/>
              <a:gd name="connsiteX2" fmla="*/ 688931 w 826717"/>
              <a:gd name="connsiteY2" fmla="*/ 668055 h 668055"/>
              <a:gd name="connsiteX3" fmla="*/ 0 w 826717"/>
              <a:gd name="connsiteY3" fmla="*/ 434236 h 668055"/>
              <a:gd name="connsiteX4" fmla="*/ 33402 w 826717"/>
              <a:gd name="connsiteY4" fmla="*/ 321501 h 668055"/>
              <a:gd name="connsiteX5" fmla="*/ 158663 w 826717"/>
              <a:gd name="connsiteY5" fmla="*/ 125260 h 668055"/>
              <a:gd name="connsiteX6" fmla="*/ 267221 w 826717"/>
              <a:gd name="connsiteY6" fmla="*/ 0 h 668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6717" h="668055">
                <a:moveTo>
                  <a:pt x="267221" y="0"/>
                </a:moveTo>
                <a:lnTo>
                  <a:pt x="826717" y="200416"/>
                </a:lnTo>
                <a:lnTo>
                  <a:pt x="688931" y="668055"/>
                </a:lnTo>
                <a:lnTo>
                  <a:pt x="0" y="434236"/>
                </a:lnTo>
                <a:lnTo>
                  <a:pt x="33402" y="321501"/>
                </a:lnTo>
                <a:lnTo>
                  <a:pt x="158663" y="125260"/>
                </a:lnTo>
                <a:lnTo>
                  <a:pt x="267221" y="0"/>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Text Box 15"/>
          <p:cNvSpPr txBox="1">
            <a:spLocks noChangeArrowheads="1"/>
          </p:cNvSpPr>
          <p:nvPr/>
        </p:nvSpPr>
        <p:spPr bwMode="auto">
          <a:xfrm>
            <a:off x="506897" y="1933028"/>
            <a:ext cx="1760847" cy="242755"/>
          </a:xfrm>
          <a:prstGeom prst="rect">
            <a:avLst/>
          </a:prstGeom>
          <a:solidFill>
            <a:srgbClr val="FFFFFF"/>
          </a:solidFill>
          <a:ln w="9525">
            <a:noFill/>
            <a:miter lim="800000"/>
            <a:headEnd/>
            <a:tailEnd/>
          </a:ln>
        </p:spPr>
        <p:txBody>
          <a:bodyPr lIns="74295" tIns="8890" rIns="74295" bIns="8890"/>
          <a:lstStyle/>
          <a:p>
            <a:r>
              <a:rPr lang="ja-JP" altLang="en-US" sz="1200" b="1" dirty="0"/>
              <a:t>兼次幼稚園及び隣接地</a:t>
            </a:r>
            <a:endParaRPr lang="en-US" altLang="ja-JP" sz="1200" b="1" dirty="0" smtClean="0">
              <a:latin typeface="ＭＳ 明朝" panose="02020609040205080304" pitchFamily="17" charset="-128"/>
              <a:ea typeface="ＭＳ 明朝" panose="02020609040205080304" pitchFamily="17" charset="-128"/>
            </a:endParaRPr>
          </a:p>
        </p:txBody>
      </p:sp>
      <p:sp>
        <p:nvSpPr>
          <p:cNvPr id="14" name="Text Box 15"/>
          <p:cNvSpPr txBox="1">
            <a:spLocks noChangeArrowheads="1"/>
          </p:cNvSpPr>
          <p:nvPr/>
        </p:nvSpPr>
        <p:spPr bwMode="auto">
          <a:xfrm>
            <a:off x="847233" y="4605928"/>
            <a:ext cx="1501040" cy="242755"/>
          </a:xfrm>
          <a:prstGeom prst="rect">
            <a:avLst/>
          </a:prstGeom>
          <a:solidFill>
            <a:srgbClr val="FFFFFF"/>
          </a:solidFill>
          <a:ln w="9525">
            <a:noFill/>
            <a:miter lim="800000"/>
            <a:headEnd/>
            <a:tailEnd/>
          </a:ln>
        </p:spPr>
        <p:txBody>
          <a:bodyPr lIns="74295" tIns="8890" rIns="74295" bIns="8890"/>
          <a:lstStyle/>
          <a:p>
            <a:r>
              <a:rPr lang="ja-JP" altLang="en-US" sz="1200" b="1" dirty="0"/>
              <a:t>旧兼次中学校跡地</a:t>
            </a:r>
            <a:endParaRPr lang="en-US" altLang="ja-JP" sz="1200" b="1" dirty="0" smtClean="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1565957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爆発 1 13"/>
          <p:cNvSpPr/>
          <p:nvPr/>
        </p:nvSpPr>
        <p:spPr>
          <a:xfrm>
            <a:off x="935596" y="5306562"/>
            <a:ext cx="6876764" cy="1348909"/>
          </a:xfrm>
          <a:prstGeom prst="irregularSeal1">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0242" name="Text Box 2"/>
          <p:cNvSpPr txBox="1">
            <a:spLocks noChangeArrowheads="1"/>
          </p:cNvSpPr>
          <p:nvPr/>
        </p:nvSpPr>
        <p:spPr bwMode="auto">
          <a:xfrm>
            <a:off x="395288" y="836613"/>
            <a:ext cx="8513762"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000" dirty="0">
                <a:latin typeface="Century" pitchFamily="18" charset="0"/>
                <a:ea typeface="ＭＳ 明朝" pitchFamily="17" charset="-128"/>
              </a:rPr>
              <a:t>　</a:t>
            </a:r>
            <a:r>
              <a:rPr lang="ja-JP" altLang="en-US" sz="2600" dirty="0" smtClean="0">
                <a:solidFill>
                  <a:srgbClr val="0000FF"/>
                </a:solidFill>
                <a:latin typeface="HGP創英角ｺﾞｼｯｸUB" pitchFamily="50" charset="-128"/>
                <a:ea typeface="HGP創英角ｺﾞｼｯｸUB" pitchFamily="50" charset="-128"/>
              </a:rPr>
              <a:t>認定こども園の整備の考え方について</a:t>
            </a:r>
            <a:endParaRPr lang="ja-JP" altLang="en-US" sz="1800" dirty="0"/>
          </a:p>
        </p:txBody>
      </p:sp>
      <p:sp>
        <p:nvSpPr>
          <p:cNvPr id="10243" name="Rectangle 8"/>
          <p:cNvSpPr>
            <a:spLocks noChangeArrowheads="1"/>
          </p:cNvSpPr>
          <p:nvPr/>
        </p:nvSpPr>
        <p:spPr bwMode="auto">
          <a:xfrm>
            <a:off x="2203450" y="2560638"/>
            <a:ext cx="76200" cy="182562"/>
          </a:xfrm>
          <a:prstGeom prst="rect">
            <a:avLst/>
          </a:prstGeom>
          <a:noFill/>
          <a:ln w="9525">
            <a:noFill/>
            <a:miter lim="800000"/>
            <a:headEnd/>
            <a:tailEnd/>
          </a:ln>
        </p:spPr>
        <p:txBody>
          <a:bodyPr wrap="none" lIns="0" tIns="0" rIns="0" bIns="0">
            <a:spAutoFit/>
          </a:bodyPr>
          <a:lstStyle/>
          <a:p>
            <a:r>
              <a:rPr lang="en-US" altLang="ja-JP" sz="1200" b="1">
                <a:solidFill>
                  <a:srgbClr val="000000"/>
                </a:solidFill>
                <a:latin typeface="ＭＳ ゴシック" pitchFamily="49" charset="-128"/>
                <a:ea typeface="ＭＳ ゴシック" pitchFamily="49" charset="-128"/>
              </a:rPr>
              <a:t> </a:t>
            </a:r>
            <a:endParaRPr lang="en-US" altLang="ja-JP" sz="1800"/>
          </a:p>
        </p:txBody>
      </p:sp>
      <p:sp>
        <p:nvSpPr>
          <p:cNvPr id="10244" name="Rectangle 9"/>
          <p:cNvSpPr>
            <a:spLocks noChangeArrowheads="1"/>
          </p:cNvSpPr>
          <p:nvPr/>
        </p:nvSpPr>
        <p:spPr bwMode="auto">
          <a:xfrm>
            <a:off x="2509838" y="3657600"/>
            <a:ext cx="76200" cy="182563"/>
          </a:xfrm>
          <a:prstGeom prst="rect">
            <a:avLst/>
          </a:prstGeom>
          <a:noFill/>
          <a:ln w="9525">
            <a:noFill/>
            <a:miter lim="800000"/>
            <a:headEnd/>
            <a:tailEnd/>
          </a:ln>
        </p:spPr>
        <p:txBody>
          <a:bodyPr wrap="none" lIns="0" tIns="0" rIns="0" bIns="0">
            <a:spAutoFit/>
          </a:bodyPr>
          <a:lstStyle/>
          <a:p>
            <a:r>
              <a:rPr lang="en-US" altLang="ja-JP" sz="1200" b="1">
                <a:solidFill>
                  <a:srgbClr val="000000"/>
                </a:solidFill>
                <a:latin typeface="ＭＳ ゴシック" pitchFamily="49" charset="-128"/>
                <a:ea typeface="ＭＳ ゴシック" pitchFamily="49" charset="-128"/>
              </a:rPr>
              <a:t> </a:t>
            </a:r>
            <a:endParaRPr lang="en-US" altLang="ja-JP" sz="1800"/>
          </a:p>
        </p:txBody>
      </p:sp>
      <p:sp>
        <p:nvSpPr>
          <p:cNvPr id="10245" name="Rectangle 10"/>
          <p:cNvSpPr>
            <a:spLocks noChangeArrowheads="1"/>
          </p:cNvSpPr>
          <p:nvPr/>
        </p:nvSpPr>
        <p:spPr bwMode="auto">
          <a:xfrm>
            <a:off x="2743200" y="4452938"/>
            <a:ext cx="76200" cy="182562"/>
          </a:xfrm>
          <a:prstGeom prst="rect">
            <a:avLst/>
          </a:prstGeom>
          <a:noFill/>
          <a:ln w="9525">
            <a:noFill/>
            <a:miter lim="800000"/>
            <a:headEnd/>
            <a:tailEnd/>
          </a:ln>
        </p:spPr>
        <p:txBody>
          <a:bodyPr wrap="none" lIns="0" tIns="0" rIns="0" bIns="0">
            <a:spAutoFit/>
          </a:bodyPr>
          <a:lstStyle/>
          <a:p>
            <a:r>
              <a:rPr lang="en-US" altLang="ja-JP" sz="1200" b="1">
                <a:solidFill>
                  <a:srgbClr val="000000"/>
                </a:solidFill>
                <a:latin typeface="ＭＳ ゴシック" pitchFamily="49" charset="-128"/>
                <a:ea typeface="ＭＳ ゴシック" pitchFamily="49" charset="-128"/>
              </a:rPr>
              <a:t> </a:t>
            </a:r>
            <a:endParaRPr lang="en-US" altLang="ja-JP" sz="1800"/>
          </a:p>
        </p:txBody>
      </p:sp>
      <p:sp>
        <p:nvSpPr>
          <p:cNvPr id="22543" name="Text Box 15"/>
          <p:cNvSpPr txBox="1">
            <a:spLocks noChangeArrowheads="1"/>
          </p:cNvSpPr>
          <p:nvPr/>
        </p:nvSpPr>
        <p:spPr bwMode="auto">
          <a:xfrm>
            <a:off x="611560" y="2061228"/>
            <a:ext cx="8208590" cy="4320100"/>
          </a:xfrm>
          <a:prstGeom prst="rect">
            <a:avLst/>
          </a:prstGeom>
          <a:noFill/>
          <a:ln w="9525">
            <a:noFill/>
            <a:miter lim="800000"/>
            <a:headEnd/>
            <a:tailEnd/>
          </a:ln>
        </p:spPr>
        <p:txBody>
          <a:bodyPr lIns="74295" tIns="8890" rIns="74295" bIns="8890"/>
          <a:lstStyle/>
          <a:p>
            <a:pPr>
              <a:lnSpc>
                <a:spcPts val="2500"/>
              </a:lnSpc>
            </a:pPr>
            <a:r>
              <a:rPr lang="ja-JP" altLang="en-US" sz="1800" dirty="0" smtClean="0"/>
              <a:t>　</a:t>
            </a:r>
            <a:r>
              <a:rPr lang="ja-JP" altLang="ja-JP" sz="1800" dirty="0" smtClean="0">
                <a:latin typeface="ＭＳ 明朝" panose="02020609040205080304" pitchFamily="17" charset="-128"/>
                <a:ea typeface="ＭＳ 明朝" panose="02020609040205080304" pitchFamily="17" charset="-128"/>
              </a:rPr>
              <a:t>今帰仁村</a:t>
            </a:r>
            <a:r>
              <a:rPr lang="ja-JP" altLang="ja-JP" sz="1800" dirty="0">
                <a:latin typeface="ＭＳ 明朝" panose="02020609040205080304" pitchFamily="17" charset="-128"/>
                <a:ea typeface="ＭＳ 明朝" panose="02020609040205080304" pitchFamily="17" charset="-128"/>
              </a:rPr>
              <a:t>は豊かな自然環境に恵まれており、これまで保育所・幼稚園においても自然を活かした様々な活動が実施されて</a:t>
            </a:r>
            <a:r>
              <a:rPr lang="ja-JP" altLang="ja-JP" sz="1800" dirty="0" smtClean="0">
                <a:latin typeface="ＭＳ 明朝" panose="02020609040205080304" pitchFamily="17" charset="-128"/>
                <a:ea typeface="ＭＳ 明朝" panose="02020609040205080304" pitchFamily="17" charset="-128"/>
              </a:rPr>
              <a:t>きてい</a:t>
            </a:r>
            <a:r>
              <a:rPr lang="ja-JP" altLang="en-US" sz="1800" dirty="0" smtClean="0">
                <a:latin typeface="ＭＳ 明朝" panose="02020609040205080304" pitchFamily="17" charset="-128"/>
                <a:ea typeface="ＭＳ 明朝" panose="02020609040205080304" pitchFamily="17" charset="-128"/>
              </a:rPr>
              <a:t>ます</a:t>
            </a:r>
            <a:r>
              <a:rPr lang="ja-JP" altLang="ja-JP" sz="1800" dirty="0" smtClean="0">
                <a:latin typeface="ＭＳ 明朝" panose="02020609040205080304" pitchFamily="17" charset="-128"/>
                <a:ea typeface="ＭＳ 明朝" panose="02020609040205080304" pitchFamily="17" charset="-128"/>
              </a:rPr>
              <a:t>。</a:t>
            </a:r>
            <a:endParaRPr lang="ja-JP" altLang="ja-JP" sz="1800" dirty="0">
              <a:latin typeface="ＭＳ 明朝" panose="02020609040205080304" pitchFamily="17" charset="-128"/>
              <a:ea typeface="ＭＳ 明朝" panose="02020609040205080304" pitchFamily="17" charset="-128"/>
            </a:endParaRPr>
          </a:p>
          <a:p>
            <a:pPr>
              <a:lnSpc>
                <a:spcPts val="2500"/>
              </a:lnSpc>
            </a:pPr>
            <a:r>
              <a:rPr lang="ja-JP" altLang="en-US" sz="1800" dirty="0" smtClean="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今帰仁村</a:t>
            </a:r>
            <a:r>
              <a:rPr lang="ja-JP" altLang="ja-JP" sz="1800" dirty="0">
                <a:latin typeface="ＭＳ 明朝" panose="02020609040205080304" pitchFamily="17" charset="-128"/>
                <a:ea typeface="ＭＳ 明朝" panose="02020609040205080304" pitchFamily="17" charset="-128"/>
              </a:rPr>
              <a:t>の認定こども園（幼保連携型認定こども園）の整備にあたっては、こうした本村の特色を活かし、子ども達が伸び伸びと元気に過ごすことのできる“育ち”と“学び”の新たな拠点づくりをめざして整備していくもの</a:t>
            </a:r>
            <a:r>
              <a:rPr lang="ja-JP" altLang="ja-JP" sz="1800" dirty="0" smtClean="0">
                <a:latin typeface="ＭＳ 明朝" panose="02020609040205080304" pitchFamily="17" charset="-128"/>
                <a:ea typeface="ＭＳ 明朝" panose="02020609040205080304" pitchFamily="17" charset="-128"/>
              </a:rPr>
              <a:t>と</a:t>
            </a:r>
            <a:r>
              <a:rPr lang="ja-JP" altLang="en-US" sz="1800" dirty="0" smtClean="0">
                <a:latin typeface="ＭＳ 明朝" panose="02020609040205080304" pitchFamily="17" charset="-128"/>
                <a:ea typeface="ＭＳ 明朝" panose="02020609040205080304" pitchFamily="17" charset="-128"/>
              </a:rPr>
              <a:t>します</a:t>
            </a:r>
            <a:r>
              <a:rPr lang="ja-JP" altLang="ja-JP" sz="1800" dirty="0" smtClean="0">
                <a:latin typeface="ＭＳ 明朝" panose="02020609040205080304" pitchFamily="17" charset="-128"/>
                <a:ea typeface="ＭＳ 明朝" panose="02020609040205080304" pitchFamily="17" charset="-128"/>
              </a:rPr>
              <a:t>。</a:t>
            </a:r>
            <a:endParaRPr lang="en-US" altLang="ja-JP" sz="1800" dirty="0" smtClean="0">
              <a:latin typeface="ＭＳ 明朝" panose="02020609040205080304" pitchFamily="17" charset="-128"/>
              <a:ea typeface="ＭＳ 明朝" panose="02020609040205080304" pitchFamily="17" charset="-128"/>
            </a:endParaRPr>
          </a:p>
          <a:p>
            <a:pPr>
              <a:lnSpc>
                <a:spcPts val="2500"/>
              </a:lnSpc>
            </a:pPr>
            <a:r>
              <a:rPr lang="ja-JP" altLang="en-US" sz="1800" dirty="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また</a:t>
            </a:r>
            <a:r>
              <a:rPr lang="ja-JP" altLang="ja-JP" sz="1800" dirty="0">
                <a:latin typeface="ＭＳ 明朝" panose="02020609040205080304" pitchFamily="17" charset="-128"/>
                <a:ea typeface="ＭＳ 明朝" panose="02020609040205080304" pitchFamily="17" charset="-128"/>
              </a:rPr>
              <a:t>、教育・保育の一体的な提供や子育て家庭への支援等こども園に求められている機能の確保もさることながら、小学校との連携充実によるスムーズな就学への移行にも十分に配慮していくことが重要</a:t>
            </a:r>
            <a:r>
              <a:rPr lang="ja-JP" altLang="ja-JP" sz="1800" dirty="0" smtClean="0">
                <a:latin typeface="ＭＳ 明朝" panose="02020609040205080304" pitchFamily="17" charset="-128"/>
                <a:ea typeface="ＭＳ 明朝" panose="02020609040205080304" pitchFamily="17" charset="-128"/>
              </a:rPr>
              <a:t>で</a:t>
            </a:r>
            <a:r>
              <a:rPr lang="ja-JP" altLang="en-US" sz="1800" dirty="0" smtClean="0">
                <a:latin typeface="ＭＳ 明朝" panose="02020609040205080304" pitchFamily="17" charset="-128"/>
                <a:ea typeface="ＭＳ 明朝" panose="02020609040205080304" pitchFamily="17" charset="-128"/>
              </a:rPr>
              <a:t>す</a:t>
            </a:r>
            <a:r>
              <a:rPr lang="ja-JP" altLang="ja-JP" sz="1800" dirty="0" smtClean="0">
                <a:latin typeface="ＭＳ 明朝" panose="02020609040205080304" pitchFamily="17" charset="-128"/>
                <a:ea typeface="ＭＳ 明朝" panose="02020609040205080304" pitchFamily="17" charset="-128"/>
              </a:rPr>
              <a:t>。</a:t>
            </a:r>
            <a:r>
              <a:rPr lang="ja-JP" altLang="ja-JP" sz="1800" dirty="0">
                <a:latin typeface="ＭＳ 明朝" panose="02020609040205080304" pitchFamily="17" charset="-128"/>
                <a:ea typeface="ＭＳ 明朝" panose="02020609040205080304" pitchFamily="17" charset="-128"/>
              </a:rPr>
              <a:t>したがって、これらの視点を加味しながらこども園整備の理念を以下に</a:t>
            </a:r>
            <a:r>
              <a:rPr lang="ja-JP" altLang="ja-JP" sz="1800" dirty="0" smtClean="0">
                <a:latin typeface="ＭＳ 明朝" panose="02020609040205080304" pitchFamily="17" charset="-128"/>
                <a:ea typeface="ＭＳ 明朝" panose="02020609040205080304" pitchFamily="17" charset="-128"/>
              </a:rPr>
              <a:t>定め</a:t>
            </a:r>
            <a:r>
              <a:rPr lang="ja-JP" altLang="en-US" sz="1800" dirty="0" smtClean="0">
                <a:latin typeface="ＭＳ 明朝" panose="02020609040205080304" pitchFamily="17" charset="-128"/>
                <a:ea typeface="ＭＳ 明朝" panose="02020609040205080304" pitchFamily="17" charset="-128"/>
              </a:rPr>
              <a:t>ます</a:t>
            </a:r>
            <a:r>
              <a:rPr lang="ja-JP" altLang="ja-JP" sz="1800" dirty="0" smtClean="0">
                <a:latin typeface="ＭＳ 明朝" panose="02020609040205080304" pitchFamily="17" charset="-128"/>
                <a:ea typeface="ＭＳ 明朝" panose="02020609040205080304" pitchFamily="17" charset="-128"/>
              </a:rPr>
              <a:t>。</a:t>
            </a:r>
            <a:endParaRPr lang="en-US" altLang="ja-JP" sz="1800" dirty="0" smtClean="0">
              <a:latin typeface="ＭＳ 明朝" panose="02020609040205080304" pitchFamily="17" charset="-128"/>
              <a:ea typeface="ＭＳ 明朝" panose="02020609040205080304" pitchFamily="17" charset="-128"/>
            </a:endParaRPr>
          </a:p>
          <a:p>
            <a:pPr>
              <a:lnSpc>
                <a:spcPts val="2500"/>
              </a:lnSpc>
            </a:pPr>
            <a:endParaRPr lang="en-US" altLang="ja-JP" sz="1800" dirty="0">
              <a:latin typeface="ＭＳ 明朝" panose="02020609040205080304" pitchFamily="17" charset="-128"/>
              <a:ea typeface="ＭＳ 明朝" panose="02020609040205080304" pitchFamily="17" charset="-128"/>
            </a:endParaRPr>
          </a:p>
          <a:p>
            <a:r>
              <a:rPr lang="ja-JP" altLang="ja-JP" sz="2400" dirty="0">
                <a:latin typeface="HG創英角ﾎﾟｯﾌﾟ体" panose="040B0A09000000000000" pitchFamily="49" charset="-128"/>
                <a:ea typeface="HG創英角ﾎﾟｯﾌﾟ体" panose="040B0A09000000000000" pitchFamily="49" charset="-128"/>
              </a:rPr>
              <a:t>自然とふれあい、笑顔がはじける！</a:t>
            </a:r>
            <a:r>
              <a:rPr lang="en-US" altLang="ja-JP" sz="2400" dirty="0">
                <a:latin typeface="HG創英角ﾎﾟｯﾌﾟ体" panose="040B0A09000000000000" pitchFamily="49" charset="-128"/>
                <a:ea typeface="HG創英角ﾎﾟｯﾌﾟ体" panose="040B0A09000000000000" pitchFamily="49" charset="-128"/>
              </a:rPr>
              <a:t>	</a:t>
            </a:r>
            <a:endParaRPr lang="ja-JP" altLang="ja-JP" sz="2400" dirty="0">
              <a:latin typeface="HG創英角ﾎﾟｯﾌﾟ体" panose="040B0A09000000000000" pitchFamily="49" charset="-128"/>
              <a:ea typeface="HG創英角ﾎﾟｯﾌﾟ体" panose="040B0A09000000000000" pitchFamily="49" charset="-128"/>
            </a:endParaRPr>
          </a:p>
          <a:p>
            <a:r>
              <a:rPr lang="ja-JP" altLang="ja-JP" sz="2400" dirty="0">
                <a:latin typeface="HG創英角ﾎﾟｯﾌﾟ体" panose="040B0A09000000000000" pitchFamily="49" charset="-128"/>
                <a:ea typeface="HG創英角ﾎﾟｯﾌﾟ体" panose="040B0A09000000000000" pitchFamily="49" charset="-128"/>
              </a:rPr>
              <a:t>今帰仁っ子の“育ち”と“学び”を支える「子どもの城」</a:t>
            </a:r>
          </a:p>
          <a:p>
            <a:pPr>
              <a:lnSpc>
                <a:spcPts val="2500"/>
              </a:lnSpc>
            </a:pPr>
            <a:endParaRPr lang="ja-JP" altLang="ja-JP" sz="1800" dirty="0">
              <a:latin typeface="ＭＳ 明朝" panose="02020609040205080304" pitchFamily="17" charset="-128"/>
              <a:ea typeface="ＭＳ 明朝" panose="02020609040205080304" pitchFamily="17" charset="-128"/>
            </a:endParaRPr>
          </a:p>
        </p:txBody>
      </p:sp>
      <p:sp>
        <p:nvSpPr>
          <p:cNvPr id="10255" name="Rectangle 28"/>
          <p:cNvSpPr>
            <a:spLocks noChangeArrowheads="1"/>
          </p:cNvSpPr>
          <p:nvPr/>
        </p:nvSpPr>
        <p:spPr bwMode="auto">
          <a:xfrm>
            <a:off x="431800" y="1592796"/>
            <a:ext cx="5436344" cy="369332"/>
          </a:xfrm>
          <a:prstGeom prst="rect">
            <a:avLst/>
          </a:prstGeom>
          <a:noFill/>
          <a:ln w="9525">
            <a:noFill/>
            <a:miter lim="800000"/>
            <a:headEnd/>
            <a:tailEnd/>
          </a:ln>
        </p:spPr>
        <p:txBody>
          <a:bodyPr wrap="square" anchor="ctr">
            <a:spAutoFit/>
          </a:bodyPr>
          <a:lstStyle/>
          <a:p>
            <a:r>
              <a:rPr lang="ja-JP" altLang="en-US" sz="1800" b="1" dirty="0" smtClean="0">
                <a:solidFill>
                  <a:srgbClr val="FF9900"/>
                </a:solidFill>
              </a:rPr>
              <a:t>＜計画理念＞</a:t>
            </a:r>
            <a:endParaRPr lang="ja-JP" altLang="en-US" sz="1800" b="1" dirty="0">
              <a:solidFill>
                <a:srgbClr val="FF9900"/>
              </a:solidFill>
            </a:endParaRPr>
          </a:p>
        </p:txBody>
      </p:sp>
      <p:sp>
        <p:nvSpPr>
          <p:cNvPr id="13" name="スライド番号プレースホルダ 12"/>
          <p:cNvSpPr>
            <a:spLocks noGrp="1"/>
          </p:cNvSpPr>
          <p:nvPr>
            <p:ph type="sldNum" sz="quarter" idx="12"/>
          </p:nvPr>
        </p:nvSpPr>
        <p:spPr/>
        <p:txBody>
          <a:bodyPr/>
          <a:lstStyle/>
          <a:p>
            <a:pPr>
              <a:defRPr/>
            </a:pPr>
            <a:r>
              <a:rPr lang="en-US" altLang="ja-JP" dirty="0" smtClean="0"/>
              <a:t>11</a:t>
            </a:r>
            <a:endParaRPr lang="en-US" altLang="ja-JP"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539750" y="549553"/>
            <a:ext cx="1579278" cy="369332"/>
          </a:xfrm>
          <a:prstGeom prst="rect">
            <a:avLst/>
          </a:prstGeom>
          <a:noFill/>
          <a:ln w="9525">
            <a:noFill/>
            <a:miter lim="800000"/>
            <a:headEnd/>
            <a:tailEnd/>
          </a:ln>
        </p:spPr>
        <p:txBody>
          <a:bodyPr wrap="none" anchor="ctr">
            <a:spAutoFit/>
          </a:bodyPr>
          <a:lstStyle/>
          <a:p>
            <a:r>
              <a:rPr lang="ja-JP" altLang="en-US" sz="1800" b="1" dirty="0" smtClean="0">
                <a:solidFill>
                  <a:srgbClr val="FF9900"/>
                </a:solidFill>
              </a:rPr>
              <a:t>＜基本目標＞</a:t>
            </a:r>
            <a:endParaRPr lang="ja-JP" altLang="en-US" sz="1800" b="1" dirty="0">
              <a:solidFill>
                <a:srgbClr val="FF9900"/>
              </a:solidFill>
            </a:endParaRPr>
          </a:p>
        </p:txBody>
      </p:sp>
      <p:sp>
        <p:nvSpPr>
          <p:cNvPr id="11267" name="Rectangle 3"/>
          <p:cNvSpPr>
            <a:spLocks noChangeArrowheads="1"/>
          </p:cNvSpPr>
          <p:nvPr/>
        </p:nvSpPr>
        <p:spPr bwMode="auto">
          <a:xfrm>
            <a:off x="1392238" y="4746625"/>
            <a:ext cx="0" cy="274638"/>
          </a:xfrm>
          <a:prstGeom prst="rect">
            <a:avLst/>
          </a:prstGeom>
          <a:noFill/>
          <a:ln w="9525">
            <a:noFill/>
            <a:miter lim="800000"/>
            <a:headEnd/>
            <a:tailEnd/>
          </a:ln>
        </p:spPr>
        <p:txBody>
          <a:bodyPr wrap="none" lIns="0" tIns="0" rIns="0" bIns="0">
            <a:spAutoFit/>
          </a:bodyPr>
          <a:lstStyle/>
          <a:p>
            <a:endParaRPr lang="ja-JP" altLang="ja-JP" sz="1800"/>
          </a:p>
        </p:txBody>
      </p:sp>
      <p:sp>
        <p:nvSpPr>
          <p:cNvPr id="11" name="スライド番号プレースホルダ 10"/>
          <p:cNvSpPr>
            <a:spLocks noGrp="1"/>
          </p:cNvSpPr>
          <p:nvPr>
            <p:ph type="sldNum" sz="quarter" idx="12"/>
          </p:nvPr>
        </p:nvSpPr>
        <p:spPr/>
        <p:txBody>
          <a:bodyPr/>
          <a:lstStyle/>
          <a:p>
            <a:pPr>
              <a:defRPr/>
            </a:pPr>
            <a:r>
              <a:rPr lang="en-US" altLang="ja-JP" dirty="0" smtClean="0"/>
              <a:t>1</a:t>
            </a:r>
            <a:r>
              <a:rPr lang="en-US" altLang="ja-JP" dirty="0"/>
              <a:t>2</a:t>
            </a:r>
          </a:p>
        </p:txBody>
      </p:sp>
      <p:sp>
        <p:nvSpPr>
          <p:cNvPr id="12" name="Text Box 15"/>
          <p:cNvSpPr txBox="1">
            <a:spLocks noChangeArrowheads="1"/>
          </p:cNvSpPr>
          <p:nvPr/>
        </p:nvSpPr>
        <p:spPr bwMode="auto">
          <a:xfrm>
            <a:off x="478210" y="957708"/>
            <a:ext cx="8208590" cy="5292588"/>
          </a:xfrm>
          <a:prstGeom prst="rect">
            <a:avLst/>
          </a:prstGeom>
          <a:noFill/>
          <a:ln w="9525">
            <a:noFill/>
            <a:miter lim="800000"/>
            <a:headEnd/>
            <a:tailEnd/>
          </a:ln>
        </p:spPr>
        <p:txBody>
          <a:bodyPr lIns="74295" tIns="8890" rIns="74295" bIns="8890"/>
          <a:lstStyle/>
          <a:p>
            <a:r>
              <a:rPr lang="ja-JP" altLang="en-US" sz="2400" dirty="0" smtClean="0">
                <a:latin typeface="HG創英角ﾎﾟｯﾌﾟ体" panose="040B0A09000000000000" pitchFamily="49" charset="-128"/>
                <a:ea typeface="HG創英角ﾎﾟｯﾌﾟ体" panose="040B0A09000000000000" pitchFamily="49" charset="-128"/>
              </a:rPr>
              <a:t>①</a:t>
            </a:r>
            <a:r>
              <a:rPr lang="ja-JP" altLang="ja-JP" sz="2400" dirty="0">
                <a:latin typeface="HG創英角ﾎﾟｯﾌﾟ体" panose="040B0A09000000000000" pitchFamily="49" charset="-128"/>
                <a:ea typeface="HG創英角ﾎﾟｯﾌﾟ体" panose="040B0A09000000000000" pitchFamily="49" charset="-128"/>
              </a:rPr>
              <a:t>質の高い就学前教育・保育の提供と子育てを</a:t>
            </a:r>
            <a:r>
              <a:rPr lang="ja-JP" altLang="ja-JP" sz="2400" dirty="0" smtClean="0">
                <a:latin typeface="HG創英角ﾎﾟｯﾌﾟ体" panose="040B0A09000000000000" pitchFamily="49" charset="-128"/>
                <a:ea typeface="HG創英角ﾎﾟｯﾌﾟ体" panose="040B0A09000000000000" pitchFamily="49" charset="-128"/>
              </a:rPr>
              <a:t>支える</a:t>
            </a:r>
            <a:endParaRPr lang="en-US" altLang="ja-JP" sz="2400" dirty="0" smtClean="0">
              <a:latin typeface="HG創英角ﾎﾟｯﾌﾟ体" panose="040B0A09000000000000" pitchFamily="49" charset="-128"/>
              <a:ea typeface="HG創英角ﾎﾟｯﾌﾟ体" panose="040B0A09000000000000" pitchFamily="49" charset="-128"/>
            </a:endParaRPr>
          </a:p>
          <a:p>
            <a:r>
              <a:rPr lang="ja-JP" altLang="en-US" sz="2400" dirty="0">
                <a:latin typeface="HG創英角ﾎﾟｯﾌﾟ体" panose="040B0A09000000000000" pitchFamily="49" charset="-128"/>
                <a:ea typeface="HG創英角ﾎﾟｯﾌﾟ体" panose="040B0A09000000000000" pitchFamily="49" charset="-128"/>
              </a:rPr>
              <a:t>　</a:t>
            </a:r>
            <a:r>
              <a:rPr lang="ja-JP" altLang="ja-JP" sz="2400" dirty="0" smtClean="0">
                <a:latin typeface="HG創英角ﾎﾟｯﾌﾟ体" panose="040B0A09000000000000" pitchFamily="49" charset="-128"/>
                <a:ea typeface="HG創英角ﾎﾟｯﾌﾟ体" panose="040B0A09000000000000" pitchFamily="49" charset="-128"/>
              </a:rPr>
              <a:t>支援</a:t>
            </a:r>
            <a:r>
              <a:rPr lang="ja-JP" altLang="ja-JP" sz="2400" dirty="0">
                <a:latin typeface="HG創英角ﾎﾟｯﾌﾟ体" panose="040B0A09000000000000" pitchFamily="49" charset="-128"/>
                <a:ea typeface="HG創英角ﾎﾟｯﾌﾟ体" panose="040B0A09000000000000" pitchFamily="49" charset="-128"/>
              </a:rPr>
              <a:t>拠点としての</a:t>
            </a:r>
            <a:r>
              <a:rPr lang="ja-JP" altLang="ja-JP" sz="2400" dirty="0" smtClean="0">
                <a:latin typeface="HG創英角ﾎﾟｯﾌﾟ体" panose="040B0A09000000000000" pitchFamily="49" charset="-128"/>
                <a:ea typeface="HG創英角ﾎﾟｯﾌﾟ体" panose="040B0A09000000000000" pitchFamily="49" charset="-128"/>
              </a:rPr>
              <a:t>整備</a:t>
            </a:r>
            <a:endParaRPr lang="en-US" altLang="ja-JP" sz="2400" dirty="0" smtClean="0">
              <a:latin typeface="HG創英角ﾎﾟｯﾌﾟ体" panose="040B0A09000000000000" pitchFamily="49" charset="-128"/>
              <a:ea typeface="HG創英角ﾎﾟｯﾌﾟ体" panose="040B0A09000000000000" pitchFamily="49" charset="-128"/>
            </a:endParaRPr>
          </a:p>
          <a:p>
            <a:r>
              <a:rPr lang="ja-JP" altLang="en-US" sz="1800" dirty="0" smtClean="0">
                <a:latin typeface="ＭＳ 明朝" panose="02020609040205080304" pitchFamily="17" charset="-128"/>
                <a:ea typeface="ＭＳ 明朝" panose="02020609040205080304" pitchFamily="17" charset="-128"/>
              </a:rPr>
              <a:t>・発達段階に応じた遊びの提供、社会性を養う中で健全な発達を促進。</a:t>
            </a:r>
            <a:endParaRPr lang="en-US" altLang="ja-JP" sz="1800" dirty="0" smtClean="0">
              <a:latin typeface="ＭＳ 明朝" panose="02020609040205080304" pitchFamily="17" charset="-128"/>
              <a:ea typeface="ＭＳ 明朝" panose="02020609040205080304" pitchFamily="17" charset="-128"/>
            </a:endParaRPr>
          </a:p>
          <a:p>
            <a:r>
              <a:rPr lang="ja-JP" altLang="en-US" sz="1800" dirty="0" smtClean="0">
                <a:latin typeface="ＭＳ 明朝" panose="02020609040205080304" pitchFamily="17" charset="-128"/>
                <a:ea typeface="ＭＳ 明朝" panose="02020609040205080304" pitchFamily="17" charset="-128"/>
              </a:rPr>
              <a:t>・家庭保育世帯への支援を行う「子育て支援センター」を設置。</a:t>
            </a:r>
            <a:endParaRPr lang="en-US" altLang="ja-JP" sz="1800" dirty="0" smtClean="0">
              <a:latin typeface="ＭＳ 明朝" panose="02020609040205080304" pitchFamily="17" charset="-128"/>
              <a:ea typeface="ＭＳ 明朝" panose="02020609040205080304" pitchFamily="17" charset="-128"/>
            </a:endParaRPr>
          </a:p>
          <a:p>
            <a:endParaRPr lang="en-US" altLang="ja-JP" sz="1800" dirty="0">
              <a:latin typeface="ＭＳ 明朝" panose="02020609040205080304" pitchFamily="17" charset="-128"/>
              <a:ea typeface="ＭＳ 明朝" panose="02020609040205080304" pitchFamily="17" charset="-128"/>
            </a:endParaRPr>
          </a:p>
          <a:p>
            <a:r>
              <a:rPr lang="ja-JP" altLang="ja-JP" sz="2400" dirty="0" smtClean="0">
                <a:latin typeface="HG創英角ﾎﾟｯﾌﾟ体" panose="040B0A09000000000000" pitchFamily="49" charset="-128"/>
                <a:ea typeface="HG創英角ﾎﾟｯﾌﾟ体" panose="040B0A09000000000000" pitchFamily="49" charset="-128"/>
              </a:rPr>
              <a:t>②</a:t>
            </a:r>
            <a:r>
              <a:rPr lang="ja-JP" altLang="ja-JP" sz="2400" dirty="0">
                <a:latin typeface="HG創英角ﾎﾟｯﾌﾟ体" panose="040B0A09000000000000" pitchFamily="49" charset="-128"/>
                <a:ea typeface="HG創英角ﾎﾟｯﾌﾟ体" panose="040B0A09000000000000" pitchFamily="49" charset="-128"/>
              </a:rPr>
              <a:t>多様な体験・交流の</a:t>
            </a:r>
            <a:r>
              <a:rPr lang="ja-JP" altLang="ja-JP" sz="2400" dirty="0" smtClean="0">
                <a:latin typeface="HG創英角ﾎﾟｯﾌﾟ体" panose="040B0A09000000000000" pitchFamily="49" charset="-128"/>
                <a:ea typeface="HG創英角ﾎﾟｯﾌﾟ体" panose="040B0A09000000000000" pitchFamily="49" charset="-128"/>
              </a:rPr>
              <a:t>創出</a:t>
            </a:r>
            <a:endParaRPr lang="en-US" altLang="ja-JP" sz="2400" dirty="0" smtClean="0">
              <a:latin typeface="HG創英角ﾎﾟｯﾌﾟ体" panose="040B0A09000000000000" pitchFamily="49" charset="-128"/>
              <a:ea typeface="HG創英角ﾎﾟｯﾌﾟ体" panose="040B0A09000000000000" pitchFamily="49" charset="-128"/>
            </a:endParaRPr>
          </a:p>
          <a:p>
            <a:r>
              <a:rPr lang="ja-JP" altLang="en-US" sz="1800" dirty="0" smtClean="0">
                <a:latin typeface="ＭＳ 明朝" panose="02020609040205080304" pitchFamily="17" charset="-128"/>
                <a:ea typeface="ＭＳ 明朝" panose="02020609040205080304" pitchFamily="17" charset="-128"/>
              </a:rPr>
              <a:t>・隣接する小学校との連携や、地域の高齢者等との多様な交流を創出。</a:t>
            </a:r>
            <a:endParaRPr lang="en-US" altLang="ja-JP" sz="1800" dirty="0" smtClean="0">
              <a:latin typeface="ＭＳ 明朝" panose="02020609040205080304" pitchFamily="17" charset="-128"/>
              <a:ea typeface="ＭＳ 明朝" panose="02020609040205080304" pitchFamily="17" charset="-128"/>
            </a:endParaRPr>
          </a:p>
          <a:p>
            <a:r>
              <a:rPr lang="ja-JP" altLang="en-US" sz="1800" dirty="0" smtClean="0">
                <a:latin typeface="ＭＳ 明朝" panose="02020609040205080304" pitchFamily="17" charset="-128"/>
                <a:ea typeface="ＭＳ 明朝" panose="02020609040205080304" pitchFamily="17" charset="-128"/>
              </a:rPr>
              <a:t>・自然とのふれあいや食育の実践を通し、健全な心と体の育成を図る。</a:t>
            </a:r>
            <a:endParaRPr lang="en-US" altLang="ja-JP" sz="1800" dirty="0" smtClean="0">
              <a:latin typeface="ＭＳ 明朝" panose="02020609040205080304" pitchFamily="17" charset="-128"/>
              <a:ea typeface="ＭＳ 明朝" panose="02020609040205080304" pitchFamily="17" charset="-128"/>
            </a:endParaRPr>
          </a:p>
          <a:p>
            <a:endParaRPr lang="en-US" altLang="ja-JP" sz="1800" dirty="0">
              <a:latin typeface="ＭＳ 明朝" panose="02020609040205080304" pitchFamily="17" charset="-128"/>
              <a:ea typeface="ＭＳ 明朝" panose="02020609040205080304" pitchFamily="17" charset="-128"/>
            </a:endParaRPr>
          </a:p>
          <a:p>
            <a:r>
              <a:rPr lang="ja-JP" altLang="en-US" sz="2400" dirty="0" smtClean="0">
                <a:latin typeface="HG創英角ﾎﾟｯﾌﾟ体" panose="040B0A09000000000000" pitchFamily="49" charset="-128"/>
                <a:ea typeface="HG創英角ﾎﾟｯﾌﾟ体" panose="040B0A09000000000000" pitchFamily="49" charset="-128"/>
              </a:rPr>
              <a:t>③安全・安心な施設整備</a:t>
            </a:r>
            <a:endParaRPr lang="en-US" altLang="ja-JP" sz="2400" dirty="0" smtClean="0">
              <a:latin typeface="HG創英角ﾎﾟｯﾌﾟ体" panose="040B0A09000000000000" pitchFamily="49" charset="-128"/>
              <a:ea typeface="HG創英角ﾎﾟｯﾌﾟ体" panose="040B0A09000000000000" pitchFamily="49" charset="-128"/>
            </a:endParaRPr>
          </a:p>
          <a:p>
            <a:r>
              <a:rPr lang="ja-JP" altLang="en-US" sz="1800" dirty="0" smtClean="0">
                <a:latin typeface="ＭＳ 明朝" panose="02020609040205080304" pitchFamily="17" charset="-128"/>
                <a:ea typeface="ＭＳ 明朝" panose="02020609040205080304" pitchFamily="17" charset="-128"/>
              </a:rPr>
              <a:t>・安全面への配慮や、耐震性・事故防止への配慮を基本とした施設整備。</a:t>
            </a:r>
            <a:endParaRPr lang="en-US" altLang="ja-JP" sz="1800" dirty="0" smtClean="0">
              <a:latin typeface="ＭＳ 明朝" panose="02020609040205080304" pitchFamily="17" charset="-128"/>
              <a:ea typeface="ＭＳ 明朝" panose="02020609040205080304" pitchFamily="17" charset="-128"/>
            </a:endParaRPr>
          </a:p>
          <a:p>
            <a:endParaRPr lang="en-US" altLang="ja-JP" sz="1800" dirty="0">
              <a:latin typeface="ＭＳ 明朝" panose="02020609040205080304" pitchFamily="17" charset="-128"/>
              <a:ea typeface="ＭＳ 明朝" panose="02020609040205080304" pitchFamily="17" charset="-128"/>
            </a:endParaRPr>
          </a:p>
          <a:p>
            <a:r>
              <a:rPr lang="ja-JP" altLang="en-US" sz="2400" dirty="0" smtClean="0">
                <a:latin typeface="HG創英角ﾎﾟｯﾌﾟ体" panose="040B0A09000000000000" pitchFamily="49" charset="-128"/>
                <a:ea typeface="HG創英角ﾎﾟｯﾌﾟ体" panose="040B0A09000000000000" pitchFamily="49" charset="-128"/>
              </a:rPr>
              <a:t>④多様な保育サービスの提供</a:t>
            </a:r>
            <a:endParaRPr lang="en-US" altLang="ja-JP" sz="2400" dirty="0" smtClean="0">
              <a:latin typeface="HG創英角ﾎﾟｯﾌﾟ体" panose="040B0A09000000000000" pitchFamily="49" charset="-128"/>
              <a:ea typeface="HG創英角ﾎﾟｯﾌﾟ体" panose="040B0A09000000000000" pitchFamily="49" charset="-128"/>
            </a:endParaRPr>
          </a:p>
          <a:p>
            <a:r>
              <a:rPr lang="ja-JP" altLang="en-US" sz="1800" dirty="0" smtClean="0">
                <a:latin typeface="ＭＳ 明朝" panose="02020609040205080304" pitchFamily="17" charset="-128"/>
                <a:ea typeface="ＭＳ 明朝" panose="02020609040205080304" pitchFamily="17" charset="-128"/>
              </a:rPr>
              <a:t>・余裕教室活用型一時預かり事業、延長保育、</a:t>
            </a:r>
            <a:r>
              <a:rPr lang="ja-JP" altLang="en-US" sz="1800" dirty="0" err="1" smtClean="0">
                <a:latin typeface="ＭＳ 明朝" panose="02020609040205080304" pitchFamily="17" charset="-128"/>
                <a:ea typeface="ＭＳ 明朝" panose="02020609040205080304" pitchFamily="17" charset="-128"/>
              </a:rPr>
              <a:t>障がい</a:t>
            </a:r>
            <a:r>
              <a:rPr lang="ja-JP" altLang="en-US" sz="1800" dirty="0" smtClean="0">
                <a:latin typeface="ＭＳ 明朝" panose="02020609040205080304" pitchFamily="17" charset="-128"/>
                <a:ea typeface="ＭＳ 明朝" panose="02020609040205080304" pitchFamily="17" charset="-128"/>
              </a:rPr>
              <a:t>児保育等の実施。</a:t>
            </a:r>
            <a:endParaRPr lang="en-US" altLang="ja-JP" sz="1800" dirty="0" smtClean="0">
              <a:latin typeface="ＭＳ 明朝" panose="02020609040205080304" pitchFamily="17" charset="-128"/>
              <a:ea typeface="ＭＳ 明朝" panose="02020609040205080304" pitchFamily="17" charset="-128"/>
            </a:endParaRPr>
          </a:p>
          <a:p>
            <a:endParaRPr lang="en-US" altLang="ja-JP" sz="1800" dirty="0">
              <a:latin typeface="ＭＳ 明朝" panose="02020609040205080304" pitchFamily="17" charset="-128"/>
              <a:ea typeface="ＭＳ 明朝" panose="02020609040205080304" pitchFamily="17" charset="-128"/>
            </a:endParaRPr>
          </a:p>
          <a:p>
            <a:r>
              <a:rPr lang="ja-JP" altLang="en-US" sz="2400" dirty="0" smtClean="0">
                <a:latin typeface="HG創英角ﾎﾟｯﾌﾟ体" panose="040B0A09000000000000" pitchFamily="49" charset="-128"/>
                <a:ea typeface="HG創英角ﾎﾟｯﾌﾟ体" panose="040B0A09000000000000" pitchFamily="49" charset="-128"/>
              </a:rPr>
              <a:t>⑤人にやさしい施設の整備</a:t>
            </a:r>
            <a:endParaRPr lang="en-US" altLang="ja-JP" sz="2400" dirty="0" smtClean="0">
              <a:latin typeface="HG創英角ﾎﾟｯﾌﾟ体" panose="040B0A09000000000000" pitchFamily="49" charset="-128"/>
              <a:ea typeface="HG創英角ﾎﾟｯﾌﾟ体" panose="040B0A09000000000000" pitchFamily="49" charset="-128"/>
            </a:endParaRPr>
          </a:p>
          <a:p>
            <a:r>
              <a:rPr lang="ja-JP" altLang="en-US" sz="1800" dirty="0" smtClean="0">
                <a:latin typeface="ＭＳ 明朝" panose="02020609040205080304" pitchFamily="17" charset="-128"/>
                <a:ea typeface="ＭＳ 明朝" panose="02020609040205080304" pitchFamily="17" charset="-128"/>
              </a:rPr>
              <a:t>・あらゆる人にとってやさしく、使いやすい施設の整備。</a:t>
            </a:r>
            <a:endParaRPr lang="en-US" altLang="ja-JP" sz="1800" dirty="0" smtClean="0">
              <a:latin typeface="ＭＳ 明朝" panose="02020609040205080304" pitchFamily="17" charset="-128"/>
              <a:ea typeface="ＭＳ 明朝" panose="02020609040205080304" pitchFamily="17" charset="-128"/>
            </a:endParaRPr>
          </a:p>
          <a:p>
            <a:endParaRPr lang="en-US" altLang="ja-JP" sz="1800" u="wavy" dirty="0">
              <a:latin typeface="ＭＳ 明朝" panose="02020609040205080304" pitchFamily="17" charset="-128"/>
              <a:ea typeface="ＭＳ 明朝" panose="02020609040205080304" pitchFamily="17" charset="-128"/>
            </a:endParaRPr>
          </a:p>
          <a:p>
            <a:endParaRPr lang="ja-JP" altLang="ja-JP" sz="1800" dirty="0">
              <a:latin typeface="ＭＳ 明朝" panose="02020609040205080304" pitchFamily="17" charset="-128"/>
              <a:ea typeface="ＭＳ 明朝" panose="02020609040205080304" pitchFamily="17"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95288" y="836613"/>
            <a:ext cx="8513762"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400" spc="-150" dirty="0" smtClean="0">
                <a:solidFill>
                  <a:srgbClr val="0000FF"/>
                </a:solidFill>
                <a:latin typeface="HGP創英角ｺﾞｼｯｸUB" pitchFamily="50" charset="-128"/>
                <a:ea typeface="HGP創英角ｺﾞｼｯｸUB" pitchFamily="50" charset="-128"/>
              </a:rPr>
              <a:t>保育所民営化（民設民営保育所整備）の考え方</a:t>
            </a:r>
            <a:endParaRPr lang="ja-JP" altLang="en-US" sz="2400" spc="-150" dirty="0"/>
          </a:p>
        </p:txBody>
      </p:sp>
      <p:sp>
        <p:nvSpPr>
          <p:cNvPr id="3" name="テキスト ボックス 2"/>
          <p:cNvSpPr txBox="1"/>
          <p:nvPr/>
        </p:nvSpPr>
        <p:spPr>
          <a:xfrm>
            <a:off x="611560" y="1556792"/>
            <a:ext cx="8100900" cy="5016758"/>
          </a:xfrm>
          <a:prstGeom prst="rect">
            <a:avLst/>
          </a:prstGeom>
          <a:noFill/>
        </p:spPr>
        <p:txBody>
          <a:bodyPr wrap="square" rtlCol="0">
            <a:spAutoFit/>
          </a:bodyPr>
          <a:lstStyle/>
          <a:p>
            <a:pPr>
              <a:lnSpc>
                <a:spcPts val="2400"/>
              </a:lnSpc>
            </a:pPr>
            <a:r>
              <a:rPr lang="ja-JP" altLang="ja-JP" sz="2000" dirty="0" smtClean="0">
                <a:latin typeface="HG創英角ﾎﾟｯﾌﾟ体" panose="040B0A09000000000000" pitchFamily="49" charset="-128"/>
                <a:ea typeface="HG創英角ﾎﾟｯﾌﾟ体" panose="040B0A09000000000000" pitchFamily="49" charset="-128"/>
              </a:rPr>
              <a:t>①</a:t>
            </a:r>
            <a:r>
              <a:rPr lang="ja-JP" altLang="ja-JP" sz="2000" dirty="0">
                <a:latin typeface="HG創英角ﾎﾟｯﾌﾟ体" panose="040B0A09000000000000" pitchFamily="49" charset="-128"/>
                <a:ea typeface="HG創英角ﾎﾟｯﾌﾟ体" panose="040B0A09000000000000" pitchFamily="49" charset="-128"/>
              </a:rPr>
              <a:t>効果的・効率的な保育所運営等によるサービスの質の向上</a:t>
            </a:r>
          </a:p>
          <a:p>
            <a:pPr>
              <a:lnSpc>
                <a:spcPts val="2400"/>
              </a:lnSpc>
            </a:pPr>
            <a:r>
              <a:rPr lang="ja-JP" altLang="en-US" sz="1800" dirty="0" smtClean="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行</a:t>
            </a:r>
            <a:r>
              <a:rPr lang="ja-JP" altLang="ja-JP" sz="1800" dirty="0">
                <a:latin typeface="ＭＳ 明朝" panose="02020609040205080304" pitchFamily="17" charset="-128"/>
                <a:ea typeface="ＭＳ 明朝" panose="02020609040205080304" pitchFamily="17" charset="-128"/>
              </a:rPr>
              <a:t>財政改革が一層求められる環境の中において、保育の質の担保・より良い保育環境の提供を図るため、民間活力の</a:t>
            </a:r>
            <a:r>
              <a:rPr lang="ja-JP" altLang="ja-JP" sz="1800" dirty="0" smtClean="0">
                <a:latin typeface="ＭＳ 明朝" panose="02020609040205080304" pitchFamily="17" charset="-128"/>
                <a:ea typeface="ＭＳ 明朝" panose="02020609040205080304" pitchFamily="17" charset="-128"/>
              </a:rPr>
              <a:t>導入</a:t>
            </a:r>
            <a:r>
              <a:rPr lang="ja-JP" altLang="en-US" sz="1800" dirty="0" smtClean="0">
                <a:latin typeface="ＭＳ 明朝" panose="02020609040205080304" pitchFamily="17" charset="-128"/>
                <a:ea typeface="ＭＳ 明朝" panose="02020609040205080304" pitchFamily="17" charset="-128"/>
              </a:rPr>
              <a:t>（</a:t>
            </a:r>
            <a:r>
              <a:rPr lang="ja-JP" altLang="ja-JP" sz="1800" dirty="0" smtClean="0">
                <a:latin typeface="ＭＳ 明朝" panose="02020609040205080304" pitchFamily="17" charset="-128"/>
                <a:ea typeface="ＭＳ 明朝" panose="02020609040205080304" pitchFamily="17" charset="-128"/>
              </a:rPr>
              <a:t>民営化</a:t>
            </a:r>
            <a:r>
              <a:rPr lang="ja-JP" altLang="en-US" sz="1800" dirty="0" smtClean="0">
                <a:latin typeface="ＭＳ 明朝" panose="02020609040205080304" pitchFamily="17" charset="-128"/>
                <a:ea typeface="ＭＳ 明朝" panose="02020609040205080304" pitchFamily="17" charset="-128"/>
              </a:rPr>
              <a:t>）</a:t>
            </a:r>
            <a:r>
              <a:rPr lang="ja-JP" altLang="ja-JP" sz="1800" dirty="0" smtClean="0">
                <a:latin typeface="ＭＳ 明朝" panose="02020609040205080304" pitchFamily="17" charset="-128"/>
                <a:ea typeface="ＭＳ 明朝" panose="02020609040205080304" pitchFamily="17" charset="-128"/>
              </a:rPr>
              <a:t>に</a:t>
            </a:r>
            <a:r>
              <a:rPr lang="ja-JP" altLang="ja-JP" sz="1800" dirty="0">
                <a:latin typeface="ＭＳ 明朝" panose="02020609040205080304" pitchFamily="17" charset="-128"/>
                <a:ea typeface="ＭＳ 明朝" panose="02020609040205080304" pitchFamily="17" charset="-128"/>
              </a:rPr>
              <a:t>よる効果的・効率的な保育所運営や市場競争原理に基づくサービス向上を促進し、保育サービスの充実を</a:t>
            </a:r>
            <a:r>
              <a:rPr lang="ja-JP" altLang="ja-JP" sz="1800" dirty="0" smtClean="0">
                <a:latin typeface="ＭＳ 明朝" panose="02020609040205080304" pitchFamily="17" charset="-128"/>
                <a:ea typeface="ＭＳ 明朝" panose="02020609040205080304" pitchFamily="17" charset="-128"/>
              </a:rPr>
              <a:t>めざ</a:t>
            </a:r>
            <a:r>
              <a:rPr lang="ja-JP" altLang="en-US" sz="1800" dirty="0" smtClean="0">
                <a:latin typeface="ＭＳ 明朝" panose="02020609040205080304" pitchFamily="17" charset="-128"/>
                <a:ea typeface="ＭＳ 明朝" panose="02020609040205080304" pitchFamily="17" charset="-128"/>
              </a:rPr>
              <a:t>します</a:t>
            </a:r>
            <a:r>
              <a:rPr lang="ja-JP" altLang="ja-JP" sz="1800" dirty="0" smtClean="0">
                <a:latin typeface="ＭＳ 明朝" panose="02020609040205080304" pitchFamily="17" charset="-128"/>
                <a:ea typeface="ＭＳ 明朝" panose="02020609040205080304" pitchFamily="17" charset="-128"/>
              </a:rPr>
              <a:t>。</a:t>
            </a:r>
            <a:endParaRPr lang="ja-JP" altLang="ja-JP" sz="1800" dirty="0">
              <a:latin typeface="ＭＳ 明朝" panose="02020609040205080304" pitchFamily="17" charset="-128"/>
              <a:ea typeface="ＭＳ 明朝" panose="02020609040205080304" pitchFamily="17" charset="-128"/>
            </a:endParaRPr>
          </a:p>
          <a:p>
            <a:pPr>
              <a:lnSpc>
                <a:spcPts val="2400"/>
              </a:lnSpc>
            </a:pPr>
            <a:r>
              <a:rPr lang="en-US" altLang="ja-JP" sz="1800" dirty="0">
                <a:latin typeface="ＭＳ 明朝" panose="02020609040205080304" pitchFamily="17" charset="-128"/>
                <a:ea typeface="ＭＳ 明朝" panose="02020609040205080304" pitchFamily="17" charset="-128"/>
              </a:rPr>
              <a:t> </a:t>
            </a:r>
            <a:endParaRPr lang="ja-JP" altLang="ja-JP" sz="1800" dirty="0">
              <a:latin typeface="ＭＳ 明朝" panose="02020609040205080304" pitchFamily="17" charset="-128"/>
              <a:ea typeface="ＭＳ 明朝" panose="02020609040205080304" pitchFamily="17" charset="-128"/>
            </a:endParaRPr>
          </a:p>
          <a:p>
            <a:pPr>
              <a:lnSpc>
                <a:spcPts val="2400"/>
              </a:lnSpc>
            </a:pPr>
            <a:r>
              <a:rPr lang="ja-JP" altLang="ja-JP" sz="2000" dirty="0">
                <a:latin typeface="HGS創英角ﾎﾟｯﾌﾟ体" panose="040B0A00000000000000" pitchFamily="50" charset="-128"/>
                <a:ea typeface="HGS創英角ﾎﾟｯﾌﾟ体" panose="040B0A00000000000000" pitchFamily="50" charset="-128"/>
              </a:rPr>
              <a:t>②円滑な施設整備による安全性の確保</a:t>
            </a:r>
          </a:p>
          <a:p>
            <a:pPr>
              <a:lnSpc>
                <a:spcPts val="2400"/>
              </a:lnSpc>
            </a:pPr>
            <a:r>
              <a:rPr lang="ja-JP" altLang="en-US" sz="1800" dirty="0" smtClean="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保育所</a:t>
            </a:r>
            <a:r>
              <a:rPr lang="ja-JP" altLang="ja-JP" sz="1800" dirty="0">
                <a:latin typeface="ＭＳ 明朝" panose="02020609040205080304" pitchFamily="17" charset="-128"/>
                <a:ea typeface="ＭＳ 明朝" panose="02020609040205080304" pitchFamily="17" charset="-128"/>
              </a:rPr>
              <a:t>の老朽化が進む中で公立保育所への施設整備に係る補助は無く、速やかな対応が困難な状況にあることから、民営化（民設民営）による円滑な施設整備を図り、子ども達の安全性確保を図って</a:t>
            </a:r>
            <a:r>
              <a:rPr lang="ja-JP" altLang="ja-JP" sz="1800" dirty="0" smtClean="0">
                <a:latin typeface="ＭＳ 明朝" panose="02020609040205080304" pitchFamily="17" charset="-128"/>
                <a:ea typeface="ＭＳ 明朝" panose="02020609040205080304" pitchFamily="17" charset="-128"/>
              </a:rPr>
              <a:t>い</a:t>
            </a:r>
            <a:r>
              <a:rPr lang="ja-JP" altLang="en-US" sz="1800" dirty="0" smtClean="0">
                <a:latin typeface="ＭＳ 明朝" panose="02020609040205080304" pitchFamily="17" charset="-128"/>
                <a:ea typeface="ＭＳ 明朝" panose="02020609040205080304" pitchFamily="17" charset="-128"/>
              </a:rPr>
              <a:t>きます</a:t>
            </a:r>
            <a:r>
              <a:rPr lang="ja-JP" altLang="ja-JP" sz="1800" dirty="0" smtClean="0">
                <a:latin typeface="ＭＳ 明朝" panose="02020609040205080304" pitchFamily="17" charset="-128"/>
                <a:ea typeface="ＭＳ 明朝" panose="02020609040205080304" pitchFamily="17" charset="-128"/>
              </a:rPr>
              <a:t>。</a:t>
            </a:r>
            <a:endParaRPr lang="ja-JP" altLang="ja-JP" sz="1800" dirty="0">
              <a:latin typeface="ＭＳ 明朝" panose="02020609040205080304" pitchFamily="17" charset="-128"/>
              <a:ea typeface="ＭＳ 明朝" panose="02020609040205080304" pitchFamily="17" charset="-128"/>
            </a:endParaRPr>
          </a:p>
          <a:p>
            <a:pPr>
              <a:lnSpc>
                <a:spcPts val="2400"/>
              </a:lnSpc>
            </a:pPr>
            <a:r>
              <a:rPr lang="en-US" altLang="ja-JP" sz="1800" dirty="0">
                <a:latin typeface="ＭＳ 明朝" panose="02020609040205080304" pitchFamily="17" charset="-128"/>
                <a:ea typeface="ＭＳ 明朝" panose="02020609040205080304" pitchFamily="17" charset="-128"/>
              </a:rPr>
              <a:t> </a:t>
            </a:r>
            <a:endParaRPr lang="ja-JP" altLang="ja-JP" sz="1800" dirty="0">
              <a:latin typeface="ＭＳ 明朝" panose="02020609040205080304" pitchFamily="17" charset="-128"/>
              <a:ea typeface="ＭＳ 明朝" panose="02020609040205080304" pitchFamily="17" charset="-128"/>
            </a:endParaRPr>
          </a:p>
          <a:p>
            <a:pPr>
              <a:lnSpc>
                <a:spcPts val="2400"/>
              </a:lnSpc>
            </a:pPr>
            <a:r>
              <a:rPr lang="ja-JP" altLang="ja-JP" sz="2000" dirty="0">
                <a:latin typeface="HGS創英角ﾎﾟｯﾌﾟ体" panose="040B0A00000000000000" pitchFamily="50" charset="-128"/>
                <a:ea typeface="HGS創英角ﾎﾟｯﾌﾟ体" panose="040B0A00000000000000" pitchFamily="50" charset="-128"/>
              </a:rPr>
              <a:t>③公・私の役割分担による多様な保育サービス・子育て支援の推進</a:t>
            </a:r>
          </a:p>
          <a:p>
            <a:pPr>
              <a:lnSpc>
                <a:spcPts val="2400"/>
              </a:lnSpc>
            </a:pPr>
            <a:r>
              <a:rPr lang="ja-JP" altLang="en-US" sz="1800" dirty="0" smtClean="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村立</a:t>
            </a:r>
            <a:r>
              <a:rPr lang="ja-JP" altLang="ja-JP" sz="1800" dirty="0">
                <a:latin typeface="ＭＳ 明朝" panose="02020609040205080304" pitchFamily="17" charset="-128"/>
                <a:ea typeface="ＭＳ 明朝" panose="02020609040205080304" pitchFamily="17" charset="-128"/>
              </a:rPr>
              <a:t>保育所・私立保育所の機能と役割分担を明確にする中で、お互いに補完し合いながら多様化する保育ニーズに迅速かつ柔軟に対応するとともに、地域における子育て支援の推進を図って</a:t>
            </a:r>
            <a:r>
              <a:rPr lang="ja-JP" altLang="ja-JP" sz="1800" dirty="0" smtClean="0">
                <a:latin typeface="ＭＳ 明朝" panose="02020609040205080304" pitchFamily="17" charset="-128"/>
                <a:ea typeface="ＭＳ 明朝" panose="02020609040205080304" pitchFamily="17" charset="-128"/>
              </a:rPr>
              <a:t>い</a:t>
            </a:r>
            <a:r>
              <a:rPr lang="ja-JP" altLang="en-US" sz="1800" dirty="0" smtClean="0">
                <a:latin typeface="ＭＳ 明朝" panose="02020609040205080304" pitchFamily="17" charset="-128"/>
                <a:ea typeface="ＭＳ 明朝" panose="02020609040205080304" pitchFamily="17" charset="-128"/>
              </a:rPr>
              <a:t>きます</a:t>
            </a:r>
            <a:r>
              <a:rPr lang="ja-JP" altLang="ja-JP" sz="1800" dirty="0" smtClean="0">
                <a:latin typeface="ＭＳ 明朝" panose="02020609040205080304" pitchFamily="17" charset="-128"/>
                <a:ea typeface="ＭＳ 明朝" panose="02020609040205080304" pitchFamily="17" charset="-128"/>
              </a:rPr>
              <a:t>。</a:t>
            </a:r>
            <a:endParaRPr lang="ja-JP" altLang="ja-JP" sz="1800" dirty="0">
              <a:latin typeface="ＭＳ 明朝" panose="02020609040205080304" pitchFamily="17" charset="-128"/>
              <a:ea typeface="ＭＳ 明朝" panose="02020609040205080304" pitchFamily="17" charset="-128"/>
            </a:endParaRPr>
          </a:p>
          <a:p>
            <a:pPr>
              <a:lnSpc>
                <a:spcPts val="2400"/>
              </a:lnSpc>
            </a:pPr>
            <a:endParaRPr kumimoji="1" lang="ja-JP" altLang="en-US" sz="1800" dirty="0">
              <a:latin typeface="ＭＳ 明朝" panose="02020609040205080304" pitchFamily="17" charset="-128"/>
              <a:ea typeface="ＭＳ 明朝" panose="02020609040205080304" pitchFamily="17" charset="-128"/>
            </a:endParaRPr>
          </a:p>
        </p:txBody>
      </p:sp>
      <p:sp>
        <p:nvSpPr>
          <p:cNvPr id="4" name="スライド番号プレースホルダ 3"/>
          <p:cNvSpPr>
            <a:spLocks noGrp="1"/>
          </p:cNvSpPr>
          <p:nvPr>
            <p:ph type="sldNum" sz="quarter" idx="12"/>
          </p:nvPr>
        </p:nvSpPr>
        <p:spPr/>
        <p:txBody>
          <a:bodyPr/>
          <a:lstStyle/>
          <a:p>
            <a:pPr>
              <a:defRPr/>
            </a:pPr>
            <a:r>
              <a:rPr lang="en-US" altLang="ja-JP" dirty="0" smtClean="0"/>
              <a:t>13</a:t>
            </a:r>
            <a:endParaRPr lang="en-US" altLang="ja-JP"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95288" y="836613"/>
            <a:ext cx="8513762"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400" spc="-150" dirty="0" smtClean="0">
                <a:solidFill>
                  <a:srgbClr val="0000FF"/>
                </a:solidFill>
                <a:latin typeface="HGP創英角ｺﾞｼｯｸUB" pitchFamily="50" charset="-128"/>
                <a:ea typeface="HGP創英角ｺﾞｼｯｸUB" pitchFamily="50" charset="-128"/>
              </a:rPr>
              <a:t>保育所民営化に関するよくある誤解</a:t>
            </a:r>
            <a:endParaRPr lang="ja-JP" altLang="en-US" sz="2400" spc="-150" dirty="0"/>
          </a:p>
        </p:txBody>
      </p:sp>
      <p:sp>
        <p:nvSpPr>
          <p:cNvPr id="3" name="テキスト ボックス 2"/>
          <p:cNvSpPr txBox="1"/>
          <p:nvPr/>
        </p:nvSpPr>
        <p:spPr>
          <a:xfrm>
            <a:off x="611560" y="1556792"/>
            <a:ext cx="8100900" cy="4862870"/>
          </a:xfrm>
          <a:prstGeom prst="rect">
            <a:avLst/>
          </a:prstGeom>
          <a:noFill/>
        </p:spPr>
        <p:txBody>
          <a:bodyPr wrap="square" rtlCol="0">
            <a:spAutoFit/>
          </a:bodyPr>
          <a:lstStyle/>
          <a:p>
            <a:r>
              <a:rPr lang="ja-JP" altLang="ja-JP" sz="2000" b="1" dirty="0"/>
              <a:t>○民営化により、認可外保育施設になるという誤解：</a:t>
            </a:r>
            <a:endParaRPr lang="ja-JP" altLang="ja-JP" sz="2000" dirty="0"/>
          </a:p>
          <a:p>
            <a:r>
              <a:rPr lang="ja-JP" altLang="en-US" sz="1800" dirty="0" smtClean="0">
                <a:latin typeface="ＭＳ 明朝" panose="02020609040205080304" pitchFamily="17" charset="-128"/>
                <a:ea typeface="ＭＳ 明朝" panose="02020609040205080304" pitchFamily="17" charset="-128"/>
              </a:rPr>
              <a:t>・民営化とは、認可外保育施設にするという事ではありません。</a:t>
            </a:r>
            <a:endParaRPr lang="en-US" altLang="ja-JP" sz="1800" dirty="0" smtClean="0">
              <a:latin typeface="ＭＳ 明朝" panose="02020609040205080304" pitchFamily="17" charset="-128"/>
              <a:ea typeface="ＭＳ 明朝" panose="02020609040205080304" pitchFamily="17" charset="-128"/>
            </a:endParaRPr>
          </a:p>
          <a:p>
            <a:r>
              <a:rPr lang="ja-JP" altLang="en-US" sz="1800" dirty="0" smtClean="0">
                <a:latin typeface="ＭＳ 明朝" panose="02020609040205080304" pitchFamily="17" charset="-128"/>
                <a:ea typeface="ＭＳ 明朝" panose="02020609040205080304" pitchFamily="17" charset="-128"/>
              </a:rPr>
              <a:t>・「</a:t>
            </a:r>
            <a:r>
              <a:rPr lang="ja-JP" altLang="ja-JP" sz="1800" dirty="0" smtClean="0">
                <a:latin typeface="ＭＳ 明朝" panose="02020609040205080304" pitchFamily="17" charset="-128"/>
                <a:ea typeface="ＭＳ 明朝" panose="02020609040205080304" pitchFamily="17" charset="-128"/>
              </a:rPr>
              <a:t>認可保育所</a:t>
            </a:r>
            <a:r>
              <a:rPr lang="ja-JP" altLang="en-US" sz="1800" dirty="0" smtClean="0">
                <a:latin typeface="ＭＳ 明朝" panose="02020609040205080304" pitchFamily="17" charset="-128"/>
                <a:ea typeface="ＭＳ 明朝" panose="02020609040205080304" pitchFamily="17" charset="-128"/>
              </a:rPr>
              <a:t>」</a:t>
            </a:r>
            <a:r>
              <a:rPr lang="ja-JP" altLang="ja-JP" sz="1800" dirty="0" smtClean="0">
                <a:latin typeface="ＭＳ 明朝" panose="02020609040205080304" pitchFamily="17" charset="-128"/>
                <a:ea typeface="ＭＳ 明朝" panose="02020609040205080304" pitchFamily="17" charset="-128"/>
              </a:rPr>
              <a:t>に</a:t>
            </a:r>
            <a:r>
              <a:rPr lang="ja-JP" altLang="ja-JP" sz="1800" dirty="0">
                <a:latin typeface="ＭＳ 明朝" panose="02020609040205080304" pitchFamily="17" charset="-128"/>
                <a:ea typeface="ＭＳ 明朝" panose="02020609040205080304" pitchFamily="17" charset="-128"/>
              </a:rPr>
              <a:t>は公立保育所と私立保育所があり、どちらも国の基準</a:t>
            </a:r>
            <a:r>
              <a:rPr lang="ja-JP" altLang="ja-JP" sz="1800" dirty="0" smtClean="0">
                <a:latin typeface="ＭＳ 明朝" panose="02020609040205080304" pitchFamily="17" charset="-128"/>
                <a:ea typeface="ＭＳ 明朝" panose="02020609040205080304" pitchFamily="17" charset="-128"/>
              </a:rPr>
              <a:t>に</a:t>
            </a:r>
            <a:endParaRPr lang="en-US" altLang="ja-JP" sz="1800" dirty="0" smtClean="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基づいて整備され</a:t>
            </a:r>
            <a:r>
              <a:rPr lang="ja-JP" altLang="en-US" sz="1800" dirty="0" smtClean="0">
                <a:latin typeface="ＭＳ 明朝" panose="02020609040205080304" pitchFamily="17" charset="-128"/>
                <a:ea typeface="ＭＳ 明朝" panose="02020609040205080304" pitchFamily="17" charset="-128"/>
              </a:rPr>
              <a:t>るものです</a:t>
            </a:r>
            <a:r>
              <a:rPr lang="ja-JP" altLang="ja-JP" sz="1800" dirty="0" smtClean="0">
                <a:latin typeface="ＭＳ 明朝" panose="02020609040205080304" pitchFamily="17" charset="-128"/>
                <a:ea typeface="ＭＳ 明朝" panose="02020609040205080304" pitchFamily="17" charset="-128"/>
              </a:rPr>
              <a:t>。</a:t>
            </a:r>
            <a:endParaRPr lang="ja-JP" altLang="ja-JP" sz="1800" dirty="0">
              <a:latin typeface="ＭＳ 明朝" panose="02020609040205080304" pitchFamily="17" charset="-128"/>
              <a:ea typeface="ＭＳ 明朝" panose="02020609040205080304" pitchFamily="17" charset="-128"/>
            </a:endParaRPr>
          </a:p>
          <a:p>
            <a:endParaRPr lang="en-US" altLang="ja-JP" b="1" dirty="0" smtClean="0">
              <a:latin typeface="ＭＳ 明朝" panose="02020609040205080304" pitchFamily="17" charset="-128"/>
              <a:ea typeface="ＭＳ 明朝" panose="02020609040205080304" pitchFamily="17" charset="-128"/>
            </a:endParaRPr>
          </a:p>
          <a:p>
            <a:r>
              <a:rPr lang="ja-JP" altLang="ja-JP" sz="2000" b="1" dirty="0" smtClean="0">
                <a:latin typeface="+mn-ea"/>
                <a:ea typeface="+mn-ea"/>
              </a:rPr>
              <a:t>○</a:t>
            </a:r>
            <a:r>
              <a:rPr lang="ja-JP" altLang="ja-JP" sz="2000" b="1" dirty="0">
                <a:latin typeface="+mn-ea"/>
                <a:ea typeface="+mn-ea"/>
              </a:rPr>
              <a:t>保育の質が低下するという誤解：</a:t>
            </a:r>
            <a:endParaRPr lang="ja-JP" altLang="ja-JP" sz="2000" dirty="0">
              <a:latin typeface="+mn-ea"/>
              <a:ea typeface="+mn-ea"/>
            </a:endParaRPr>
          </a:p>
          <a:p>
            <a:r>
              <a:rPr lang="ja-JP" altLang="ja-JP" sz="1800" dirty="0" smtClean="0">
                <a:latin typeface="ＭＳ 明朝" panose="02020609040205080304" pitchFamily="17" charset="-128"/>
                <a:ea typeface="ＭＳ 明朝" panose="02020609040205080304" pitchFamily="17" charset="-128"/>
              </a:rPr>
              <a:t>・保育士</a:t>
            </a:r>
            <a:r>
              <a:rPr lang="ja-JP" altLang="ja-JP" sz="1800" dirty="0">
                <a:latin typeface="ＭＳ 明朝" panose="02020609040205080304" pitchFamily="17" charset="-128"/>
                <a:ea typeface="ＭＳ 明朝" panose="02020609040205080304" pitchFamily="17" charset="-128"/>
              </a:rPr>
              <a:t>の配置は厚生労働省令により定められており、公立保育所・私立</a:t>
            </a:r>
            <a:r>
              <a:rPr lang="ja-JP" altLang="ja-JP" sz="1800" dirty="0" smtClean="0">
                <a:latin typeface="ＭＳ 明朝" panose="02020609040205080304" pitchFamily="17" charset="-128"/>
                <a:ea typeface="ＭＳ 明朝" panose="02020609040205080304" pitchFamily="17" charset="-128"/>
              </a:rPr>
              <a:t>保</a:t>
            </a:r>
            <a:endParaRPr lang="en-US" altLang="ja-JP" sz="1800" dirty="0">
              <a:latin typeface="ＭＳ 明朝" panose="02020609040205080304" pitchFamily="17" charset="-128"/>
              <a:ea typeface="ＭＳ 明朝" panose="02020609040205080304" pitchFamily="17" charset="-128"/>
            </a:endParaRPr>
          </a:p>
          <a:p>
            <a:r>
              <a:rPr lang="ja-JP" altLang="en-US" sz="1800" dirty="0" smtClean="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育所</a:t>
            </a:r>
            <a:r>
              <a:rPr lang="ja-JP" altLang="en-US" sz="1800" smtClean="0">
                <a:latin typeface="ＭＳ 明朝" panose="02020609040205080304" pitchFamily="17" charset="-128"/>
                <a:ea typeface="ＭＳ 明朝" panose="02020609040205080304" pitchFamily="17" charset="-128"/>
              </a:rPr>
              <a:t>の別</a:t>
            </a:r>
            <a:r>
              <a:rPr lang="ja-JP" altLang="ja-JP" sz="1800" smtClean="0">
                <a:latin typeface="ＭＳ 明朝" panose="02020609040205080304" pitchFamily="17" charset="-128"/>
                <a:ea typeface="ＭＳ 明朝" panose="02020609040205080304" pitchFamily="17" charset="-128"/>
              </a:rPr>
              <a:t>なく</a:t>
            </a:r>
            <a:r>
              <a:rPr lang="ja-JP" altLang="ja-JP" sz="1800" dirty="0">
                <a:latin typeface="ＭＳ 明朝" panose="02020609040205080304" pitchFamily="17" charset="-128"/>
                <a:ea typeface="ＭＳ 明朝" panose="02020609040205080304" pitchFamily="17" charset="-128"/>
              </a:rPr>
              <a:t>遵守が</a:t>
            </a:r>
            <a:r>
              <a:rPr lang="ja-JP" altLang="ja-JP" sz="1800" dirty="0" smtClean="0">
                <a:latin typeface="ＭＳ 明朝" panose="02020609040205080304" pitchFamily="17" charset="-128"/>
                <a:ea typeface="ＭＳ 明朝" panose="02020609040205080304" pitchFamily="17" charset="-128"/>
              </a:rPr>
              <a:t>義務付けられて</a:t>
            </a:r>
            <a:r>
              <a:rPr lang="ja-JP" altLang="en-US" sz="1800" dirty="0" smtClean="0">
                <a:latin typeface="ＭＳ 明朝" panose="02020609040205080304" pitchFamily="17" charset="-128"/>
                <a:ea typeface="ＭＳ 明朝" panose="02020609040205080304" pitchFamily="17" charset="-128"/>
              </a:rPr>
              <a:t>ます</a:t>
            </a:r>
            <a:r>
              <a:rPr lang="ja-JP" altLang="ja-JP" sz="1800" dirty="0" smtClean="0">
                <a:latin typeface="ＭＳ 明朝" panose="02020609040205080304" pitchFamily="17" charset="-128"/>
                <a:ea typeface="ＭＳ 明朝" panose="02020609040205080304" pitchFamily="17" charset="-128"/>
              </a:rPr>
              <a:t>。</a:t>
            </a:r>
            <a:endParaRPr lang="en-US" altLang="ja-JP" sz="1800" dirty="0" smtClean="0">
              <a:latin typeface="ＭＳ 明朝" panose="02020609040205080304" pitchFamily="17" charset="-128"/>
              <a:ea typeface="ＭＳ 明朝" panose="02020609040205080304" pitchFamily="17" charset="-128"/>
            </a:endParaRPr>
          </a:p>
          <a:p>
            <a:r>
              <a:rPr lang="ja-JP" altLang="ja-JP" sz="1800" dirty="0" smtClean="0">
                <a:latin typeface="ＭＳ 明朝" panose="02020609040205080304" pitchFamily="17" charset="-128"/>
                <a:ea typeface="ＭＳ 明朝" panose="02020609040205080304" pitchFamily="17" charset="-128"/>
              </a:rPr>
              <a:t>・施設</a:t>
            </a:r>
            <a:r>
              <a:rPr lang="ja-JP" altLang="ja-JP" sz="1800" dirty="0">
                <a:latin typeface="ＭＳ 明朝" panose="02020609040205080304" pitchFamily="17" charset="-128"/>
                <a:ea typeface="ＭＳ 明朝" panose="02020609040205080304" pitchFamily="17" charset="-128"/>
              </a:rPr>
              <a:t>や園庭の広さについても児童福祉施設最低基準で定められた基準を</a:t>
            </a:r>
            <a:r>
              <a:rPr lang="ja-JP" altLang="ja-JP" sz="1800" dirty="0" smtClean="0">
                <a:latin typeface="ＭＳ 明朝" panose="02020609040205080304" pitchFamily="17" charset="-128"/>
                <a:ea typeface="ＭＳ 明朝" panose="02020609040205080304" pitchFamily="17" charset="-128"/>
              </a:rPr>
              <a:t>ク</a:t>
            </a:r>
            <a:endParaRPr lang="en-US" altLang="ja-JP" sz="1800" dirty="0" smtClean="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リア</a:t>
            </a:r>
            <a:r>
              <a:rPr lang="ja-JP" altLang="en-US" sz="1800" dirty="0" smtClean="0">
                <a:latin typeface="ＭＳ 明朝" panose="02020609040205080304" pitchFamily="17" charset="-128"/>
                <a:ea typeface="ＭＳ 明朝" panose="02020609040205080304" pitchFamily="17" charset="-128"/>
              </a:rPr>
              <a:t>し</a:t>
            </a:r>
            <a:r>
              <a:rPr lang="ja-JP" altLang="ja-JP" sz="1800" dirty="0" smtClean="0">
                <a:latin typeface="ＭＳ 明朝" panose="02020609040205080304" pitchFamily="17" charset="-128"/>
                <a:ea typeface="ＭＳ 明朝" panose="02020609040205080304" pitchFamily="17" charset="-128"/>
              </a:rPr>
              <a:t>たもの</a:t>
            </a:r>
            <a:r>
              <a:rPr lang="ja-JP" altLang="ja-JP" sz="1800" dirty="0">
                <a:latin typeface="ＭＳ 明朝" panose="02020609040205080304" pitchFamily="17" charset="-128"/>
                <a:ea typeface="ＭＳ 明朝" panose="02020609040205080304" pitchFamily="17" charset="-128"/>
              </a:rPr>
              <a:t>と</a:t>
            </a:r>
            <a:r>
              <a:rPr lang="ja-JP" altLang="ja-JP" sz="1800" dirty="0" smtClean="0">
                <a:latin typeface="ＭＳ 明朝" panose="02020609040205080304" pitchFamily="17" charset="-128"/>
                <a:ea typeface="ＭＳ 明朝" panose="02020609040205080304" pitchFamily="17" charset="-128"/>
              </a:rPr>
              <a:t>な</a:t>
            </a:r>
            <a:r>
              <a:rPr lang="ja-JP" altLang="en-US" sz="1800" dirty="0" smtClean="0">
                <a:latin typeface="ＭＳ 明朝" panose="02020609040205080304" pitchFamily="17" charset="-128"/>
                <a:ea typeface="ＭＳ 明朝" panose="02020609040205080304" pitchFamily="17" charset="-128"/>
              </a:rPr>
              <a:t>ります</a:t>
            </a:r>
            <a:r>
              <a:rPr lang="ja-JP" altLang="ja-JP" sz="1800" dirty="0" smtClean="0">
                <a:latin typeface="ＭＳ 明朝" panose="02020609040205080304" pitchFamily="17" charset="-128"/>
                <a:ea typeface="ＭＳ 明朝" panose="02020609040205080304" pitchFamily="17" charset="-128"/>
              </a:rPr>
              <a:t>。</a:t>
            </a:r>
            <a:endParaRPr lang="ja-JP" altLang="ja-JP" sz="1800" dirty="0">
              <a:latin typeface="ＭＳ 明朝" panose="02020609040205080304" pitchFamily="17" charset="-128"/>
              <a:ea typeface="ＭＳ 明朝" panose="02020609040205080304" pitchFamily="17" charset="-128"/>
            </a:endParaRPr>
          </a:p>
          <a:p>
            <a:r>
              <a:rPr lang="ja-JP" altLang="ja-JP" sz="1800" dirty="0" smtClean="0">
                <a:latin typeface="ＭＳ 明朝" panose="02020609040205080304" pitchFamily="17" charset="-128"/>
                <a:ea typeface="ＭＳ 明朝" panose="02020609040205080304" pitchFamily="17" charset="-128"/>
              </a:rPr>
              <a:t>・認可</a:t>
            </a:r>
            <a:r>
              <a:rPr lang="ja-JP" altLang="ja-JP" sz="1800" dirty="0">
                <a:latin typeface="ＭＳ 明朝" panose="02020609040205080304" pitchFamily="17" charset="-128"/>
                <a:ea typeface="ＭＳ 明朝" panose="02020609040205080304" pitchFamily="17" charset="-128"/>
              </a:rPr>
              <a:t>保育所の給食は国が定めた食事摂取基準に準じるものとなっており</a:t>
            </a:r>
            <a:r>
              <a:rPr lang="ja-JP" altLang="ja-JP" sz="1800" dirty="0" smtClean="0">
                <a:latin typeface="ＭＳ 明朝" panose="02020609040205080304" pitchFamily="17" charset="-128"/>
                <a:ea typeface="ＭＳ 明朝" panose="02020609040205080304" pitchFamily="17" charset="-128"/>
              </a:rPr>
              <a:t>、</a:t>
            </a:r>
            <a:endParaRPr lang="en-US" altLang="ja-JP" sz="1800" dirty="0" smtClean="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保育所における</a:t>
            </a:r>
            <a:r>
              <a:rPr lang="ja-JP" altLang="ja-JP" sz="1800" dirty="0">
                <a:latin typeface="ＭＳ 明朝" panose="02020609040205080304" pitchFamily="17" charset="-128"/>
                <a:ea typeface="ＭＳ 明朝" panose="02020609040205080304" pitchFamily="17" charset="-128"/>
              </a:rPr>
              <a:t>栄養給与目標は同等</a:t>
            </a:r>
            <a:r>
              <a:rPr lang="ja-JP" altLang="ja-JP" sz="1800" dirty="0" smtClean="0">
                <a:latin typeface="ＭＳ 明朝" panose="02020609040205080304" pitchFamily="17" charset="-128"/>
                <a:ea typeface="ＭＳ 明朝" panose="02020609040205080304" pitchFamily="17" charset="-128"/>
              </a:rPr>
              <a:t>で</a:t>
            </a:r>
            <a:r>
              <a:rPr lang="ja-JP" altLang="en-US" sz="1800" dirty="0" smtClean="0">
                <a:latin typeface="ＭＳ 明朝" panose="02020609040205080304" pitchFamily="17" charset="-128"/>
                <a:ea typeface="ＭＳ 明朝" panose="02020609040205080304" pitchFamily="17" charset="-128"/>
              </a:rPr>
              <a:t>す</a:t>
            </a:r>
            <a:r>
              <a:rPr lang="ja-JP" altLang="ja-JP" sz="1800" dirty="0" smtClean="0">
                <a:latin typeface="ＭＳ 明朝" panose="02020609040205080304" pitchFamily="17" charset="-128"/>
                <a:ea typeface="ＭＳ 明朝" panose="02020609040205080304" pitchFamily="17" charset="-128"/>
              </a:rPr>
              <a:t>。</a:t>
            </a:r>
            <a:endParaRPr lang="en-US" altLang="ja-JP" sz="1800" dirty="0" smtClean="0">
              <a:latin typeface="ＭＳ 明朝" panose="02020609040205080304" pitchFamily="17" charset="-128"/>
              <a:ea typeface="ＭＳ 明朝" panose="02020609040205080304" pitchFamily="17" charset="-128"/>
            </a:endParaRPr>
          </a:p>
          <a:p>
            <a:endParaRPr lang="ja-JP" altLang="ja-JP" dirty="0">
              <a:latin typeface="ＭＳ 明朝" panose="02020609040205080304" pitchFamily="17" charset="-128"/>
              <a:ea typeface="ＭＳ 明朝" panose="02020609040205080304" pitchFamily="17" charset="-128"/>
            </a:endParaRPr>
          </a:p>
          <a:p>
            <a:r>
              <a:rPr lang="ja-JP" altLang="ja-JP" sz="2000" b="1" dirty="0">
                <a:latin typeface="+mj-ea"/>
                <a:ea typeface="+mj-ea"/>
              </a:rPr>
              <a:t>○保育料が高くなるという誤解：</a:t>
            </a:r>
            <a:endParaRPr lang="ja-JP" altLang="ja-JP" sz="2000" dirty="0">
              <a:latin typeface="+mj-ea"/>
              <a:ea typeface="+mj-ea"/>
            </a:endParaRPr>
          </a:p>
          <a:p>
            <a:r>
              <a:rPr lang="ja-JP" altLang="ja-JP" sz="1800" dirty="0" smtClean="0">
                <a:latin typeface="ＭＳ 明朝" panose="02020609040205080304" pitchFamily="17" charset="-128"/>
                <a:ea typeface="ＭＳ 明朝" panose="02020609040205080304" pitchFamily="17" charset="-128"/>
              </a:rPr>
              <a:t>・認可</a:t>
            </a:r>
            <a:r>
              <a:rPr lang="ja-JP" altLang="ja-JP" sz="1800" dirty="0">
                <a:latin typeface="ＭＳ 明朝" panose="02020609040205080304" pitchFamily="17" charset="-128"/>
                <a:ea typeface="ＭＳ 明朝" panose="02020609040205080304" pitchFamily="17" charset="-128"/>
              </a:rPr>
              <a:t>保育所の保育料は保護者の前年の所得額から算定されており、公立</a:t>
            </a:r>
            <a:r>
              <a:rPr lang="ja-JP" altLang="ja-JP" sz="1800" dirty="0" smtClean="0">
                <a:latin typeface="ＭＳ 明朝" panose="02020609040205080304" pitchFamily="17" charset="-128"/>
                <a:ea typeface="ＭＳ 明朝" panose="02020609040205080304" pitchFamily="17" charset="-128"/>
              </a:rPr>
              <a:t>保</a:t>
            </a:r>
            <a:endParaRPr lang="en-US" altLang="ja-JP" sz="1800" dirty="0" smtClean="0">
              <a:latin typeface="ＭＳ 明朝" panose="02020609040205080304" pitchFamily="17" charset="-128"/>
              <a:ea typeface="ＭＳ 明朝" panose="02020609040205080304" pitchFamily="17" charset="-128"/>
            </a:endParaRPr>
          </a:p>
          <a:p>
            <a:r>
              <a:rPr lang="ja-JP" altLang="en-US" sz="1800" dirty="0">
                <a:latin typeface="ＭＳ 明朝" panose="02020609040205080304" pitchFamily="17" charset="-128"/>
                <a:ea typeface="ＭＳ 明朝" panose="02020609040205080304" pitchFamily="17" charset="-128"/>
              </a:rPr>
              <a:t>　</a:t>
            </a:r>
            <a:r>
              <a:rPr lang="ja-JP" altLang="ja-JP" sz="1800" dirty="0" smtClean="0">
                <a:latin typeface="ＭＳ 明朝" panose="02020609040205080304" pitchFamily="17" charset="-128"/>
                <a:ea typeface="ＭＳ 明朝" panose="02020609040205080304" pitchFamily="17" charset="-128"/>
              </a:rPr>
              <a:t>育所</a:t>
            </a:r>
            <a:r>
              <a:rPr lang="ja-JP" altLang="ja-JP" sz="1800" dirty="0">
                <a:latin typeface="ＭＳ 明朝" panose="02020609040205080304" pitchFamily="17" charset="-128"/>
                <a:ea typeface="ＭＳ 明朝" panose="02020609040205080304" pitchFamily="17" charset="-128"/>
              </a:rPr>
              <a:t>・</a:t>
            </a:r>
            <a:r>
              <a:rPr lang="ja-JP" altLang="ja-JP" sz="1800" dirty="0" smtClean="0">
                <a:latin typeface="ＭＳ 明朝" panose="02020609040205080304" pitchFamily="17" charset="-128"/>
                <a:ea typeface="ＭＳ 明朝" panose="02020609040205080304" pitchFamily="17" charset="-128"/>
              </a:rPr>
              <a:t>私立</a:t>
            </a:r>
            <a:r>
              <a:rPr lang="ja-JP" altLang="ja-JP" sz="1800" dirty="0">
                <a:latin typeface="ＭＳ 明朝" panose="02020609040205080304" pitchFamily="17" charset="-128"/>
                <a:ea typeface="ＭＳ 明朝" panose="02020609040205080304" pitchFamily="17" charset="-128"/>
              </a:rPr>
              <a:t>保育所の別なく、同一の条件で保育料が</a:t>
            </a:r>
            <a:r>
              <a:rPr lang="ja-JP" altLang="ja-JP" sz="1800" dirty="0" smtClean="0">
                <a:latin typeface="ＭＳ 明朝" panose="02020609040205080304" pitchFamily="17" charset="-128"/>
                <a:ea typeface="ＭＳ 明朝" panose="02020609040205080304" pitchFamily="17" charset="-128"/>
              </a:rPr>
              <a:t>課せられ</a:t>
            </a:r>
            <a:r>
              <a:rPr lang="ja-JP" altLang="en-US" sz="1800" dirty="0" smtClean="0">
                <a:latin typeface="ＭＳ 明朝" panose="02020609040205080304" pitchFamily="17" charset="-128"/>
                <a:ea typeface="ＭＳ 明朝" panose="02020609040205080304" pitchFamily="17" charset="-128"/>
              </a:rPr>
              <a:t>ます</a:t>
            </a:r>
            <a:r>
              <a:rPr lang="ja-JP" altLang="ja-JP" sz="1800" dirty="0" smtClean="0">
                <a:latin typeface="ＭＳ 明朝" panose="02020609040205080304" pitchFamily="17" charset="-128"/>
                <a:ea typeface="ＭＳ 明朝" panose="02020609040205080304" pitchFamily="17" charset="-128"/>
              </a:rPr>
              <a:t>。</a:t>
            </a:r>
            <a:endParaRPr lang="ja-JP" altLang="ja-JP" sz="1800" dirty="0">
              <a:latin typeface="ＭＳ 明朝" panose="02020609040205080304" pitchFamily="17" charset="-128"/>
              <a:ea typeface="ＭＳ 明朝" panose="02020609040205080304" pitchFamily="17" charset="-128"/>
            </a:endParaRPr>
          </a:p>
          <a:p>
            <a:pPr>
              <a:lnSpc>
                <a:spcPts val="2400"/>
              </a:lnSpc>
            </a:pPr>
            <a:endParaRPr kumimoji="1" lang="ja-JP" altLang="en-US" sz="1800" dirty="0">
              <a:latin typeface="ＭＳ 明朝" panose="02020609040205080304" pitchFamily="17" charset="-128"/>
              <a:ea typeface="ＭＳ 明朝" panose="02020609040205080304" pitchFamily="17" charset="-128"/>
            </a:endParaRPr>
          </a:p>
        </p:txBody>
      </p:sp>
      <p:sp>
        <p:nvSpPr>
          <p:cNvPr id="4" name="スライド番号プレースホルダ 3"/>
          <p:cNvSpPr>
            <a:spLocks noGrp="1"/>
          </p:cNvSpPr>
          <p:nvPr>
            <p:ph type="sldNum" sz="quarter" idx="12"/>
          </p:nvPr>
        </p:nvSpPr>
        <p:spPr/>
        <p:txBody>
          <a:bodyPr/>
          <a:lstStyle/>
          <a:p>
            <a:pPr>
              <a:defRPr/>
            </a:pPr>
            <a:r>
              <a:rPr lang="en-US" altLang="ja-JP" dirty="0" smtClean="0"/>
              <a:t>14</a:t>
            </a:r>
            <a:endParaRPr lang="en-US" altLang="ja-JP" dirty="0"/>
          </a:p>
        </p:txBody>
      </p:sp>
    </p:spTree>
    <p:extLst>
      <p:ext uri="{BB962C8B-B14F-4D97-AF65-F5344CB8AC3E}">
        <p14:creationId xmlns:p14="http://schemas.microsoft.com/office/powerpoint/2010/main" val="113834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503548" y="2240868"/>
            <a:ext cx="8388932" cy="1764196"/>
          </a:xfrm>
        </p:spPr>
        <p:txBody>
          <a:bodyPr/>
          <a:lstStyle/>
          <a:p>
            <a:pPr algn="l" eaLnBrk="1" hangingPunct="1"/>
            <a:r>
              <a:rPr lang="ja-JP" altLang="en-US" dirty="0" smtClean="0">
                <a:solidFill>
                  <a:srgbClr val="3333FF"/>
                </a:solidFill>
                <a:ea typeface="HG創英角ｺﾞｼｯｸUB" pitchFamily="49" charset="-128"/>
              </a:rPr>
              <a:t>認定こども園の整備と</a:t>
            </a:r>
            <a:r>
              <a:rPr lang="en-US" altLang="ja-JP" dirty="0" smtClean="0">
                <a:solidFill>
                  <a:srgbClr val="3333FF"/>
                </a:solidFill>
                <a:ea typeface="HG創英角ｺﾞｼｯｸUB" pitchFamily="49" charset="-128"/>
              </a:rPr>
              <a:t/>
            </a:r>
            <a:br>
              <a:rPr lang="en-US" altLang="ja-JP" dirty="0" smtClean="0">
                <a:solidFill>
                  <a:srgbClr val="3333FF"/>
                </a:solidFill>
                <a:ea typeface="HG創英角ｺﾞｼｯｸUB" pitchFamily="49" charset="-128"/>
              </a:rPr>
            </a:br>
            <a:r>
              <a:rPr lang="ja-JP" altLang="en-US" dirty="0" smtClean="0">
                <a:solidFill>
                  <a:srgbClr val="3333FF"/>
                </a:solidFill>
                <a:ea typeface="HG創英角ｺﾞｼｯｸUB" pitchFamily="49" charset="-128"/>
              </a:rPr>
              <a:t>村立保育所の民営化について</a:t>
            </a:r>
          </a:p>
        </p:txBody>
      </p:sp>
      <p:sp>
        <p:nvSpPr>
          <p:cNvPr id="4099" name="Rectangle 4"/>
          <p:cNvSpPr>
            <a:spLocks noGrp="1" noChangeArrowheads="1"/>
          </p:cNvSpPr>
          <p:nvPr>
            <p:ph type="subTitle" idx="1"/>
          </p:nvPr>
        </p:nvSpPr>
        <p:spPr>
          <a:xfrm>
            <a:off x="4247964" y="5805264"/>
            <a:ext cx="4860032" cy="359444"/>
          </a:xfrm>
        </p:spPr>
        <p:txBody>
          <a:bodyPr/>
          <a:lstStyle/>
          <a:p>
            <a:pPr eaLnBrk="1" hangingPunct="1">
              <a:lnSpc>
                <a:spcPct val="90000"/>
              </a:lnSpc>
            </a:pPr>
            <a:r>
              <a:rPr lang="ja-JP" altLang="en-US" sz="2000" dirty="0" smtClean="0"/>
              <a:t>今帰仁村教育委員会 幼保連携推進室</a:t>
            </a:r>
            <a:r>
              <a:rPr lang="ja-JP" altLang="en-US" dirty="0" smtClean="0"/>
              <a:t>　　　　　　　　　</a:t>
            </a:r>
          </a:p>
        </p:txBody>
      </p:sp>
      <p:sp>
        <p:nvSpPr>
          <p:cNvPr id="4100" name="Rectangle 5"/>
          <p:cNvSpPr>
            <a:spLocks noChangeArrowheads="1"/>
          </p:cNvSpPr>
          <p:nvPr/>
        </p:nvSpPr>
        <p:spPr bwMode="auto">
          <a:xfrm>
            <a:off x="684213" y="488455"/>
            <a:ext cx="8316279" cy="923330"/>
          </a:xfrm>
          <a:prstGeom prst="rect">
            <a:avLst/>
          </a:prstGeom>
          <a:noFill/>
          <a:ln w="9525">
            <a:noFill/>
            <a:miter lim="800000"/>
            <a:headEnd/>
            <a:tailEnd/>
          </a:ln>
        </p:spPr>
        <p:txBody>
          <a:bodyPr wrap="square" anchor="ctr">
            <a:spAutoFit/>
          </a:bodyPr>
          <a:lstStyle/>
          <a:p>
            <a:r>
              <a:rPr lang="ja-JP" altLang="en-US" sz="1800" dirty="0" smtClean="0"/>
              <a:t>第１回村民説明会</a:t>
            </a:r>
            <a:r>
              <a:rPr lang="ja-JP" altLang="en-US" sz="1800" dirty="0"/>
              <a:t>　</a:t>
            </a:r>
            <a:r>
              <a:rPr lang="ja-JP" altLang="en-US" sz="1800" dirty="0" smtClean="0"/>
              <a:t>　　　　　　　　　　　　　　　　 </a:t>
            </a:r>
            <a:r>
              <a:rPr lang="en-US" altLang="ja-JP" sz="1800" dirty="0" smtClean="0"/>
              <a:t>2015</a:t>
            </a:r>
            <a:r>
              <a:rPr lang="ja-JP" altLang="en-US" sz="1800" dirty="0" smtClean="0"/>
              <a:t>年</a:t>
            </a:r>
            <a:r>
              <a:rPr lang="en-US" altLang="ja-JP" sz="1800" dirty="0" smtClean="0"/>
              <a:t>10</a:t>
            </a:r>
            <a:r>
              <a:rPr lang="ja-JP" altLang="en-US" sz="1800" dirty="0" smtClean="0"/>
              <a:t>月</a:t>
            </a:r>
            <a:r>
              <a:rPr lang="en-US" altLang="ja-JP" sz="1800" dirty="0" smtClean="0"/>
              <a:t>30</a:t>
            </a:r>
            <a:r>
              <a:rPr lang="ja-JP" altLang="en-US" sz="1800" dirty="0" smtClean="0"/>
              <a:t>日（コミセン）</a:t>
            </a:r>
            <a:endParaRPr lang="en-US" altLang="ja-JP" sz="1800" dirty="0" smtClean="0"/>
          </a:p>
          <a:p>
            <a:r>
              <a:rPr lang="ja-JP" altLang="en-US" sz="1800" dirty="0" smtClean="0"/>
              <a:t>　　　　　　　　　　　　　　　　　　　　　　　　　　　　　　　　　  </a:t>
            </a:r>
            <a:r>
              <a:rPr lang="en-US" altLang="ja-JP" sz="1800" dirty="0" smtClean="0"/>
              <a:t>11</a:t>
            </a:r>
            <a:r>
              <a:rPr lang="ja-JP" altLang="en-US" sz="1800" dirty="0" smtClean="0"/>
              <a:t>月  </a:t>
            </a:r>
            <a:r>
              <a:rPr lang="en-US" altLang="ja-JP" sz="1800" dirty="0" smtClean="0"/>
              <a:t>4</a:t>
            </a:r>
            <a:r>
              <a:rPr lang="ja-JP" altLang="en-US" sz="1800" dirty="0" smtClean="0"/>
              <a:t>日（仲尾次保育所）</a:t>
            </a:r>
            <a:r>
              <a:rPr lang="ja-JP" altLang="en-US" sz="1800" dirty="0"/>
              <a:t>　</a:t>
            </a:r>
            <a:r>
              <a:rPr lang="ja-JP" altLang="en-US" sz="1800" dirty="0" smtClean="0"/>
              <a:t>　　　　　　　　　　　　　　　　　　　　　</a:t>
            </a:r>
            <a:endParaRPr lang="en-US" altLang="ja-JP" sz="1800" dirty="0" smtClean="0"/>
          </a:p>
          <a:p>
            <a:r>
              <a:rPr lang="ja-JP" altLang="en-US" sz="1800" dirty="0"/>
              <a:t>　</a:t>
            </a:r>
            <a:r>
              <a:rPr lang="ja-JP" altLang="en-US" sz="1800" dirty="0" smtClean="0"/>
              <a:t>　　　　　　　　　　　　　　　　　　　　　　　　　　　　　　　　　</a:t>
            </a:r>
            <a:r>
              <a:rPr lang="en-US" altLang="ja-JP" sz="1800" dirty="0"/>
              <a:t>1</a:t>
            </a:r>
            <a:r>
              <a:rPr lang="en-US" altLang="ja-JP" sz="1800" dirty="0" smtClean="0"/>
              <a:t>1</a:t>
            </a:r>
            <a:r>
              <a:rPr lang="ja-JP" altLang="en-US" sz="1800" dirty="0" smtClean="0"/>
              <a:t>月　</a:t>
            </a:r>
            <a:r>
              <a:rPr lang="en-US" altLang="ja-JP" sz="1800" dirty="0" smtClean="0"/>
              <a:t>6</a:t>
            </a:r>
            <a:r>
              <a:rPr lang="ja-JP" altLang="en-US" sz="1800" dirty="0" smtClean="0"/>
              <a:t>日（仲宗根保育所）</a:t>
            </a:r>
            <a:endParaRPr lang="en-US" altLang="ja-JP" sz="1800" dirty="0" smtClean="0"/>
          </a:p>
        </p:txBody>
      </p:sp>
      <p:sp>
        <p:nvSpPr>
          <p:cNvPr id="5" name="スライド番号プレースホルダ 4"/>
          <p:cNvSpPr>
            <a:spLocks noGrp="1"/>
          </p:cNvSpPr>
          <p:nvPr>
            <p:ph type="sldNum" sz="quarter" idx="12"/>
          </p:nvPr>
        </p:nvSpPr>
        <p:spPr/>
        <p:txBody>
          <a:bodyPr/>
          <a:lstStyle/>
          <a:p>
            <a:pPr>
              <a:defRPr/>
            </a:pPr>
            <a:r>
              <a:rPr lang="en-US" altLang="ja-JP" dirty="0"/>
              <a:t>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a:xfrm>
            <a:off x="6553200" y="6273316"/>
            <a:ext cx="2133600" cy="476250"/>
          </a:xfrm>
        </p:spPr>
        <p:txBody>
          <a:bodyPr/>
          <a:lstStyle/>
          <a:p>
            <a:pPr>
              <a:defRPr/>
            </a:pPr>
            <a:r>
              <a:rPr lang="en-US" altLang="ja-JP" dirty="0"/>
              <a:t>2</a:t>
            </a:r>
          </a:p>
        </p:txBody>
      </p:sp>
      <p:sp>
        <p:nvSpPr>
          <p:cNvPr id="3" name="Text Box 26"/>
          <p:cNvSpPr txBox="1">
            <a:spLocks noChangeArrowheads="1"/>
          </p:cNvSpPr>
          <p:nvPr/>
        </p:nvSpPr>
        <p:spPr bwMode="auto">
          <a:xfrm>
            <a:off x="323850" y="620713"/>
            <a:ext cx="8545513"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000" dirty="0">
                <a:latin typeface="Century" pitchFamily="18" charset="0"/>
                <a:ea typeface="ＭＳ 明朝" pitchFamily="17" charset="-128"/>
              </a:rPr>
              <a:t>　</a:t>
            </a:r>
            <a:r>
              <a:rPr lang="ja-JP" altLang="en-US" sz="2600" dirty="0">
                <a:solidFill>
                  <a:srgbClr val="0000FF"/>
                </a:solidFill>
                <a:latin typeface="HGP創英角ｺﾞｼｯｸUB" pitchFamily="50" charset="-128"/>
                <a:ea typeface="HGP創英角ｺﾞｼｯｸUB" pitchFamily="50" charset="-128"/>
              </a:rPr>
              <a:t>背景　</a:t>
            </a:r>
            <a:endParaRPr lang="ja-JP" altLang="en-US" sz="1800" dirty="0">
              <a:latin typeface="Arial" charset="0"/>
            </a:endParaRPr>
          </a:p>
        </p:txBody>
      </p:sp>
      <p:sp>
        <p:nvSpPr>
          <p:cNvPr id="5" name="Text Box 15"/>
          <p:cNvSpPr txBox="1">
            <a:spLocks noChangeArrowheads="1"/>
          </p:cNvSpPr>
          <p:nvPr/>
        </p:nvSpPr>
        <p:spPr bwMode="auto">
          <a:xfrm>
            <a:off x="323849" y="1340768"/>
            <a:ext cx="8460619" cy="5004556"/>
          </a:xfrm>
          <a:prstGeom prst="rect">
            <a:avLst/>
          </a:prstGeom>
          <a:solidFill>
            <a:srgbClr val="FFFFFF"/>
          </a:solidFill>
          <a:ln w="9525">
            <a:noFill/>
            <a:miter lim="800000"/>
            <a:headEnd/>
            <a:tailEnd/>
          </a:ln>
        </p:spPr>
        <p:txBody>
          <a:bodyPr lIns="74295" tIns="8890" rIns="74295" bIns="8890"/>
          <a:lstStyle/>
          <a:p>
            <a:pPr algn="just">
              <a:lnSpc>
                <a:spcPct val="105000"/>
              </a:lnSpc>
            </a:pPr>
            <a:r>
              <a:rPr lang="en-US" altLang="ja-JP" sz="3200" dirty="0" smtClean="0">
                <a:latin typeface="ＭＳ ゴシック" pitchFamily="49" charset="-128"/>
                <a:ea typeface="ＭＳ ゴシック" pitchFamily="49" charset="-128"/>
              </a:rPr>
              <a:t>【</a:t>
            </a:r>
            <a:r>
              <a:rPr lang="ja-JP" altLang="en-US" sz="3200" dirty="0" smtClean="0">
                <a:latin typeface="ＭＳ ゴシック" pitchFamily="49" charset="-128"/>
                <a:ea typeface="ＭＳ ゴシック" pitchFamily="49" charset="-128"/>
              </a:rPr>
              <a:t>村立保育所の課題</a:t>
            </a:r>
            <a:r>
              <a:rPr lang="en-US" altLang="ja-JP" sz="3200" dirty="0" smtClean="0">
                <a:latin typeface="ＭＳ ゴシック" pitchFamily="49" charset="-128"/>
                <a:ea typeface="ＭＳ ゴシック" pitchFamily="49" charset="-128"/>
              </a:rPr>
              <a:t>】</a:t>
            </a:r>
          </a:p>
          <a:p>
            <a:pPr algn="just">
              <a:lnSpc>
                <a:spcPct val="105000"/>
              </a:lnSpc>
            </a:pPr>
            <a:r>
              <a:rPr lang="ja-JP" altLang="en-US" sz="2400" dirty="0" smtClean="0">
                <a:latin typeface="ＭＳ 明朝" panose="02020609040205080304" pitchFamily="17" charset="-128"/>
                <a:ea typeface="ＭＳ 明朝" panose="02020609040205080304" pitchFamily="17" charset="-128"/>
              </a:rPr>
              <a:t>・保護者の保育ニーズへの対応</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（５歳児を預かることのできるシステムの必要性）</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smtClean="0">
                <a:latin typeface="ＭＳ 明朝" panose="02020609040205080304" pitchFamily="17" charset="-128"/>
                <a:ea typeface="ＭＳ 明朝" panose="02020609040205080304" pitchFamily="17" charset="-128"/>
              </a:rPr>
              <a:t>・３保育所（仲尾次・中央・仲宗根）の老朽化への対応。</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smtClean="0">
                <a:latin typeface="ＭＳ 明朝" panose="02020609040205080304" pitchFamily="17" charset="-128"/>
                <a:ea typeface="ＭＳ 明朝" panose="02020609040205080304" pitchFamily="17" charset="-128"/>
              </a:rPr>
              <a:t>・待機児童の解消。</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endParaRPr lang="en-US" altLang="ja-JP" sz="2400" dirty="0">
              <a:latin typeface="ＭＳ ゴシック" pitchFamily="49" charset="-128"/>
              <a:ea typeface="ＭＳ ゴシック" pitchFamily="49" charset="-128"/>
            </a:endParaRPr>
          </a:p>
          <a:p>
            <a:pPr algn="just">
              <a:lnSpc>
                <a:spcPct val="105000"/>
              </a:lnSpc>
            </a:pPr>
            <a:r>
              <a:rPr lang="en-US" altLang="ja-JP" sz="3200" dirty="0" smtClean="0">
                <a:latin typeface="ＭＳ ゴシック" pitchFamily="49" charset="-128"/>
                <a:ea typeface="ＭＳ ゴシック" pitchFamily="49" charset="-128"/>
              </a:rPr>
              <a:t>【</a:t>
            </a:r>
            <a:r>
              <a:rPr lang="ja-JP" altLang="en-US" sz="3200" dirty="0" smtClean="0">
                <a:latin typeface="ＭＳ ゴシック" pitchFamily="49" charset="-128"/>
                <a:ea typeface="ＭＳ ゴシック" pitchFamily="49" charset="-128"/>
              </a:rPr>
              <a:t>幼稚園の課題</a:t>
            </a:r>
            <a:r>
              <a:rPr lang="en-US" altLang="ja-JP" sz="3200" dirty="0" smtClean="0">
                <a:latin typeface="ＭＳ ゴシック" pitchFamily="49" charset="-128"/>
                <a:ea typeface="ＭＳ ゴシック" pitchFamily="49" charset="-128"/>
              </a:rPr>
              <a:t>】</a:t>
            </a:r>
          </a:p>
          <a:p>
            <a:pPr algn="just">
              <a:lnSpc>
                <a:spcPct val="105000"/>
              </a:lnSpc>
            </a:pPr>
            <a:r>
              <a:rPr lang="ja-JP" altLang="en-US" sz="2400" dirty="0" smtClean="0">
                <a:latin typeface="ＭＳ 明朝" panose="02020609040205080304" pitchFamily="17" charset="-128"/>
                <a:ea typeface="ＭＳ 明朝" panose="02020609040205080304" pitchFamily="17" charset="-128"/>
              </a:rPr>
              <a:t>・園舎の老朽化への対応。</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smtClean="0">
                <a:latin typeface="ＭＳ 明朝" panose="02020609040205080304" pitchFamily="17" charset="-128"/>
                <a:ea typeface="ＭＳ 明朝" panose="02020609040205080304" pitchFamily="17" charset="-128"/>
              </a:rPr>
              <a:t>・小学校との併設による優位性の堅持。</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（小</a:t>
            </a:r>
            <a:r>
              <a:rPr lang="en-US" altLang="ja-JP" sz="2400" dirty="0" smtClean="0">
                <a:latin typeface="ＭＳ 明朝" panose="02020609040205080304" pitchFamily="17" charset="-128"/>
                <a:ea typeface="ＭＳ 明朝" panose="02020609040205080304" pitchFamily="17" charset="-128"/>
              </a:rPr>
              <a:t>1</a:t>
            </a:r>
            <a:r>
              <a:rPr lang="ja-JP" altLang="en-US" sz="2400" dirty="0" smtClean="0">
                <a:latin typeface="ＭＳ 明朝" panose="02020609040205080304" pitchFamily="17" charset="-128"/>
                <a:ea typeface="ＭＳ 明朝" panose="02020609040205080304" pitchFamily="17" charset="-128"/>
              </a:rPr>
              <a:t>プロブレムの解消に繋がっている現特性の継続）</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smtClean="0">
                <a:latin typeface="ＭＳ 明朝" panose="02020609040205080304" pitchFamily="17" charset="-128"/>
                <a:ea typeface="ＭＳ 明朝" panose="02020609040205080304" pitchFamily="17" charset="-128"/>
              </a:rPr>
              <a:t>・幼児教育の充実に向けた複数年保育の検討</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（併せて午後の預かり保育・給食実施の実施検討が必要）</a:t>
            </a:r>
            <a:endParaRPr lang="ja-JP" altLang="en-US" sz="2400" dirty="0">
              <a:latin typeface="ＭＳ 明朝" panose="02020609040205080304" pitchFamily="17" charset="-128"/>
              <a:ea typeface="ＭＳ 明朝" panose="02020609040205080304" pitchFamily="17"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5"/>
          <p:cNvSpPr txBox="1">
            <a:spLocks noChangeArrowheads="1"/>
          </p:cNvSpPr>
          <p:nvPr/>
        </p:nvSpPr>
        <p:spPr bwMode="auto">
          <a:xfrm>
            <a:off x="323849" y="656692"/>
            <a:ext cx="8460619" cy="5976664"/>
          </a:xfrm>
          <a:prstGeom prst="rect">
            <a:avLst/>
          </a:prstGeom>
          <a:solidFill>
            <a:srgbClr val="FFFFFF"/>
          </a:solidFill>
          <a:ln w="9525">
            <a:noFill/>
            <a:miter lim="800000"/>
            <a:headEnd/>
            <a:tailEnd/>
          </a:ln>
        </p:spPr>
        <p:txBody>
          <a:bodyPr lIns="74295" tIns="8890" rIns="74295" bIns="8890"/>
          <a:lstStyle/>
          <a:p>
            <a:pPr algn="just">
              <a:lnSpc>
                <a:spcPct val="105000"/>
              </a:lnSpc>
            </a:pPr>
            <a:r>
              <a:rPr lang="en-US" altLang="ja-JP" sz="3200" dirty="0" smtClean="0">
                <a:latin typeface="ＭＳ ゴシック" pitchFamily="49" charset="-128"/>
                <a:ea typeface="ＭＳ ゴシック" pitchFamily="49" charset="-128"/>
              </a:rPr>
              <a:t>【</a:t>
            </a:r>
            <a:r>
              <a:rPr lang="ja-JP" altLang="en-US" sz="3200" dirty="0" smtClean="0">
                <a:latin typeface="ＭＳ ゴシック" pitchFamily="49" charset="-128"/>
                <a:ea typeface="ＭＳ ゴシック" pitchFamily="49" charset="-128"/>
              </a:rPr>
              <a:t>施設に係る課題</a:t>
            </a:r>
            <a:r>
              <a:rPr lang="en-US" altLang="ja-JP" sz="3200" dirty="0" smtClean="0">
                <a:latin typeface="ＭＳ ゴシック" pitchFamily="49" charset="-128"/>
                <a:ea typeface="ＭＳ ゴシック" pitchFamily="49" charset="-128"/>
              </a:rPr>
              <a:t>】</a:t>
            </a:r>
          </a:p>
          <a:p>
            <a:pPr algn="just">
              <a:lnSpc>
                <a:spcPct val="105000"/>
              </a:lnSpc>
            </a:pPr>
            <a:r>
              <a:rPr lang="ja-JP" altLang="en-US" sz="2400" dirty="0" smtClean="0">
                <a:latin typeface="ＭＳ 明朝" panose="02020609040205080304" pitchFamily="17" charset="-128"/>
                <a:ea typeface="ＭＳ 明朝" panose="02020609040205080304" pitchFamily="17" charset="-128"/>
              </a:rPr>
              <a:t>・今帰仁保育所を除き、３幼稚園・３保育所ともに老朽化。</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endParaRPr lang="en-US" altLang="ja-JP" sz="2400" dirty="0">
              <a:latin typeface="ＭＳ 明朝" panose="02020609040205080304" pitchFamily="17" charset="-128"/>
              <a:ea typeface="ＭＳ 明朝" panose="02020609040205080304" pitchFamily="17" charset="-128"/>
            </a:endParaRPr>
          </a:p>
          <a:p>
            <a:pPr algn="just">
              <a:lnSpc>
                <a:spcPct val="105000"/>
              </a:lnSpc>
            </a:pPr>
            <a:r>
              <a:rPr lang="ja-JP" altLang="en-US" sz="2400" dirty="0" smtClean="0">
                <a:latin typeface="ＭＳ 明朝" panose="02020609040205080304" pitchFamily="17" charset="-128"/>
                <a:ea typeface="ＭＳ 明朝" panose="02020609040205080304" pitchFamily="17" charset="-128"/>
              </a:rPr>
              <a:t>・現施設では、子ども・子育て新制度による児童の受入れは</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困難。（多様なニーズに対する受け皿の不足）</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endParaRPr lang="en-US" altLang="ja-JP" sz="2400" dirty="0">
              <a:latin typeface="ＭＳ 明朝" panose="02020609040205080304" pitchFamily="17" charset="-128"/>
              <a:ea typeface="ＭＳ 明朝" panose="02020609040205080304" pitchFamily="17" charset="-128"/>
            </a:endParaRPr>
          </a:p>
          <a:p>
            <a:pPr algn="just">
              <a:lnSpc>
                <a:spcPct val="105000"/>
              </a:lnSpc>
            </a:pPr>
            <a:r>
              <a:rPr lang="ja-JP" altLang="en-US" sz="2400" dirty="0" smtClean="0">
                <a:latin typeface="ＭＳ 明朝" panose="02020609040205080304" pitchFamily="17" charset="-128"/>
                <a:ea typeface="ＭＳ 明朝" panose="02020609040205080304" pitchFamily="17" charset="-128"/>
              </a:rPr>
              <a:t>・幼稚園建替えの補助金はあるが、公立保育所については</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建設に係る補助金がない。</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（村単独で建替えをするとなると、次世代への債務負担が</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　増加。）</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民間参入により、補助金等を活用して施設を整備していく</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ことは可能。</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endParaRPr lang="en-US" altLang="ja-JP" sz="2400" dirty="0">
              <a:latin typeface="ＭＳ 明朝" panose="02020609040205080304" pitchFamily="17" charset="-128"/>
              <a:ea typeface="ＭＳ 明朝" panose="02020609040205080304" pitchFamily="17" charset="-128"/>
            </a:endParaRPr>
          </a:p>
          <a:p>
            <a:pPr algn="just">
              <a:lnSpc>
                <a:spcPct val="105000"/>
              </a:lnSpc>
            </a:pPr>
            <a:r>
              <a:rPr lang="en-US" altLang="ja-JP" sz="2400" dirty="0" smtClean="0">
                <a:latin typeface="+mn-ea"/>
                <a:ea typeface="+mn-ea"/>
              </a:rPr>
              <a:t>※</a:t>
            </a:r>
            <a:r>
              <a:rPr lang="ja-JP" altLang="en-US" sz="2400" dirty="0" smtClean="0">
                <a:latin typeface="+mn-ea"/>
                <a:ea typeface="+mn-ea"/>
              </a:rPr>
              <a:t>こうした課題の解決に向け、今帰仁村では平成</a:t>
            </a:r>
            <a:r>
              <a:rPr lang="en-US" altLang="ja-JP" sz="2400" dirty="0" smtClean="0">
                <a:latin typeface="+mn-ea"/>
                <a:ea typeface="+mn-ea"/>
              </a:rPr>
              <a:t>25</a:t>
            </a:r>
            <a:r>
              <a:rPr lang="ja-JP" altLang="en-US" sz="2400" dirty="0" smtClean="0">
                <a:latin typeface="+mn-ea"/>
                <a:ea typeface="+mn-ea"/>
              </a:rPr>
              <a:t>年度より、</a:t>
            </a:r>
            <a:endParaRPr lang="en-US" altLang="ja-JP" sz="2400" dirty="0" smtClean="0">
              <a:latin typeface="+mn-ea"/>
              <a:ea typeface="+mn-ea"/>
            </a:endParaRPr>
          </a:p>
          <a:p>
            <a:pPr algn="just">
              <a:lnSpc>
                <a:spcPct val="105000"/>
              </a:lnSpc>
            </a:pPr>
            <a:r>
              <a:rPr lang="ja-JP" altLang="en-US" sz="2400" dirty="0">
                <a:latin typeface="+mn-ea"/>
                <a:ea typeface="+mn-ea"/>
              </a:rPr>
              <a:t>　</a:t>
            </a:r>
            <a:r>
              <a:rPr lang="ja-JP" altLang="en-US" sz="2400" dirty="0" smtClean="0">
                <a:latin typeface="+mn-ea"/>
                <a:ea typeface="+mn-ea"/>
              </a:rPr>
              <a:t>施設のあり方を検討。</a:t>
            </a:r>
            <a:endParaRPr lang="ja-JP" altLang="en-US" sz="2400" dirty="0">
              <a:latin typeface="+mn-ea"/>
              <a:ea typeface="+mn-ea"/>
            </a:endParaRPr>
          </a:p>
        </p:txBody>
      </p:sp>
      <p:sp>
        <p:nvSpPr>
          <p:cNvPr id="4" name="下矢印 3"/>
          <p:cNvSpPr/>
          <p:nvPr/>
        </p:nvSpPr>
        <p:spPr>
          <a:xfrm>
            <a:off x="3203848" y="191902"/>
            <a:ext cx="2880320" cy="540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 1"/>
          <p:cNvSpPr>
            <a:spLocks noGrp="1"/>
          </p:cNvSpPr>
          <p:nvPr>
            <p:ph type="sldNum" sz="quarter" idx="12"/>
          </p:nvPr>
        </p:nvSpPr>
        <p:spPr>
          <a:xfrm>
            <a:off x="6552220" y="6273316"/>
            <a:ext cx="2133600" cy="476250"/>
          </a:xfrm>
        </p:spPr>
        <p:txBody>
          <a:bodyPr/>
          <a:lstStyle/>
          <a:p>
            <a:pPr>
              <a:defRPr/>
            </a:pPr>
            <a:r>
              <a:rPr lang="en-US" altLang="ja-JP" dirty="0"/>
              <a:t>3</a:t>
            </a:r>
          </a:p>
        </p:txBody>
      </p:sp>
    </p:spTree>
    <p:extLst>
      <p:ext uri="{BB962C8B-B14F-4D97-AF65-F5344CB8AC3E}">
        <p14:creationId xmlns:p14="http://schemas.microsoft.com/office/powerpoint/2010/main" val="1423554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a:xfrm>
            <a:off x="6624228" y="6489340"/>
            <a:ext cx="2133600" cy="476250"/>
          </a:xfrm>
        </p:spPr>
        <p:txBody>
          <a:bodyPr/>
          <a:lstStyle/>
          <a:p>
            <a:pPr>
              <a:defRPr/>
            </a:pPr>
            <a:r>
              <a:rPr lang="en-US" altLang="ja-JP" dirty="0" smtClean="0"/>
              <a:t>4</a:t>
            </a:r>
            <a:endParaRPr lang="en-US" altLang="ja-JP" dirty="0"/>
          </a:p>
        </p:txBody>
      </p:sp>
      <p:sp>
        <p:nvSpPr>
          <p:cNvPr id="3" name="Text Box 26"/>
          <p:cNvSpPr txBox="1">
            <a:spLocks noChangeArrowheads="1"/>
          </p:cNvSpPr>
          <p:nvPr/>
        </p:nvSpPr>
        <p:spPr bwMode="auto">
          <a:xfrm>
            <a:off x="323850" y="620713"/>
            <a:ext cx="8545513"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000" dirty="0">
                <a:latin typeface="Century" pitchFamily="18" charset="0"/>
                <a:ea typeface="ＭＳ 明朝" pitchFamily="17" charset="-128"/>
              </a:rPr>
              <a:t>　</a:t>
            </a:r>
            <a:r>
              <a:rPr lang="ja-JP" altLang="en-US" sz="2600" dirty="0" smtClean="0">
                <a:solidFill>
                  <a:srgbClr val="0000FF"/>
                </a:solidFill>
                <a:latin typeface="HGP創英角ｺﾞｼｯｸUB" pitchFamily="50" charset="-128"/>
                <a:ea typeface="HGP創英角ｺﾞｼｯｸUB" pitchFamily="50" charset="-128"/>
              </a:rPr>
              <a:t>検討経緯の概要</a:t>
            </a:r>
            <a:r>
              <a:rPr lang="ja-JP" altLang="en-US" sz="2600" dirty="0">
                <a:solidFill>
                  <a:srgbClr val="0000FF"/>
                </a:solidFill>
                <a:latin typeface="HGP創英角ｺﾞｼｯｸUB" pitchFamily="50" charset="-128"/>
                <a:ea typeface="HGP創英角ｺﾞｼｯｸUB" pitchFamily="50" charset="-128"/>
              </a:rPr>
              <a:t>　</a:t>
            </a:r>
            <a:endParaRPr lang="ja-JP" altLang="en-US" sz="1800" dirty="0">
              <a:latin typeface="Arial" charset="0"/>
            </a:endParaRPr>
          </a:p>
        </p:txBody>
      </p:sp>
      <p:graphicFrame>
        <p:nvGraphicFramePr>
          <p:cNvPr id="4" name="表 3"/>
          <p:cNvGraphicFramePr>
            <a:graphicFrameLocks noGrp="1"/>
          </p:cNvGraphicFramePr>
          <p:nvPr>
            <p:extLst>
              <p:ext uri="{D42A27DB-BD31-4B8C-83A1-F6EECF244321}">
                <p14:modId xmlns:p14="http://schemas.microsoft.com/office/powerpoint/2010/main" val="1913414901"/>
              </p:ext>
            </p:extLst>
          </p:nvPr>
        </p:nvGraphicFramePr>
        <p:xfrm>
          <a:off x="395535" y="1304764"/>
          <a:ext cx="8473828" cy="5182410"/>
        </p:xfrm>
        <a:graphic>
          <a:graphicData uri="http://schemas.openxmlformats.org/drawingml/2006/table">
            <a:tbl>
              <a:tblPr firstRow="1" bandRow="1">
                <a:tableStyleId>{5C22544A-7EE6-4342-B048-85BDC9FD1C3A}</a:tableStyleId>
              </a:tblPr>
              <a:tblGrid>
                <a:gridCol w="1656185"/>
                <a:gridCol w="2808312"/>
                <a:gridCol w="4009331"/>
              </a:tblGrid>
              <a:tr h="216024">
                <a:tc>
                  <a:txBody>
                    <a:bodyPr/>
                    <a:lstStyle/>
                    <a:p>
                      <a:pPr algn="ctr"/>
                      <a:r>
                        <a:rPr kumimoji="1" lang="ja-JP" altLang="en-US" sz="1400" dirty="0" smtClean="0">
                          <a:solidFill>
                            <a:schemeClr val="tx1"/>
                          </a:solidFill>
                        </a:rPr>
                        <a:t>時期</a:t>
                      </a:r>
                      <a:endParaRPr kumimoji="1" lang="ja-JP" altLang="en-US" sz="1400" dirty="0">
                        <a:solidFill>
                          <a:schemeClr val="tx1"/>
                        </a:solidFill>
                      </a:endParaRPr>
                    </a:p>
                  </a:txBody>
                  <a:tcPr>
                    <a:lnR w="12700" cap="flat" cmpd="sng" algn="ctr">
                      <a:solidFill>
                        <a:schemeClr val="accent6">
                          <a:lumMod val="40000"/>
                          <a:lumOff val="60000"/>
                        </a:schemeClr>
                      </a:solidFill>
                      <a:prstDash val="solid"/>
                      <a:round/>
                      <a:headEnd type="none" w="med" len="med"/>
                      <a:tailEnd type="none" w="med" len="med"/>
                    </a:lnR>
                    <a:solidFill>
                      <a:schemeClr val="accent1"/>
                    </a:solidFill>
                  </a:tcPr>
                </a:tc>
                <a:tc>
                  <a:txBody>
                    <a:bodyPr/>
                    <a:lstStyle/>
                    <a:p>
                      <a:pPr algn="ctr"/>
                      <a:r>
                        <a:rPr kumimoji="1" lang="ja-JP" altLang="en-US" sz="1400" dirty="0" smtClean="0">
                          <a:solidFill>
                            <a:schemeClr val="tx1"/>
                          </a:solidFill>
                        </a:rPr>
                        <a:t>会議　等</a:t>
                      </a:r>
                      <a:endParaRPr kumimoji="1" lang="ja-JP" altLang="en-US" sz="1400" dirty="0">
                        <a:solidFill>
                          <a:schemeClr val="tx1"/>
                        </a:solidFill>
                      </a:endParaRP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chemeClr val="accent1"/>
                    </a:solidFill>
                  </a:tcPr>
                </a:tc>
                <a:tc>
                  <a:txBody>
                    <a:bodyPr/>
                    <a:lstStyle/>
                    <a:p>
                      <a:pPr algn="ctr"/>
                      <a:r>
                        <a:rPr kumimoji="1" lang="ja-JP" altLang="en-US" sz="1400" dirty="0" smtClean="0">
                          <a:solidFill>
                            <a:schemeClr val="tx1"/>
                          </a:solidFill>
                        </a:rPr>
                        <a:t>概要</a:t>
                      </a:r>
                      <a:endParaRPr kumimoji="1" lang="ja-JP" altLang="en-US" sz="1400" dirty="0">
                        <a:solidFill>
                          <a:schemeClr val="tx1"/>
                        </a:solidFill>
                      </a:endParaRPr>
                    </a:p>
                  </a:txBody>
                  <a:tcPr>
                    <a:lnL w="12700" cap="flat" cmpd="sng" algn="ctr">
                      <a:solidFill>
                        <a:schemeClr val="accent6">
                          <a:lumMod val="40000"/>
                          <a:lumOff val="60000"/>
                        </a:schemeClr>
                      </a:solidFill>
                      <a:prstDash val="solid"/>
                      <a:round/>
                      <a:headEnd type="none" w="med" len="med"/>
                      <a:tailEnd type="none" w="med" len="med"/>
                    </a:lnL>
                    <a:solidFill>
                      <a:schemeClr val="accent1"/>
                    </a:solidFill>
                  </a:tcPr>
                </a:tc>
              </a:tr>
              <a:tr h="1109134">
                <a:tc>
                  <a:txBody>
                    <a:bodyPr/>
                    <a:lstStyle/>
                    <a:p>
                      <a:r>
                        <a:rPr kumimoji="1" lang="ja-JP" altLang="en-US" sz="1400" dirty="0" smtClean="0">
                          <a:latin typeface="+mn-ea"/>
                          <a:ea typeface="+mn-ea"/>
                        </a:rPr>
                        <a:t>平成</a:t>
                      </a:r>
                      <a:r>
                        <a:rPr kumimoji="1" lang="en-US" altLang="ja-JP" sz="1400" dirty="0" smtClean="0">
                          <a:latin typeface="+mn-ea"/>
                          <a:ea typeface="+mn-ea"/>
                        </a:rPr>
                        <a:t>25</a:t>
                      </a:r>
                      <a:r>
                        <a:rPr kumimoji="1" lang="ja-JP" altLang="en-US" sz="1400" dirty="0" smtClean="0">
                          <a:latin typeface="+mn-ea"/>
                          <a:ea typeface="+mn-ea"/>
                        </a:rPr>
                        <a:t>年４月</a:t>
                      </a:r>
                      <a:endParaRPr kumimoji="1" lang="en-US" altLang="ja-JP" sz="1400" dirty="0" smtClean="0">
                        <a:latin typeface="+mn-ea"/>
                        <a:ea typeface="+mn-ea"/>
                      </a:endParaRPr>
                    </a:p>
                    <a:p>
                      <a:r>
                        <a:rPr kumimoji="1" lang="ja-JP" altLang="en-US" sz="1400" dirty="0" smtClean="0">
                          <a:latin typeface="+mn-ea"/>
                          <a:ea typeface="+mn-ea"/>
                        </a:rPr>
                        <a:t>　～平成</a:t>
                      </a:r>
                      <a:r>
                        <a:rPr kumimoji="1" lang="en-US" altLang="ja-JP" sz="1400" dirty="0" smtClean="0">
                          <a:latin typeface="+mn-ea"/>
                          <a:ea typeface="+mn-ea"/>
                        </a:rPr>
                        <a:t>26</a:t>
                      </a:r>
                      <a:r>
                        <a:rPr kumimoji="1" lang="ja-JP" altLang="en-US" sz="1400" dirty="0" smtClean="0">
                          <a:latin typeface="+mn-ea"/>
                          <a:ea typeface="+mn-ea"/>
                        </a:rPr>
                        <a:t>年８月</a:t>
                      </a:r>
                      <a:endParaRPr kumimoji="1" lang="ja-JP" altLang="en-US" sz="1400" dirty="0">
                        <a:latin typeface="+mn-ea"/>
                        <a:ea typeface="+mn-ea"/>
                      </a:endParaRPr>
                    </a:p>
                  </a:txBody>
                  <a:tcPr>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t>今帰仁村立保育所・幼稚園の今後のあり方検討委員会　作業部会</a:t>
                      </a:r>
                      <a:endParaRPr kumimoji="1" lang="en-US" altLang="ja-JP" sz="1800" dirty="0" smtClean="0"/>
                    </a:p>
                    <a:p>
                      <a:r>
                        <a:rPr kumimoji="1" lang="ja-JP" altLang="en-US" sz="1800" dirty="0" smtClean="0"/>
                        <a:t>（計５回）</a:t>
                      </a:r>
                      <a:endParaRPr kumimoji="1" lang="ja-JP" altLang="en-US" sz="1800" dirty="0"/>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t>・施設の状況・課題</a:t>
                      </a:r>
                      <a:endParaRPr kumimoji="1" lang="en-US" altLang="ja-JP" sz="1800" dirty="0" smtClean="0"/>
                    </a:p>
                    <a:p>
                      <a:r>
                        <a:rPr kumimoji="1" lang="ja-JP" altLang="en-US" sz="1800" dirty="0" smtClean="0"/>
                        <a:t>・より良い発達支援に向けた方向性検討</a:t>
                      </a:r>
                      <a:endParaRPr kumimoji="1" lang="en-US" altLang="ja-JP" sz="1800" dirty="0" smtClean="0"/>
                    </a:p>
                    <a:p>
                      <a:r>
                        <a:rPr kumimoji="1" lang="ja-JP" altLang="en-US" sz="1800" dirty="0" smtClean="0"/>
                        <a:t>・対応策（案）の検討</a:t>
                      </a:r>
                      <a:endParaRPr kumimoji="1" lang="ja-JP" altLang="en-US" sz="1800" dirty="0"/>
                    </a:p>
                  </a:txBody>
                  <a:tcPr>
                    <a:lnL w="12700" cap="flat" cmpd="sng" algn="ctr">
                      <a:solidFill>
                        <a:schemeClr val="accent6">
                          <a:lumMod val="40000"/>
                          <a:lumOff val="60000"/>
                        </a:schemeClr>
                      </a:solidFill>
                      <a:prstDash val="solid"/>
                      <a:round/>
                      <a:headEnd type="none" w="med" len="med"/>
                      <a:tailEnd type="none" w="med" len="med"/>
                    </a:lnL>
                    <a:solidFill>
                      <a:srgbClr val="FFDF79"/>
                    </a:solidFill>
                  </a:tcPr>
                </a:tc>
              </a:tr>
              <a:tr h="630716">
                <a:tc>
                  <a:txBody>
                    <a:bodyPr/>
                    <a:lstStyle/>
                    <a:p>
                      <a:r>
                        <a:rPr kumimoji="1" lang="ja-JP" altLang="en-US" sz="1400" dirty="0" smtClean="0">
                          <a:latin typeface="+mn-ea"/>
                          <a:ea typeface="+mn-ea"/>
                        </a:rPr>
                        <a:t>平成</a:t>
                      </a:r>
                      <a:r>
                        <a:rPr kumimoji="1" lang="en-US" altLang="ja-JP" sz="1400" dirty="0" smtClean="0">
                          <a:latin typeface="+mn-ea"/>
                          <a:ea typeface="+mn-ea"/>
                        </a:rPr>
                        <a:t>26</a:t>
                      </a:r>
                      <a:r>
                        <a:rPr kumimoji="1" lang="ja-JP" altLang="en-US" sz="1400" dirty="0" smtClean="0">
                          <a:latin typeface="+mn-ea"/>
                          <a:ea typeface="+mn-ea"/>
                        </a:rPr>
                        <a:t>年</a:t>
                      </a:r>
                      <a:r>
                        <a:rPr kumimoji="1" lang="en-US" altLang="ja-JP" sz="1400" dirty="0" smtClean="0">
                          <a:latin typeface="+mn-ea"/>
                          <a:ea typeface="+mn-ea"/>
                        </a:rPr>
                        <a:t>11</a:t>
                      </a:r>
                      <a:r>
                        <a:rPr kumimoji="1" lang="ja-JP" altLang="en-US" sz="1400" dirty="0" smtClean="0">
                          <a:latin typeface="+mn-ea"/>
                          <a:ea typeface="+mn-ea"/>
                        </a:rPr>
                        <a:t>月５日</a:t>
                      </a:r>
                      <a:endParaRPr kumimoji="1" lang="ja-JP" altLang="en-US" sz="1400" dirty="0">
                        <a:latin typeface="+mn-ea"/>
                        <a:ea typeface="+mn-ea"/>
                      </a:endParaRPr>
                    </a:p>
                  </a:txBody>
                  <a:tcPr>
                    <a:lnR w="12700" cap="flat" cmpd="sng" algn="ctr">
                      <a:solidFill>
                        <a:schemeClr val="accent6">
                          <a:lumMod val="40000"/>
                          <a:lumOff val="60000"/>
                        </a:schemeClr>
                      </a:solidFill>
                      <a:prstDash val="solid"/>
                      <a:round/>
                      <a:headEnd type="none" w="med" len="med"/>
                      <a:tailEnd type="none" w="med" len="med"/>
                    </a:lnR>
                  </a:tcPr>
                </a:tc>
                <a:tc>
                  <a:txBody>
                    <a:bodyPr/>
                    <a:lstStyle/>
                    <a:p>
                      <a:r>
                        <a:rPr kumimoji="1" lang="ja-JP" altLang="en-US" sz="1800" dirty="0" smtClean="0"/>
                        <a:t>第２回子ども・子育て会議学習会</a:t>
                      </a:r>
                      <a:endParaRPr kumimoji="1" lang="ja-JP" altLang="en-US" sz="1800" dirty="0"/>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tcPr>
                </a:tc>
                <a:tc>
                  <a:txBody>
                    <a:bodyPr/>
                    <a:lstStyle/>
                    <a:p>
                      <a:r>
                        <a:rPr kumimoji="1" lang="ja-JP" altLang="en-US" sz="1800" dirty="0" smtClean="0"/>
                        <a:t>・幼保連携型認定こども園整備についての意見交換</a:t>
                      </a:r>
                      <a:endParaRPr kumimoji="1" lang="ja-JP" altLang="en-US" sz="1800" dirty="0"/>
                    </a:p>
                  </a:txBody>
                  <a:tcPr>
                    <a:lnL w="12700" cap="flat" cmpd="sng" algn="ctr">
                      <a:solidFill>
                        <a:schemeClr val="accent6">
                          <a:lumMod val="40000"/>
                          <a:lumOff val="60000"/>
                        </a:schemeClr>
                      </a:solidFill>
                      <a:prstDash val="solid"/>
                      <a:round/>
                      <a:headEnd type="none" w="med" len="med"/>
                      <a:tailEnd type="none" w="med" len="med"/>
                    </a:lnL>
                  </a:tcPr>
                </a:tc>
              </a:tr>
              <a:tr h="800133">
                <a:tc>
                  <a:txBody>
                    <a:bodyPr/>
                    <a:lstStyle/>
                    <a:p>
                      <a:r>
                        <a:rPr kumimoji="1" lang="ja-JP" altLang="en-US" sz="1400" dirty="0" smtClean="0">
                          <a:latin typeface="+mn-ea"/>
                          <a:ea typeface="+mn-ea"/>
                        </a:rPr>
                        <a:t>平成</a:t>
                      </a:r>
                      <a:r>
                        <a:rPr kumimoji="1" lang="en-US" altLang="ja-JP" sz="1400" dirty="0" smtClean="0">
                          <a:latin typeface="+mn-ea"/>
                          <a:ea typeface="+mn-ea"/>
                        </a:rPr>
                        <a:t>26</a:t>
                      </a:r>
                      <a:r>
                        <a:rPr kumimoji="1" lang="ja-JP" altLang="en-US" sz="1400" dirty="0" smtClean="0">
                          <a:latin typeface="+mn-ea"/>
                          <a:ea typeface="+mn-ea"/>
                        </a:rPr>
                        <a:t>年</a:t>
                      </a:r>
                      <a:r>
                        <a:rPr kumimoji="1" lang="en-US" altLang="ja-JP" sz="1400" dirty="0" smtClean="0">
                          <a:latin typeface="+mn-ea"/>
                          <a:ea typeface="+mn-ea"/>
                        </a:rPr>
                        <a:t>12</a:t>
                      </a:r>
                      <a:r>
                        <a:rPr kumimoji="1" lang="ja-JP" altLang="en-US" sz="1400" dirty="0" smtClean="0">
                          <a:latin typeface="+mn-ea"/>
                          <a:ea typeface="+mn-ea"/>
                        </a:rPr>
                        <a:t>月３日</a:t>
                      </a:r>
                      <a:endParaRPr kumimoji="1" lang="ja-JP" altLang="en-US" sz="1400" dirty="0">
                        <a:latin typeface="+mn-ea"/>
                        <a:ea typeface="+mn-ea"/>
                      </a:endParaRPr>
                    </a:p>
                  </a:txBody>
                  <a:tcPr>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t>第４回子ども・子育て会議</a:t>
                      </a:r>
                      <a:endParaRPr kumimoji="1" lang="ja-JP" altLang="en-US" sz="1800" dirty="0"/>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t>・認定こども園整備の方向性承認</a:t>
                      </a:r>
                      <a:endParaRPr kumimoji="1" lang="en-US" altLang="ja-JP" sz="1800" dirty="0" smtClean="0"/>
                    </a:p>
                    <a:p>
                      <a:r>
                        <a:rPr kumimoji="1" lang="ja-JP" altLang="en-US" sz="1800" dirty="0" smtClean="0"/>
                        <a:t>・公立保育所民営化の方向性検討</a:t>
                      </a:r>
                      <a:endParaRPr kumimoji="1" lang="ja-JP" altLang="en-US" sz="1800" dirty="0"/>
                    </a:p>
                  </a:txBody>
                  <a:tcPr>
                    <a:lnL w="12700" cap="flat" cmpd="sng" algn="ctr">
                      <a:solidFill>
                        <a:schemeClr val="accent6">
                          <a:lumMod val="40000"/>
                          <a:lumOff val="60000"/>
                        </a:schemeClr>
                      </a:solidFill>
                      <a:prstDash val="solid"/>
                      <a:round/>
                      <a:headEnd type="none" w="med" len="med"/>
                      <a:tailEnd type="none" w="med" len="med"/>
                    </a:lnL>
                    <a:solidFill>
                      <a:srgbClr val="FFDF79"/>
                    </a:solidFill>
                  </a:tcPr>
                </a:tc>
              </a:tr>
              <a:tr h="785637">
                <a:tc>
                  <a:txBody>
                    <a:bodyPr/>
                    <a:lstStyle/>
                    <a:p>
                      <a:r>
                        <a:rPr kumimoji="1" lang="ja-JP" altLang="en-US" sz="1400" dirty="0" smtClean="0">
                          <a:latin typeface="+mn-ea"/>
                          <a:ea typeface="+mn-ea"/>
                        </a:rPr>
                        <a:t>平成</a:t>
                      </a:r>
                      <a:r>
                        <a:rPr kumimoji="1" lang="en-US" altLang="ja-JP" sz="1400" dirty="0" smtClean="0">
                          <a:latin typeface="+mn-ea"/>
                          <a:ea typeface="+mn-ea"/>
                        </a:rPr>
                        <a:t>27</a:t>
                      </a:r>
                      <a:r>
                        <a:rPr kumimoji="1" lang="ja-JP" altLang="en-US" sz="1400" dirty="0" smtClean="0">
                          <a:latin typeface="+mn-ea"/>
                          <a:ea typeface="+mn-ea"/>
                        </a:rPr>
                        <a:t>年３月</a:t>
                      </a:r>
                      <a:endParaRPr kumimoji="1" lang="en-US" altLang="ja-JP" sz="1400" dirty="0" smtClean="0">
                        <a:latin typeface="+mn-ea"/>
                        <a:ea typeface="+mn-ea"/>
                      </a:endParaRPr>
                    </a:p>
                  </a:txBody>
                  <a:tcPr>
                    <a:lnR w="12700" cap="flat" cmpd="sng" algn="ctr">
                      <a:solidFill>
                        <a:schemeClr val="accent6">
                          <a:lumMod val="40000"/>
                          <a:lumOff val="60000"/>
                        </a:schemeClr>
                      </a:solidFill>
                      <a:prstDash val="solid"/>
                      <a:round/>
                      <a:headEnd type="none" w="med" len="med"/>
                      <a:tailEnd type="none" w="med" len="med"/>
                    </a:lnR>
                  </a:tcPr>
                </a:tc>
                <a:tc>
                  <a:txBody>
                    <a:bodyPr/>
                    <a:lstStyle/>
                    <a:p>
                      <a:r>
                        <a:rPr kumimoji="1" lang="ja-JP" altLang="en-US" sz="1800" dirty="0" smtClean="0"/>
                        <a:t>「今帰仁村子ども・子育て支援事業計画」の策定</a:t>
                      </a:r>
                      <a:endParaRPr kumimoji="1" lang="ja-JP" altLang="en-US" sz="1800" dirty="0"/>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tcPr>
                </a:tc>
                <a:tc>
                  <a:txBody>
                    <a:bodyPr/>
                    <a:lstStyle/>
                    <a:p>
                      <a:r>
                        <a:rPr kumimoji="1" lang="ja-JP" altLang="en-US" sz="1800" dirty="0" smtClean="0"/>
                        <a:t>・認定こども園整備、公立保育所民営化の方向性の位置づけ</a:t>
                      </a:r>
                      <a:endParaRPr kumimoji="1" lang="ja-JP" altLang="en-US" sz="1800" dirty="0"/>
                    </a:p>
                  </a:txBody>
                  <a:tcPr>
                    <a:lnL w="12700" cap="flat" cmpd="sng" algn="ctr">
                      <a:solidFill>
                        <a:schemeClr val="accent6">
                          <a:lumMod val="40000"/>
                          <a:lumOff val="60000"/>
                        </a:schemeClr>
                      </a:solidFill>
                      <a:prstDash val="solid"/>
                      <a:round/>
                      <a:headEnd type="none" w="med" len="med"/>
                      <a:tailEnd type="none" w="med" len="med"/>
                    </a:lnL>
                  </a:tcPr>
                </a:tc>
              </a:tr>
              <a:tr h="800133">
                <a:tc>
                  <a:txBody>
                    <a:bodyPr/>
                    <a:lstStyle/>
                    <a:p>
                      <a:r>
                        <a:rPr kumimoji="1" lang="ja-JP" altLang="en-US" sz="1400" dirty="0" smtClean="0">
                          <a:latin typeface="+mn-ea"/>
                          <a:ea typeface="+mn-ea"/>
                        </a:rPr>
                        <a:t>平成</a:t>
                      </a:r>
                      <a:r>
                        <a:rPr kumimoji="1" lang="en-US" altLang="ja-JP" sz="1400" dirty="0" smtClean="0">
                          <a:latin typeface="+mn-ea"/>
                          <a:ea typeface="+mn-ea"/>
                        </a:rPr>
                        <a:t>27</a:t>
                      </a:r>
                      <a:r>
                        <a:rPr kumimoji="1" lang="ja-JP" altLang="en-US" sz="1400" dirty="0" smtClean="0">
                          <a:latin typeface="+mn-ea"/>
                          <a:ea typeface="+mn-ea"/>
                        </a:rPr>
                        <a:t>年度</a:t>
                      </a:r>
                      <a:endParaRPr kumimoji="1" lang="ja-JP" altLang="en-US" sz="1400" dirty="0">
                        <a:latin typeface="+mn-ea"/>
                        <a:ea typeface="+mn-ea"/>
                      </a:endParaRPr>
                    </a:p>
                  </a:txBody>
                  <a:tcPr>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t>「今帰仁村幼保連携一体化総合整備計画」の策定作業中</a:t>
                      </a:r>
                      <a:endParaRPr kumimoji="1" lang="en-US" altLang="ja-JP" sz="1800" dirty="0" smtClean="0"/>
                    </a:p>
                    <a:p>
                      <a:r>
                        <a:rPr kumimoji="1" lang="en-US" altLang="ja-JP" sz="1400" dirty="0" smtClean="0"/>
                        <a:t>※</a:t>
                      </a:r>
                      <a:r>
                        <a:rPr kumimoji="1" lang="ja-JP" altLang="en-US" sz="1400" dirty="0" smtClean="0"/>
                        <a:t>子ども・子育て会議、</a:t>
                      </a:r>
                      <a:endParaRPr kumimoji="1" lang="en-US" altLang="ja-JP" sz="1400" dirty="0" smtClean="0"/>
                    </a:p>
                    <a:p>
                      <a:r>
                        <a:rPr kumimoji="1" lang="ja-JP" altLang="en-US" sz="1400" dirty="0" smtClean="0"/>
                        <a:t>　 庁内委員会等で検討中</a:t>
                      </a:r>
                      <a:endParaRPr kumimoji="1" lang="ja-JP" altLang="en-US" sz="1400" dirty="0"/>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t>・認定こども園、民設民営保育所整備の</a:t>
                      </a:r>
                      <a:endParaRPr kumimoji="1" lang="en-US" altLang="ja-JP" sz="1800" dirty="0" smtClean="0"/>
                    </a:p>
                    <a:p>
                      <a:r>
                        <a:rPr kumimoji="1" lang="ja-JP" altLang="en-US" sz="1800" dirty="0" smtClean="0"/>
                        <a:t>　候補地選定　等</a:t>
                      </a:r>
                      <a:endParaRPr kumimoji="1" lang="en-US" altLang="ja-JP" sz="1800" dirty="0" smtClean="0"/>
                    </a:p>
                    <a:p>
                      <a:r>
                        <a:rPr kumimoji="1" lang="ja-JP" altLang="en-US" sz="1800" dirty="0" smtClean="0"/>
                        <a:t>＜今後＞</a:t>
                      </a:r>
                      <a:endParaRPr kumimoji="1" lang="en-US" altLang="ja-JP" sz="1800" dirty="0" smtClean="0"/>
                    </a:p>
                    <a:p>
                      <a:r>
                        <a:rPr kumimoji="1" lang="ja-JP" altLang="en-US" sz="1800" dirty="0" smtClean="0"/>
                        <a:t>・認定こども園の施設計画</a:t>
                      </a:r>
                      <a:endParaRPr kumimoji="1" lang="en-US" altLang="ja-JP" sz="1800" dirty="0" smtClean="0"/>
                    </a:p>
                    <a:p>
                      <a:r>
                        <a:rPr kumimoji="1" lang="ja-JP" altLang="en-US" sz="1800" dirty="0" smtClean="0"/>
                        <a:t>・民設民営保育所の方針作成等</a:t>
                      </a:r>
                      <a:endParaRPr kumimoji="1" lang="ja-JP" altLang="en-US" sz="1800" dirty="0"/>
                    </a:p>
                  </a:txBody>
                  <a:tcPr>
                    <a:lnL w="12700" cap="flat" cmpd="sng" algn="ctr">
                      <a:solidFill>
                        <a:schemeClr val="accent6">
                          <a:lumMod val="40000"/>
                          <a:lumOff val="60000"/>
                        </a:schemeClr>
                      </a:solidFill>
                      <a:prstDash val="solid"/>
                      <a:round/>
                      <a:headEnd type="none" w="med" len="med"/>
                      <a:tailEnd type="none" w="med" len="med"/>
                    </a:lnL>
                    <a:solidFill>
                      <a:srgbClr val="FFDF79"/>
                    </a:solidFill>
                  </a:tcPr>
                </a:tc>
              </a:tr>
            </a:tbl>
          </a:graphicData>
        </a:graphic>
      </p:graphicFrame>
    </p:spTree>
    <p:extLst>
      <p:ext uri="{BB962C8B-B14F-4D97-AF65-F5344CB8AC3E}">
        <p14:creationId xmlns:p14="http://schemas.microsoft.com/office/powerpoint/2010/main" val="1227600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pPr>
              <a:defRPr/>
            </a:pPr>
            <a:r>
              <a:rPr lang="en-US" altLang="ja-JP" dirty="0"/>
              <a:t>5</a:t>
            </a:r>
          </a:p>
        </p:txBody>
      </p:sp>
      <p:sp>
        <p:nvSpPr>
          <p:cNvPr id="3" name="Text Box 26"/>
          <p:cNvSpPr txBox="1">
            <a:spLocks noChangeArrowheads="1"/>
          </p:cNvSpPr>
          <p:nvPr/>
        </p:nvSpPr>
        <p:spPr bwMode="auto">
          <a:xfrm>
            <a:off x="323528" y="620713"/>
            <a:ext cx="8545513"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000" dirty="0">
                <a:latin typeface="Century" pitchFamily="18" charset="0"/>
                <a:ea typeface="ＭＳ 明朝" pitchFamily="17" charset="-128"/>
              </a:rPr>
              <a:t>　</a:t>
            </a:r>
            <a:r>
              <a:rPr lang="ja-JP" altLang="en-US" sz="2800" dirty="0">
                <a:solidFill>
                  <a:srgbClr val="3333CC"/>
                </a:solidFill>
                <a:latin typeface="HGP創英角ｺﾞｼｯｸUB" panose="020B0900000000000000" pitchFamily="50" charset="-128"/>
                <a:ea typeface="HGP創英角ｺﾞｼｯｸUB" panose="020B0900000000000000" pitchFamily="50" charset="-128"/>
              </a:rPr>
              <a:t>今帰仁村幼保連携一体化総合整備</a:t>
            </a:r>
            <a:r>
              <a:rPr lang="ja-JP" altLang="en-US" sz="2800" dirty="0" smtClean="0">
                <a:solidFill>
                  <a:srgbClr val="3333CC"/>
                </a:solidFill>
                <a:latin typeface="HGP創英角ｺﾞｼｯｸUB" panose="020B0900000000000000" pitchFamily="50" charset="-128"/>
                <a:ea typeface="HGP創英角ｺﾞｼｯｸUB" panose="020B0900000000000000" pitchFamily="50" charset="-128"/>
              </a:rPr>
              <a:t>計画の推進</a:t>
            </a:r>
            <a:r>
              <a:rPr lang="ja-JP" altLang="en-US" sz="2600" dirty="0">
                <a:solidFill>
                  <a:srgbClr val="3333CC"/>
                </a:solidFill>
                <a:latin typeface="HGP創英角ｺﾞｼｯｸUB" pitchFamily="50" charset="-128"/>
                <a:ea typeface="HGP創英角ｺﾞｼｯｸUB" pitchFamily="50" charset="-128"/>
              </a:rPr>
              <a:t>　</a:t>
            </a:r>
            <a:endParaRPr lang="ja-JP" altLang="en-US" sz="1800" dirty="0">
              <a:solidFill>
                <a:srgbClr val="3333CC"/>
              </a:solidFill>
              <a:latin typeface="HGP創英角ｺﾞｼｯｸUB" panose="020B0900000000000000" pitchFamily="50" charset="-128"/>
              <a:ea typeface="HGP創英角ｺﾞｼｯｸUB" panose="020B0900000000000000" pitchFamily="50" charset="-128"/>
            </a:endParaRPr>
          </a:p>
        </p:txBody>
      </p:sp>
      <p:sp>
        <p:nvSpPr>
          <p:cNvPr id="10" name="Text Box 15"/>
          <p:cNvSpPr txBox="1">
            <a:spLocks noChangeArrowheads="1"/>
          </p:cNvSpPr>
          <p:nvPr/>
        </p:nvSpPr>
        <p:spPr bwMode="auto">
          <a:xfrm>
            <a:off x="323849" y="1520787"/>
            <a:ext cx="8460619" cy="4724437"/>
          </a:xfrm>
          <a:prstGeom prst="rect">
            <a:avLst/>
          </a:prstGeom>
          <a:solidFill>
            <a:srgbClr val="FFFFFF"/>
          </a:solidFill>
          <a:ln w="9525">
            <a:noFill/>
            <a:miter lim="800000"/>
            <a:headEnd/>
            <a:tailEnd/>
          </a:ln>
        </p:spPr>
        <p:txBody>
          <a:bodyPr lIns="74295" tIns="8890" rIns="74295" bIns="8890"/>
          <a:lstStyle/>
          <a:p>
            <a:pPr algn="just">
              <a:lnSpc>
                <a:spcPct val="105000"/>
              </a:lnSpc>
            </a:pPr>
            <a:r>
              <a:rPr lang="ja-JP" altLang="en-US" sz="2800" dirty="0" smtClean="0">
                <a:latin typeface="HG創英角ﾎﾟｯﾌﾟ体" panose="040B0A09000000000000" pitchFamily="49" charset="-128"/>
                <a:ea typeface="HG創英角ﾎﾟｯﾌﾟ体" panose="040B0A09000000000000" pitchFamily="49" charset="-128"/>
              </a:rPr>
              <a:t>今帰仁村では、今年度策定作業を行っている</a:t>
            </a:r>
            <a:endParaRPr lang="en-US" altLang="ja-JP" sz="2800" dirty="0" smtClean="0">
              <a:latin typeface="HG創英角ﾎﾟｯﾌﾟ体" panose="040B0A09000000000000" pitchFamily="49" charset="-128"/>
              <a:ea typeface="HG創英角ﾎﾟｯﾌﾟ体" panose="040B0A09000000000000" pitchFamily="49" charset="-128"/>
            </a:endParaRPr>
          </a:p>
          <a:p>
            <a:pPr algn="just">
              <a:lnSpc>
                <a:spcPct val="105000"/>
              </a:lnSpc>
            </a:pPr>
            <a:r>
              <a:rPr lang="en-US" altLang="ja-JP" sz="2800" dirty="0" smtClean="0">
                <a:solidFill>
                  <a:srgbClr val="00B050"/>
                </a:solidFill>
                <a:latin typeface="HG創英角ﾎﾟｯﾌﾟ体" panose="040B0A09000000000000" pitchFamily="49" charset="-128"/>
                <a:ea typeface="HG創英角ﾎﾟｯﾌﾟ体" panose="040B0A09000000000000" pitchFamily="49" charset="-128"/>
              </a:rPr>
              <a:t>『</a:t>
            </a:r>
            <a:r>
              <a:rPr lang="ja-JP" altLang="en-US" sz="2800" dirty="0" smtClean="0">
                <a:solidFill>
                  <a:srgbClr val="00B050"/>
                </a:solidFill>
                <a:latin typeface="HG創英角ﾎﾟｯﾌﾟ体" panose="040B0A09000000000000" pitchFamily="49" charset="-128"/>
                <a:ea typeface="HG創英角ﾎﾟｯﾌﾟ体" panose="040B0A09000000000000" pitchFamily="49" charset="-128"/>
              </a:rPr>
              <a:t>今帰仁村幼保連携一体化総合整備計画</a:t>
            </a:r>
            <a:r>
              <a:rPr lang="en-US" altLang="ja-JP" sz="2800" dirty="0">
                <a:solidFill>
                  <a:srgbClr val="00B050"/>
                </a:solidFill>
                <a:latin typeface="HG創英角ﾎﾟｯﾌﾟ体" panose="040B0A09000000000000" pitchFamily="49" charset="-128"/>
                <a:ea typeface="HG創英角ﾎﾟｯﾌﾟ体" panose="040B0A09000000000000" pitchFamily="49" charset="-128"/>
              </a:rPr>
              <a:t>』</a:t>
            </a:r>
            <a:r>
              <a:rPr lang="ja-JP" altLang="en-US" sz="2800" dirty="0" smtClean="0">
                <a:latin typeface="HG創英角ﾎﾟｯﾌﾟ体" panose="040B0A09000000000000" pitchFamily="49" charset="-128"/>
                <a:ea typeface="HG創英角ﾎﾟｯﾌﾟ体" panose="040B0A09000000000000" pitchFamily="49" charset="-128"/>
              </a:rPr>
              <a:t>に基づき、</a:t>
            </a:r>
            <a:endParaRPr lang="en-US" altLang="ja-JP" sz="2800" dirty="0" smtClean="0">
              <a:latin typeface="HG創英角ﾎﾟｯﾌﾟ体" panose="040B0A09000000000000" pitchFamily="49" charset="-128"/>
              <a:ea typeface="HG創英角ﾎﾟｯﾌﾟ体" panose="040B0A09000000000000" pitchFamily="49" charset="-128"/>
            </a:endParaRPr>
          </a:p>
          <a:p>
            <a:pPr algn="just">
              <a:lnSpc>
                <a:spcPct val="105000"/>
              </a:lnSpc>
            </a:pPr>
            <a:endParaRPr lang="en-US" altLang="ja-JP" sz="2800" dirty="0" smtClean="0">
              <a:latin typeface="HG創英角ﾎﾟｯﾌﾟ体" panose="040B0A09000000000000" pitchFamily="49" charset="-128"/>
              <a:ea typeface="HG創英角ﾎﾟｯﾌﾟ体" panose="040B0A09000000000000" pitchFamily="49" charset="-128"/>
            </a:endParaRPr>
          </a:p>
          <a:p>
            <a:pPr algn="just">
              <a:lnSpc>
                <a:spcPct val="105000"/>
              </a:lnSpc>
            </a:pPr>
            <a:r>
              <a:rPr lang="ja-JP" altLang="en-US" sz="3200" dirty="0" smtClean="0">
                <a:latin typeface="HG創英角ﾎﾟｯﾌﾟ体" panose="040B0A09000000000000" pitchFamily="49" charset="-128"/>
                <a:ea typeface="HG創英角ﾎﾟｯﾌﾟ体" panose="040B0A09000000000000" pitchFamily="49" charset="-128"/>
              </a:rPr>
              <a:t>①村立認定こども園の整備</a:t>
            </a:r>
            <a:endParaRPr lang="en-US" altLang="ja-JP" sz="3200" dirty="0" smtClean="0">
              <a:latin typeface="HG創英角ﾎﾟｯﾌﾟ体" panose="040B0A09000000000000" pitchFamily="49" charset="-128"/>
              <a:ea typeface="HG創英角ﾎﾟｯﾌﾟ体" panose="040B0A09000000000000" pitchFamily="49" charset="-128"/>
            </a:endParaRPr>
          </a:p>
          <a:p>
            <a:pPr algn="just">
              <a:lnSpc>
                <a:spcPct val="105000"/>
              </a:lnSpc>
            </a:pPr>
            <a:endParaRPr lang="en-US" altLang="ja-JP" sz="3200" dirty="0" smtClean="0">
              <a:latin typeface="HG創英角ﾎﾟｯﾌﾟ体" panose="040B0A09000000000000" pitchFamily="49" charset="-128"/>
              <a:ea typeface="HG創英角ﾎﾟｯﾌﾟ体" panose="040B0A09000000000000" pitchFamily="49" charset="-128"/>
            </a:endParaRPr>
          </a:p>
          <a:p>
            <a:pPr algn="just">
              <a:lnSpc>
                <a:spcPct val="105000"/>
              </a:lnSpc>
            </a:pPr>
            <a:r>
              <a:rPr lang="ja-JP" altLang="en-US" sz="3200" dirty="0" smtClean="0">
                <a:latin typeface="HG創英角ﾎﾟｯﾌﾟ体" panose="040B0A09000000000000" pitchFamily="49" charset="-128"/>
                <a:ea typeface="HG創英角ﾎﾟｯﾌﾟ体" panose="040B0A09000000000000" pitchFamily="49" charset="-128"/>
              </a:rPr>
              <a:t>②村立保育所民営化</a:t>
            </a:r>
            <a:r>
              <a:rPr lang="ja-JP" altLang="en-US" sz="3200" spc="-150" dirty="0" smtClean="0">
                <a:latin typeface="HG創英角ﾎﾟｯﾌﾟ体" panose="040B0A09000000000000" pitchFamily="49" charset="-128"/>
                <a:ea typeface="HG創英角ﾎﾟｯﾌﾟ体" panose="040B0A09000000000000" pitchFamily="49" charset="-128"/>
              </a:rPr>
              <a:t>（民設民営保育所の整備）</a:t>
            </a:r>
            <a:endParaRPr lang="en-US" altLang="ja-JP" sz="3200" spc="-150" dirty="0" smtClean="0">
              <a:latin typeface="HG創英角ﾎﾟｯﾌﾟ体" panose="040B0A09000000000000" pitchFamily="49" charset="-128"/>
              <a:ea typeface="HG創英角ﾎﾟｯﾌﾟ体" panose="040B0A09000000000000" pitchFamily="49" charset="-128"/>
            </a:endParaRPr>
          </a:p>
          <a:p>
            <a:pPr algn="just">
              <a:lnSpc>
                <a:spcPct val="105000"/>
              </a:lnSpc>
            </a:pPr>
            <a:endParaRPr lang="en-US" altLang="ja-JP" sz="2800" dirty="0" smtClean="0">
              <a:latin typeface="HG創英角ﾎﾟｯﾌﾟ体" panose="040B0A09000000000000" pitchFamily="49" charset="-128"/>
              <a:ea typeface="HG創英角ﾎﾟｯﾌﾟ体" panose="040B0A09000000000000" pitchFamily="49" charset="-128"/>
            </a:endParaRPr>
          </a:p>
          <a:p>
            <a:pPr algn="just">
              <a:lnSpc>
                <a:spcPct val="105000"/>
              </a:lnSpc>
            </a:pPr>
            <a:r>
              <a:rPr lang="ja-JP" altLang="en-US" sz="2800" dirty="0" smtClean="0">
                <a:latin typeface="HG創英角ﾎﾟｯﾌﾟ体" panose="040B0A09000000000000" pitchFamily="49" charset="-128"/>
                <a:ea typeface="HG創英角ﾎﾟｯﾌﾟ体" panose="040B0A09000000000000" pitchFamily="49" charset="-128"/>
              </a:rPr>
              <a:t>を計画的に進めていきます。</a:t>
            </a:r>
            <a:endParaRPr lang="ja-JP" altLang="en-US" sz="2800" dirty="0">
              <a:latin typeface="ＭＳ 明朝" panose="02020609040205080304" pitchFamily="17" charset="-128"/>
              <a:ea typeface="ＭＳ 明朝" panose="02020609040205080304" pitchFamily="17"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pPr>
              <a:defRPr/>
            </a:pPr>
            <a:r>
              <a:rPr lang="en-US" altLang="ja-JP" dirty="0"/>
              <a:t>6</a:t>
            </a:r>
          </a:p>
        </p:txBody>
      </p:sp>
      <p:sp>
        <p:nvSpPr>
          <p:cNvPr id="3" name="Text Box 26"/>
          <p:cNvSpPr txBox="1">
            <a:spLocks noChangeArrowheads="1"/>
          </p:cNvSpPr>
          <p:nvPr/>
        </p:nvSpPr>
        <p:spPr bwMode="auto">
          <a:xfrm>
            <a:off x="323528" y="620713"/>
            <a:ext cx="8545513"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000" dirty="0">
                <a:latin typeface="Century" pitchFamily="18" charset="0"/>
                <a:ea typeface="ＭＳ 明朝" pitchFamily="17" charset="-128"/>
              </a:rPr>
              <a:t>　</a:t>
            </a:r>
            <a:r>
              <a:rPr lang="ja-JP" altLang="en-US" sz="2600" dirty="0" smtClean="0">
                <a:solidFill>
                  <a:srgbClr val="0000FF"/>
                </a:solidFill>
                <a:latin typeface="HGP創英角ｺﾞｼｯｸUB" pitchFamily="50" charset="-128"/>
                <a:ea typeface="HGP創英角ｺﾞｼｯｸUB" pitchFamily="50" charset="-128"/>
              </a:rPr>
              <a:t>認定こども園とは</a:t>
            </a:r>
            <a:r>
              <a:rPr lang="ja-JP" altLang="en-US" sz="2600" dirty="0">
                <a:solidFill>
                  <a:srgbClr val="0000FF"/>
                </a:solidFill>
                <a:latin typeface="HGP創英角ｺﾞｼｯｸUB" pitchFamily="50" charset="-128"/>
                <a:ea typeface="HGP創英角ｺﾞｼｯｸUB" pitchFamily="50" charset="-128"/>
              </a:rPr>
              <a:t>　</a:t>
            </a:r>
            <a:endParaRPr lang="ja-JP" altLang="en-US" sz="1800" dirty="0">
              <a:latin typeface="Arial" charset="0"/>
            </a:endParaRPr>
          </a:p>
        </p:txBody>
      </p:sp>
      <p:sp>
        <p:nvSpPr>
          <p:cNvPr id="10" name="Text Box 15"/>
          <p:cNvSpPr txBox="1">
            <a:spLocks noChangeArrowheads="1"/>
          </p:cNvSpPr>
          <p:nvPr/>
        </p:nvSpPr>
        <p:spPr bwMode="auto">
          <a:xfrm>
            <a:off x="323849" y="1520787"/>
            <a:ext cx="8460619" cy="4724437"/>
          </a:xfrm>
          <a:prstGeom prst="rect">
            <a:avLst/>
          </a:prstGeom>
          <a:solidFill>
            <a:srgbClr val="FFFFFF"/>
          </a:solidFill>
          <a:ln w="9525">
            <a:noFill/>
            <a:miter lim="800000"/>
            <a:headEnd/>
            <a:tailEnd/>
          </a:ln>
        </p:spPr>
        <p:txBody>
          <a:bodyPr lIns="74295" tIns="8890" rIns="74295" bIns="8890"/>
          <a:lstStyle/>
          <a:p>
            <a:pPr algn="just">
              <a:lnSpc>
                <a:spcPct val="105000"/>
              </a:lnSpc>
            </a:pPr>
            <a:r>
              <a:rPr lang="ja-JP" altLang="en-US" sz="3200" dirty="0" smtClean="0">
                <a:latin typeface="HG創英角ﾎﾟｯﾌﾟ体" panose="040B0A09000000000000" pitchFamily="49" charset="-128"/>
                <a:ea typeface="HG創英角ﾎﾟｯﾌﾟ体" panose="040B0A09000000000000" pitchFamily="49" charset="-128"/>
              </a:rPr>
              <a:t>○幼稚園と保育所の機能を併せ持つ施設</a:t>
            </a:r>
            <a:endParaRPr lang="en-US" altLang="ja-JP" sz="3200" dirty="0" smtClean="0">
              <a:latin typeface="HG創英角ﾎﾟｯﾌﾟ体" panose="040B0A09000000000000" pitchFamily="49" charset="-128"/>
              <a:ea typeface="HG創英角ﾎﾟｯﾌﾟ体" panose="040B0A09000000000000" pitchFamily="49" charset="-128"/>
            </a:endParaRPr>
          </a:p>
          <a:p>
            <a:pPr algn="just">
              <a:lnSpc>
                <a:spcPct val="105000"/>
              </a:lnSpc>
            </a:pPr>
            <a:r>
              <a:rPr lang="ja-JP" altLang="en-US" sz="2400" dirty="0" smtClean="0">
                <a:latin typeface="ＭＳ 明朝" panose="02020609040205080304" pitchFamily="17" charset="-128"/>
                <a:ea typeface="ＭＳ 明朝" panose="02020609040205080304" pitchFamily="17" charset="-128"/>
              </a:rPr>
              <a:t>　・学校であり、児童福祉施設でもある施設です。</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endParaRPr lang="en-US" altLang="ja-JP" sz="2400" dirty="0">
              <a:latin typeface="ＭＳ 明朝" panose="02020609040205080304" pitchFamily="17" charset="-128"/>
              <a:ea typeface="ＭＳ 明朝" panose="02020609040205080304" pitchFamily="17" charset="-128"/>
            </a:endParaRPr>
          </a:p>
          <a:p>
            <a:pPr algn="just">
              <a:lnSpc>
                <a:spcPct val="105000"/>
              </a:lnSpc>
            </a:pPr>
            <a:r>
              <a:rPr lang="ja-JP" altLang="en-US" sz="3200" dirty="0" smtClean="0">
                <a:latin typeface="HG創英角ﾎﾟｯﾌﾟ体" panose="040B0A09000000000000" pitchFamily="49" charset="-128"/>
                <a:ea typeface="HG創英角ﾎﾟｯﾌﾟ体" panose="040B0A09000000000000" pitchFamily="49" charset="-128"/>
              </a:rPr>
              <a:t>○保護者の就労にかかわらず地域の子どもが</a:t>
            </a:r>
            <a:endParaRPr lang="en-US" altLang="ja-JP" sz="3200" dirty="0" smtClean="0">
              <a:latin typeface="HG創英角ﾎﾟｯﾌﾟ体" panose="040B0A09000000000000" pitchFamily="49" charset="-128"/>
              <a:ea typeface="HG創英角ﾎﾟｯﾌﾟ体" panose="040B0A09000000000000" pitchFamily="49" charset="-128"/>
            </a:endParaRPr>
          </a:p>
          <a:p>
            <a:pPr algn="just">
              <a:lnSpc>
                <a:spcPct val="105000"/>
              </a:lnSpc>
            </a:pPr>
            <a:r>
              <a:rPr lang="ja-JP" altLang="en-US" sz="3200" dirty="0">
                <a:latin typeface="HG創英角ﾎﾟｯﾌﾟ体" panose="040B0A09000000000000" pitchFamily="49" charset="-128"/>
                <a:ea typeface="HG創英角ﾎﾟｯﾌﾟ体" panose="040B0A09000000000000" pitchFamily="49" charset="-128"/>
              </a:rPr>
              <a:t>　</a:t>
            </a:r>
            <a:r>
              <a:rPr lang="ja-JP" altLang="en-US" sz="3200" dirty="0" smtClean="0">
                <a:latin typeface="HG創英角ﾎﾟｯﾌﾟ体" panose="040B0A09000000000000" pitchFamily="49" charset="-128"/>
                <a:ea typeface="HG創英角ﾎﾟｯﾌﾟ体" panose="040B0A09000000000000" pitchFamily="49" charset="-128"/>
              </a:rPr>
              <a:t>通える施設</a:t>
            </a:r>
            <a:endParaRPr lang="en-US" altLang="ja-JP" sz="3200" dirty="0">
              <a:latin typeface="HG創英角ﾎﾟｯﾌﾟ体" panose="040B0A09000000000000" pitchFamily="49" charset="-128"/>
              <a:ea typeface="HG創英角ﾎﾟｯﾌﾟ体" panose="040B0A09000000000000" pitchFamily="49" charset="-128"/>
            </a:endParaRPr>
          </a:p>
          <a:p>
            <a:pPr algn="just">
              <a:lnSpc>
                <a:spcPct val="105000"/>
              </a:lnSpc>
            </a:pPr>
            <a:r>
              <a:rPr lang="ja-JP" altLang="en-US" sz="2400" dirty="0" smtClean="0">
                <a:latin typeface="ＭＳ 明朝" panose="02020609040205080304" pitchFamily="17" charset="-128"/>
                <a:ea typeface="ＭＳ 明朝" panose="02020609040205080304" pitchFamily="17" charset="-128"/>
              </a:rPr>
              <a:t>　・就学前の子どもに幼児期の教育・保育を一体的に提供</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　します。</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endParaRPr lang="en-US" altLang="ja-JP" sz="2400" dirty="0">
              <a:latin typeface="ＭＳ 明朝" panose="02020609040205080304" pitchFamily="17" charset="-128"/>
              <a:ea typeface="ＭＳ 明朝" panose="02020609040205080304" pitchFamily="17" charset="-128"/>
            </a:endParaRPr>
          </a:p>
          <a:p>
            <a:pPr algn="just">
              <a:lnSpc>
                <a:spcPct val="105000"/>
              </a:lnSpc>
            </a:pPr>
            <a:r>
              <a:rPr lang="ja-JP" altLang="en-US" sz="3200" dirty="0" smtClean="0">
                <a:latin typeface="HG創英角ﾎﾟｯﾌﾟ体" panose="040B0A09000000000000" pitchFamily="49" charset="-128"/>
                <a:ea typeface="HG創英角ﾎﾟｯﾌﾟ体" panose="040B0A09000000000000" pitchFamily="49" charset="-128"/>
              </a:rPr>
              <a:t>○地域における子育て支援の中核を担う施設</a:t>
            </a:r>
            <a:endParaRPr lang="en-US" altLang="ja-JP" sz="3200" dirty="0">
              <a:latin typeface="HG創英角ﾎﾟｯﾌﾟ体" panose="040B0A09000000000000" pitchFamily="49" charset="-128"/>
              <a:ea typeface="HG創英角ﾎﾟｯﾌﾟ体" panose="040B0A09000000000000" pitchFamily="49" charset="-128"/>
            </a:endParaRPr>
          </a:p>
          <a:p>
            <a:pPr algn="just">
              <a:lnSpc>
                <a:spcPct val="105000"/>
              </a:lnSpc>
            </a:pPr>
            <a:r>
              <a:rPr lang="ja-JP" altLang="en-US" sz="2400" dirty="0" smtClean="0">
                <a:latin typeface="ＭＳ 明朝" panose="02020609040205080304" pitchFamily="17" charset="-128"/>
                <a:ea typeface="ＭＳ 明朝" panose="02020609040205080304" pitchFamily="17" charset="-128"/>
              </a:rPr>
              <a:t>　・すべての子育て家庭を対象とした、相談活動や、</a:t>
            </a:r>
            <a:endParaRPr lang="en-US" altLang="ja-JP" sz="2400" dirty="0" smtClean="0">
              <a:latin typeface="ＭＳ 明朝" panose="02020609040205080304" pitchFamily="17" charset="-128"/>
              <a:ea typeface="ＭＳ 明朝" panose="02020609040205080304" pitchFamily="17" charset="-128"/>
            </a:endParaRPr>
          </a:p>
          <a:p>
            <a:pPr algn="just">
              <a:lnSpc>
                <a:spcPct val="105000"/>
              </a:lnSpc>
            </a:pPr>
            <a:r>
              <a:rPr lang="ja-JP" altLang="en-US" sz="2400" dirty="0">
                <a:latin typeface="ＭＳ 明朝" panose="02020609040205080304" pitchFamily="17" charset="-128"/>
                <a:ea typeface="ＭＳ 明朝" panose="02020609040205080304" pitchFamily="17" charset="-128"/>
              </a:rPr>
              <a:t>　</a:t>
            </a:r>
            <a:r>
              <a:rPr lang="ja-JP" altLang="en-US" sz="2400" dirty="0" smtClean="0">
                <a:latin typeface="ＭＳ 明朝" panose="02020609040205080304" pitchFamily="17" charset="-128"/>
                <a:ea typeface="ＭＳ 明朝" panose="02020609040205080304" pitchFamily="17" charset="-128"/>
              </a:rPr>
              <a:t>　親子の集いの場などを提供します。</a:t>
            </a:r>
            <a:endParaRPr lang="ja-JP" altLang="en-US" sz="240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235644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6"/>
          <p:cNvSpPr txBox="1">
            <a:spLocks noChangeArrowheads="1"/>
          </p:cNvSpPr>
          <p:nvPr/>
        </p:nvSpPr>
        <p:spPr bwMode="auto">
          <a:xfrm>
            <a:off x="323850" y="620713"/>
            <a:ext cx="8545513" cy="576039"/>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600" spc="-300" dirty="0" smtClean="0">
                <a:solidFill>
                  <a:srgbClr val="0000FF"/>
                </a:solidFill>
                <a:latin typeface="HGP創英角ｺﾞｼｯｸUB" pitchFamily="50" charset="-128"/>
                <a:ea typeface="HGP創英角ｺﾞｼｯｸUB" pitchFamily="50" charset="-128"/>
              </a:rPr>
              <a:t>村立認定こども園 及び 民設民営保育所開所までのスケジュール（案）</a:t>
            </a:r>
            <a:r>
              <a:rPr lang="ja-JP" altLang="en-US" sz="2600" spc="-300" dirty="0">
                <a:solidFill>
                  <a:srgbClr val="0000FF"/>
                </a:solidFill>
                <a:latin typeface="HGP創英角ｺﾞｼｯｸUB" pitchFamily="50" charset="-128"/>
                <a:ea typeface="HGP創英角ｺﾞｼｯｸUB" pitchFamily="50" charset="-128"/>
              </a:rPr>
              <a:t>　</a:t>
            </a:r>
            <a:endParaRPr lang="ja-JP" altLang="en-US" sz="1800" spc="-300" dirty="0">
              <a:latin typeface="Arial" charset="0"/>
            </a:endParaRPr>
          </a:p>
        </p:txBody>
      </p:sp>
      <p:graphicFrame>
        <p:nvGraphicFramePr>
          <p:cNvPr id="4" name="表 3"/>
          <p:cNvGraphicFramePr>
            <a:graphicFrameLocks noGrp="1"/>
          </p:cNvGraphicFramePr>
          <p:nvPr>
            <p:extLst>
              <p:ext uri="{D42A27DB-BD31-4B8C-83A1-F6EECF244321}">
                <p14:modId xmlns:p14="http://schemas.microsoft.com/office/powerpoint/2010/main" val="2516005663"/>
              </p:ext>
            </p:extLst>
          </p:nvPr>
        </p:nvGraphicFramePr>
        <p:xfrm>
          <a:off x="395535" y="1448780"/>
          <a:ext cx="8473828" cy="4824536"/>
        </p:xfrm>
        <a:graphic>
          <a:graphicData uri="http://schemas.openxmlformats.org/drawingml/2006/table">
            <a:tbl>
              <a:tblPr firstRow="1" bandRow="1">
                <a:tableStyleId>{5C22544A-7EE6-4342-B048-85BDC9FD1C3A}</a:tableStyleId>
              </a:tblPr>
              <a:tblGrid>
                <a:gridCol w="1368153"/>
                <a:gridCol w="1836204"/>
                <a:gridCol w="1800200"/>
                <a:gridCol w="1836204"/>
                <a:gridCol w="1633067"/>
              </a:tblGrid>
              <a:tr h="441491">
                <a:tc>
                  <a:txBody>
                    <a:bodyPr/>
                    <a:lstStyle/>
                    <a:p>
                      <a:pPr algn="ctr"/>
                      <a:endParaRPr kumimoji="1" lang="ja-JP" altLang="en-US" sz="1400" dirty="0">
                        <a:solidFill>
                          <a:schemeClr val="tx1"/>
                        </a:solidFill>
                      </a:endParaRPr>
                    </a:p>
                  </a:txBody>
                  <a:tcPr>
                    <a:lnR w="12700" cap="flat" cmpd="sng" algn="ctr">
                      <a:solidFill>
                        <a:schemeClr val="accent6">
                          <a:lumMod val="40000"/>
                          <a:lumOff val="60000"/>
                        </a:schemeClr>
                      </a:solidFill>
                      <a:prstDash val="solid"/>
                      <a:round/>
                      <a:headEnd type="none" w="med" len="med"/>
                      <a:tailEnd type="none" w="med" len="med"/>
                    </a:lnR>
                    <a:solidFill>
                      <a:schemeClr val="accent1"/>
                    </a:solidFill>
                  </a:tcPr>
                </a:tc>
                <a:tc>
                  <a:txBody>
                    <a:bodyPr/>
                    <a:lstStyle/>
                    <a:p>
                      <a:pPr algn="ctr"/>
                      <a:r>
                        <a:rPr kumimoji="1" lang="ja-JP" altLang="en-US" sz="2000" dirty="0" smtClean="0">
                          <a:solidFill>
                            <a:schemeClr val="tx1"/>
                          </a:solidFill>
                          <a:latin typeface="+mj-ea"/>
                          <a:ea typeface="+mj-ea"/>
                        </a:rPr>
                        <a:t>平成</a:t>
                      </a:r>
                      <a:r>
                        <a:rPr kumimoji="1" lang="en-US" altLang="ja-JP" sz="2000" dirty="0" smtClean="0">
                          <a:solidFill>
                            <a:schemeClr val="tx1"/>
                          </a:solidFill>
                          <a:latin typeface="+mj-ea"/>
                          <a:ea typeface="+mj-ea"/>
                        </a:rPr>
                        <a:t>27</a:t>
                      </a:r>
                      <a:r>
                        <a:rPr kumimoji="1" lang="ja-JP" altLang="en-US" sz="2000" dirty="0" smtClean="0">
                          <a:solidFill>
                            <a:schemeClr val="tx1"/>
                          </a:solidFill>
                          <a:latin typeface="+mj-ea"/>
                          <a:ea typeface="+mj-ea"/>
                        </a:rPr>
                        <a:t>年度</a:t>
                      </a:r>
                      <a:endParaRPr kumimoji="1" lang="ja-JP" altLang="en-US" sz="2000" dirty="0">
                        <a:solidFill>
                          <a:schemeClr val="tx1"/>
                        </a:solidFill>
                        <a:latin typeface="+mj-ea"/>
                        <a:ea typeface="+mj-ea"/>
                      </a:endParaRP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chemeClr val="accent1"/>
                    </a:solidFill>
                  </a:tcPr>
                </a:tc>
                <a:tc>
                  <a:txBody>
                    <a:bodyPr/>
                    <a:lstStyle/>
                    <a:p>
                      <a:pPr algn="ctr"/>
                      <a:r>
                        <a:rPr kumimoji="1" lang="ja-JP" altLang="en-US" sz="2000" b="1" kern="1200" dirty="0" smtClean="0">
                          <a:solidFill>
                            <a:schemeClr val="tx1"/>
                          </a:solidFill>
                          <a:latin typeface="+mj-ea"/>
                          <a:ea typeface="+mn-ea"/>
                          <a:cs typeface="+mn-cs"/>
                        </a:rPr>
                        <a:t>平成</a:t>
                      </a:r>
                      <a:r>
                        <a:rPr kumimoji="1" lang="en-US" altLang="ja-JP" sz="2000" b="1" kern="1200" dirty="0" smtClean="0">
                          <a:solidFill>
                            <a:schemeClr val="tx1"/>
                          </a:solidFill>
                          <a:latin typeface="+mj-ea"/>
                          <a:ea typeface="+mn-ea"/>
                          <a:cs typeface="+mn-cs"/>
                        </a:rPr>
                        <a:t>28</a:t>
                      </a:r>
                      <a:r>
                        <a:rPr kumimoji="1" lang="ja-JP" altLang="en-US" sz="2000" b="1" kern="1200" dirty="0" smtClean="0">
                          <a:solidFill>
                            <a:schemeClr val="tx1"/>
                          </a:solidFill>
                          <a:latin typeface="+mj-ea"/>
                          <a:ea typeface="+mn-ea"/>
                          <a:cs typeface="+mn-cs"/>
                        </a:rPr>
                        <a:t>年度</a:t>
                      </a:r>
                      <a:endParaRPr kumimoji="1" lang="ja-JP" altLang="en-US" sz="2000" b="1" kern="1200" dirty="0">
                        <a:solidFill>
                          <a:schemeClr val="tx1"/>
                        </a:solidFill>
                        <a:latin typeface="+mj-ea"/>
                        <a:ea typeface="+mn-ea"/>
                        <a:cs typeface="+mn-cs"/>
                      </a:endParaRP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kern="1200" dirty="0" smtClean="0">
                          <a:solidFill>
                            <a:schemeClr val="tx1"/>
                          </a:solidFill>
                          <a:latin typeface="+mj-ea"/>
                          <a:ea typeface="+mn-ea"/>
                          <a:cs typeface="+mn-cs"/>
                        </a:rPr>
                        <a:t>平成</a:t>
                      </a:r>
                      <a:r>
                        <a:rPr kumimoji="1" lang="en-US" altLang="ja-JP" sz="2000" b="1" kern="1200" dirty="0" smtClean="0">
                          <a:solidFill>
                            <a:schemeClr val="tx1"/>
                          </a:solidFill>
                          <a:latin typeface="+mj-ea"/>
                          <a:ea typeface="+mn-ea"/>
                          <a:cs typeface="+mn-cs"/>
                        </a:rPr>
                        <a:t>29</a:t>
                      </a:r>
                      <a:r>
                        <a:rPr kumimoji="1" lang="ja-JP" altLang="en-US" sz="2000" b="1" kern="1200" dirty="0" smtClean="0">
                          <a:solidFill>
                            <a:schemeClr val="tx1"/>
                          </a:solidFill>
                          <a:latin typeface="+mj-ea"/>
                          <a:ea typeface="+mn-ea"/>
                          <a:cs typeface="+mn-cs"/>
                        </a:rPr>
                        <a:t>年度</a:t>
                      </a: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kern="1200" dirty="0" smtClean="0">
                          <a:solidFill>
                            <a:schemeClr val="tx1"/>
                          </a:solidFill>
                          <a:latin typeface="+mj-ea"/>
                          <a:ea typeface="+mn-ea"/>
                          <a:cs typeface="+mn-cs"/>
                        </a:rPr>
                        <a:t>平成</a:t>
                      </a:r>
                      <a:r>
                        <a:rPr kumimoji="1" lang="en-US" altLang="ja-JP" sz="2000" b="1" kern="1200" dirty="0" smtClean="0">
                          <a:solidFill>
                            <a:schemeClr val="tx1"/>
                          </a:solidFill>
                          <a:latin typeface="+mj-ea"/>
                          <a:ea typeface="+mn-ea"/>
                          <a:cs typeface="+mn-cs"/>
                        </a:rPr>
                        <a:t>30</a:t>
                      </a:r>
                      <a:r>
                        <a:rPr kumimoji="1" lang="ja-JP" altLang="en-US" sz="2000" b="1" kern="1200" dirty="0" smtClean="0">
                          <a:solidFill>
                            <a:schemeClr val="tx1"/>
                          </a:solidFill>
                          <a:latin typeface="+mj-ea"/>
                          <a:ea typeface="+mn-ea"/>
                          <a:cs typeface="+mn-cs"/>
                        </a:rPr>
                        <a:t>年度</a:t>
                      </a:r>
                    </a:p>
                  </a:txBody>
                  <a:tcPr>
                    <a:lnL w="12700" cap="flat" cmpd="sng" algn="ctr">
                      <a:solidFill>
                        <a:schemeClr val="accent6">
                          <a:lumMod val="40000"/>
                          <a:lumOff val="60000"/>
                        </a:schemeClr>
                      </a:solidFill>
                      <a:prstDash val="solid"/>
                      <a:round/>
                      <a:headEnd type="none" w="med" len="med"/>
                      <a:tailEnd type="none" w="med" len="med"/>
                    </a:lnL>
                    <a:solidFill>
                      <a:schemeClr val="accent1"/>
                    </a:solidFill>
                  </a:tcPr>
                </a:tc>
              </a:tr>
              <a:tr h="1564294">
                <a:tc>
                  <a:txBody>
                    <a:bodyPr/>
                    <a:lstStyle/>
                    <a:p>
                      <a:r>
                        <a:rPr kumimoji="1" lang="ja-JP" altLang="en-US" sz="1400" b="1" dirty="0" smtClean="0">
                          <a:latin typeface="+mn-ea"/>
                          <a:ea typeface="+mn-ea"/>
                        </a:rPr>
                        <a:t>認定こども園の</a:t>
                      </a:r>
                      <a:endParaRPr kumimoji="1" lang="en-US" altLang="ja-JP" sz="1400" b="1" dirty="0" smtClean="0">
                        <a:latin typeface="+mn-ea"/>
                        <a:ea typeface="+mn-ea"/>
                      </a:endParaRPr>
                    </a:p>
                    <a:p>
                      <a:r>
                        <a:rPr kumimoji="1" lang="ja-JP" altLang="en-US" sz="1400" b="1" dirty="0" smtClean="0">
                          <a:latin typeface="+mn-ea"/>
                          <a:ea typeface="+mn-ea"/>
                        </a:rPr>
                        <a:t>建設</a:t>
                      </a:r>
                      <a:endParaRPr kumimoji="1" lang="ja-JP" altLang="en-US" sz="1400" b="1" dirty="0">
                        <a:latin typeface="+mn-ea"/>
                        <a:ea typeface="+mn-ea"/>
                      </a:endParaRPr>
                    </a:p>
                  </a:txBody>
                  <a:tcPr>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latin typeface="ＭＳ 明朝" panose="02020609040205080304" pitchFamily="17" charset="-128"/>
                          <a:ea typeface="ＭＳ 明朝" panose="02020609040205080304" pitchFamily="17" charset="-128"/>
                        </a:rPr>
                        <a:t>・整備基本計画</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　の策定</a:t>
                      </a:r>
                      <a:endParaRPr kumimoji="1" lang="ja-JP" altLang="en-US" sz="1800" dirty="0">
                        <a:latin typeface="ＭＳ 明朝" panose="02020609040205080304" pitchFamily="17" charset="-128"/>
                        <a:ea typeface="ＭＳ 明朝" panose="02020609040205080304" pitchFamily="17" charset="-128"/>
                      </a:endParaRP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latin typeface="ＭＳ 明朝" panose="02020609040205080304" pitchFamily="17" charset="-128"/>
                          <a:ea typeface="ＭＳ 明朝" panose="02020609040205080304" pitchFamily="17" charset="-128"/>
                        </a:rPr>
                        <a:t>・用地買収</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・実施設計</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・補助金申請</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・造成工事</a:t>
                      </a:r>
                      <a:endParaRPr kumimoji="1" lang="ja-JP" altLang="en-US" sz="1800" dirty="0">
                        <a:latin typeface="ＭＳ 明朝" panose="02020609040205080304" pitchFamily="17" charset="-128"/>
                        <a:ea typeface="ＭＳ 明朝" panose="02020609040205080304" pitchFamily="17" charset="-128"/>
                      </a:endParaRP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latin typeface="ＭＳ 明朝" panose="02020609040205080304" pitchFamily="17" charset="-128"/>
                          <a:ea typeface="ＭＳ 明朝" panose="02020609040205080304" pitchFamily="17" charset="-128"/>
                        </a:rPr>
                        <a:t>・建築工事</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・入所入園準備</a:t>
                      </a:r>
                      <a:endParaRPr kumimoji="1" lang="ja-JP" altLang="en-US" sz="1800" dirty="0">
                        <a:latin typeface="ＭＳ 明朝" panose="02020609040205080304" pitchFamily="17" charset="-128"/>
                        <a:ea typeface="ＭＳ 明朝" panose="02020609040205080304" pitchFamily="17" charset="-128"/>
                      </a:endParaRP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solidFill>
                      <a:srgbClr val="FFDF79"/>
                    </a:solidFill>
                  </a:tcPr>
                </a:tc>
                <a:tc>
                  <a:txBody>
                    <a:bodyPr/>
                    <a:lstStyle/>
                    <a:p>
                      <a:r>
                        <a:rPr kumimoji="1" lang="ja-JP" altLang="en-US" sz="1800" dirty="0" smtClean="0">
                          <a:latin typeface="ＭＳ 明朝" panose="02020609040205080304" pitchFamily="17" charset="-128"/>
                          <a:ea typeface="ＭＳ 明朝" panose="02020609040205080304" pitchFamily="17" charset="-128"/>
                        </a:rPr>
                        <a:t>・開所</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（４月）</a:t>
                      </a:r>
                      <a:endParaRPr kumimoji="1" lang="ja-JP" altLang="en-US" sz="1800" dirty="0">
                        <a:latin typeface="ＭＳ 明朝" panose="02020609040205080304" pitchFamily="17" charset="-128"/>
                        <a:ea typeface="ＭＳ 明朝" panose="02020609040205080304" pitchFamily="17" charset="-128"/>
                      </a:endParaRPr>
                    </a:p>
                  </a:txBody>
                  <a:tcPr>
                    <a:lnL w="12700" cap="flat" cmpd="sng" algn="ctr">
                      <a:solidFill>
                        <a:schemeClr val="accent6">
                          <a:lumMod val="40000"/>
                          <a:lumOff val="60000"/>
                        </a:schemeClr>
                      </a:solidFill>
                      <a:prstDash val="solid"/>
                      <a:round/>
                      <a:headEnd type="none" w="med" len="med"/>
                      <a:tailEnd type="none" w="med" len="med"/>
                    </a:lnL>
                    <a:solidFill>
                      <a:srgbClr val="FFDF79"/>
                    </a:solidFill>
                  </a:tcPr>
                </a:tc>
              </a:tr>
              <a:tr h="2818751">
                <a:tc>
                  <a:txBody>
                    <a:bodyPr/>
                    <a:lstStyle/>
                    <a:p>
                      <a:r>
                        <a:rPr kumimoji="1" lang="ja-JP" altLang="en-US" sz="1400" b="1" dirty="0" smtClean="0">
                          <a:latin typeface="+mn-ea"/>
                          <a:ea typeface="+mn-ea"/>
                        </a:rPr>
                        <a:t>村立保育所の</a:t>
                      </a:r>
                      <a:endParaRPr kumimoji="1" lang="en-US" altLang="ja-JP" sz="1400" b="1" dirty="0" smtClean="0">
                        <a:latin typeface="+mn-ea"/>
                        <a:ea typeface="+mn-ea"/>
                      </a:endParaRPr>
                    </a:p>
                    <a:p>
                      <a:r>
                        <a:rPr kumimoji="1" lang="ja-JP" altLang="en-US" sz="1400" b="1" dirty="0" smtClean="0">
                          <a:latin typeface="+mn-ea"/>
                          <a:ea typeface="+mn-ea"/>
                        </a:rPr>
                        <a:t>民営化</a:t>
                      </a:r>
                      <a:endParaRPr kumimoji="1" lang="ja-JP" altLang="en-US" sz="1400" b="1" dirty="0">
                        <a:latin typeface="+mn-ea"/>
                        <a:ea typeface="+mn-ea"/>
                      </a:endParaRPr>
                    </a:p>
                  </a:txBody>
                  <a:tcPr>
                    <a:lnR w="12700" cap="flat" cmpd="sng" algn="ctr">
                      <a:solidFill>
                        <a:schemeClr val="accent6">
                          <a:lumMod val="40000"/>
                          <a:lumOff val="60000"/>
                        </a:schemeClr>
                      </a:solidFill>
                      <a:prstDash val="solid"/>
                      <a:round/>
                      <a:headEnd type="none" w="med" len="med"/>
                      <a:tailEnd type="none" w="med" len="med"/>
                    </a:lnR>
                  </a:tcPr>
                </a:tc>
                <a:tc>
                  <a:txBody>
                    <a:bodyPr/>
                    <a:lstStyle/>
                    <a:p>
                      <a:r>
                        <a:rPr kumimoji="1" lang="ja-JP" altLang="en-US" sz="1800" dirty="0" smtClean="0">
                          <a:latin typeface="ＭＳ 明朝" panose="02020609040205080304" pitchFamily="17" charset="-128"/>
                          <a:ea typeface="ＭＳ 明朝" panose="02020609040205080304" pitchFamily="17" charset="-128"/>
                        </a:rPr>
                        <a:t>・民営化方針の</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　決定</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・事業者公募</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　（２園）</a:t>
                      </a:r>
                      <a:endParaRPr kumimoji="1" lang="ja-JP" altLang="en-US" sz="1800" dirty="0">
                        <a:latin typeface="ＭＳ 明朝" panose="02020609040205080304" pitchFamily="17" charset="-128"/>
                        <a:ea typeface="ＭＳ 明朝" panose="02020609040205080304" pitchFamily="17" charset="-128"/>
                      </a:endParaRP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tcPr>
                </a:tc>
                <a:tc>
                  <a:txBody>
                    <a:bodyPr/>
                    <a:lstStyle/>
                    <a:p>
                      <a:r>
                        <a:rPr kumimoji="1" lang="ja-JP" altLang="en-US" sz="1800" dirty="0" smtClean="0">
                          <a:latin typeface="ＭＳ 明朝" panose="02020609040205080304" pitchFamily="17" charset="-128"/>
                          <a:ea typeface="ＭＳ 明朝" panose="02020609040205080304" pitchFamily="17" charset="-128"/>
                        </a:rPr>
                        <a:t>・事業者選定</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・用地提供</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600" spc="-150" dirty="0" smtClean="0">
                          <a:latin typeface="ＭＳ 明朝" panose="02020609040205080304" pitchFamily="17" charset="-128"/>
                          <a:ea typeface="ＭＳ 明朝" panose="02020609040205080304" pitchFamily="17" charset="-128"/>
                        </a:rPr>
                        <a:t> （村有地借地）</a:t>
                      </a:r>
                      <a:endParaRPr kumimoji="1" lang="en-US" altLang="ja-JP" sz="1600" spc="-15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・実施設計</a:t>
                      </a:r>
                      <a:endParaRPr kumimoji="1" lang="en-US" altLang="ja-JP" sz="1800" dirty="0" smtClean="0">
                        <a:latin typeface="ＭＳ 明朝" panose="02020609040205080304" pitchFamily="17" charset="-128"/>
                        <a:ea typeface="ＭＳ 明朝" panose="02020609040205080304" pitchFamily="17"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spc="-150" dirty="0" smtClean="0">
                          <a:latin typeface="ＭＳ 明朝" panose="02020609040205080304" pitchFamily="17" charset="-128"/>
                          <a:ea typeface="ＭＳ 明朝" panose="02020609040205080304" pitchFamily="17" charset="-128"/>
                        </a:rPr>
                        <a:t> </a:t>
                      </a:r>
                      <a:r>
                        <a:rPr kumimoji="1" lang="ja-JP" altLang="en-US" sz="1600" spc="-150" dirty="0" smtClean="0">
                          <a:latin typeface="ＭＳ 明朝" panose="02020609040205080304" pitchFamily="17" charset="-128"/>
                          <a:ea typeface="ＭＳ 明朝" panose="02020609040205080304" pitchFamily="17" charset="-128"/>
                        </a:rPr>
                        <a:t>（事業者による）</a:t>
                      </a:r>
                      <a:endParaRPr kumimoji="1" lang="en-US" altLang="ja-JP" sz="1600" spc="-150" dirty="0" smtClean="0">
                        <a:latin typeface="ＭＳ 明朝" panose="02020609040205080304" pitchFamily="17" charset="-128"/>
                        <a:ea typeface="ＭＳ 明朝" panose="02020609040205080304" pitchFamily="17"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spc="-150" dirty="0" smtClean="0">
                          <a:latin typeface="ＭＳ 明朝" panose="02020609040205080304" pitchFamily="17" charset="-128"/>
                          <a:ea typeface="ＭＳ 明朝" panose="02020609040205080304" pitchFamily="17" charset="-128"/>
                        </a:rPr>
                        <a:t>・補助金申請</a:t>
                      </a:r>
                      <a:endParaRPr kumimoji="1" lang="en-US" altLang="ja-JP" sz="1800" spc="-150" dirty="0" smtClean="0">
                        <a:latin typeface="ＭＳ 明朝" panose="02020609040205080304" pitchFamily="17" charset="-128"/>
                        <a:ea typeface="ＭＳ 明朝" panose="02020609040205080304" pitchFamily="17"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spc="-150" dirty="0" smtClean="0">
                          <a:latin typeface="ＭＳ 明朝" panose="02020609040205080304" pitchFamily="17" charset="-128"/>
                          <a:ea typeface="ＭＳ 明朝" panose="02020609040205080304" pitchFamily="17" charset="-128"/>
                        </a:rPr>
                        <a:t>・造成工事</a:t>
                      </a:r>
                      <a:endParaRPr kumimoji="1" lang="en-US" altLang="ja-JP" sz="1800" spc="-150" dirty="0" smtClean="0">
                        <a:latin typeface="ＭＳ 明朝" panose="02020609040205080304" pitchFamily="17" charset="-128"/>
                        <a:ea typeface="ＭＳ 明朝" panose="02020609040205080304" pitchFamily="17"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spc="-150" dirty="0" smtClean="0">
                          <a:latin typeface="ＭＳ 明朝" panose="02020609040205080304" pitchFamily="17" charset="-128"/>
                          <a:ea typeface="ＭＳ 明朝" panose="02020609040205080304" pitchFamily="17" charset="-128"/>
                        </a:rPr>
                        <a:t>・建築工事</a:t>
                      </a:r>
                      <a:endParaRPr kumimoji="1" lang="en-US" altLang="ja-JP" sz="1800" spc="-150" dirty="0" smtClean="0">
                        <a:latin typeface="ＭＳ 明朝" panose="02020609040205080304" pitchFamily="17" charset="-128"/>
                        <a:ea typeface="ＭＳ 明朝" panose="02020609040205080304" pitchFamily="17"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spc="-150" baseline="0" dirty="0" smtClean="0">
                          <a:latin typeface="ＭＳ 明朝" panose="02020609040205080304" pitchFamily="17" charset="-128"/>
                          <a:ea typeface="ＭＳ 明朝" panose="02020609040205080304" pitchFamily="17" charset="-128"/>
                        </a:rPr>
                        <a:t> </a:t>
                      </a:r>
                      <a:r>
                        <a:rPr kumimoji="1" lang="ja-JP" altLang="en-US" sz="1600" spc="-150" dirty="0" smtClean="0">
                          <a:latin typeface="ＭＳ 明朝" panose="02020609040205080304" pitchFamily="17" charset="-128"/>
                          <a:ea typeface="ＭＳ 明朝" panose="02020609040205080304" pitchFamily="17" charset="-128"/>
                        </a:rPr>
                        <a:t>（一部）</a:t>
                      </a:r>
                      <a:endParaRPr kumimoji="1" lang="en-US" altLang="ja-JP" sz="1600" spc="-150" dirty="0" smtClean="0">
                        <a:latin typeface="ＭＳ 明朝" panose="02020609040205080304" pitchFamily="17" charset="-128"/>
                        <a:ea typeface="ＭＳ 明朝" panose="02020609040205080304" pitchFamily="17" charset="-128"/>
                      </a:endParaRP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tcPr>
                </a:tc>
                <a:tc>
                  <a:txBody>
                    <a:bodyPr/>
                    <a:lstStyle/>
                    <a:p>
                      <a:r>
                        <a:rPr kumimoji="1" lang="ja-JP" altLang="en-US" sz="1800" dirty="0" smtClean="0">
                          <a:latin typeface="ＭＳ 明朝" panose="02020609040205080304" pitchFamily="17" charset="-128"/>
                          <a:ea typeface="ＭＳ 明朝" panose="02020609040205080304" pitchFamily="17" charset="-128"/>
                        </a:rPr>
                        <a:t>・建築工事</a:t>
                      </a:r>
                      <a:endParaRPr kumimoji="1" lang="en-US" altLang="ja-JP" sz="1800" dirty="0" smtClean="0">
                        <a:latin typeface="ＭＳ 明朝" panose="02020609040205080304" pitchFamily="17" charset="-128"/>
                        <a:ea typeface="ＭＳ 明朝" panose="02020609040205080304" pitchFamily="17" charset="-128"/>
                      </a:endParaRPr>
                    </a:p>
                    <a:p>
                      <a:r>
                        <a:rPr kumimoji="1" lang="ja-JP" altLang="en-US" sz="1800" dirty="0" smtClean="0">
                          <a:latin typeface="ＭＳ 明朝" panose="02020609040205080304" pitchFamily="17" charset="-128"/>
                          <a:ea typeface="ＭＳ 明朝" panose="02020609040205080304" pitchFamily="17" charset="-128"/>
                        </a:rPr>
                        <a:t>・入所入園準備</a:t>
                      </a:r>
                      <a:endParaRPr kumimoji="1" lang="ja-JP" altLang="en-US" sz="1800" dirty="0">
                        <a:latin typeface="ＭＳ 明朝" panose="02020609040205080304" pitchFamily="17" charset="-128"/>
                        <a:ea typeface="ＭＳ 明朝" panose="02020609040205080304" pitchFamily="17" charset="-128"/>
                      </a:endParaRPr>
                    </a:p>
                  </a:txBody>
                  <a:tcPr>
                    <a:lnL w="12700" cap="flat" cmpd="sng" algn="ctr">
                      <a:solidFill>
                        <a:schemeClr val="accent6">
                          <a:lumMod val="40000"/>
                          <a:lumOff val="60000"/>
                        </a:schemeClr>
                      </a:solidFill>
                      <a:prstDash val="solid"/>
                      <a:round/>
                      <a:headEnd type="none" w="med" len="med"/>
                      <a:tailEnd type="none" w="med" len="med"/>
                    </a:lnL>
                    <a:lnR w="12700" cap="flat" cmpd="sng" algn="ctr">
                      <a:solidFill>
                        <a:schemeClr val="accent6">
                          <a:lumMod val="40000"/>
                          <a:lumOff val="60000"/>
                        </a:schemeClr>
                      </a:solidFill>
                      <a:prstDash val="solid"/>
                      <a:round/>
                      <a:headEnd type="none" w="med" len="med"/>
                      <a:tailEnd type="none" w="med" len="med"/>
                    </a:lnR>
                  </a:tcPr>
                </a:tc>
                <a:tc>
                  <a:txBody>
                    <a:bodyPr/>
                    <a:lstStyle/>
                    <a:p>
                      <a:r>
                        <a:rPr kumimoji="1" lang="ja-JP" altLang="en-US" sz="1800" dirty="0" smtClean="0">
                          <a:latin typeface="ＭＳ 明朝" panose="02020609040205080304" pitchFamily="17" charset="-128"/>
                          <a:ea typeface="ＭＳ 明朝" panose="02020609040205080304" pitchFamily="17" charset="-128"/>
                        </a:rPr>
                        <a:t>・２園開所</a:t>
                      </a:r>
                      <a:endParaRPr kumimoji="1" lang="ja-JP" altLang="en-US" sz="1800" dirty="0">
                        <a:latin typeface="ＭＳ 明朝" panose="02020609040205080304" pitchFamily="17" charset="-128"/>
                        <a:ea typeface="ＭＳ 明朝" panose="02020609040205080304" pitchFamily="17" charset="-128"/>
                      </a:endParaRPr>
                    </a:p>
                  </a:txBody>
                  <a:tcPr>
                    <a:lnL w="12700" cap="flat" cmpd="sng" algn="ctr">
                      <a:solidFill>
                        <a:schemeClr val="accent6">
                          <a:lumMod val="40000"/>
                          <a:lumOff val="60000"/>
                        </a:schemeClr>
                      </a:solidFill>
                      <a:prstDash val="solid"/>
                      <a:round/>
                      <a:headEnd type="none" w="med" len="med"/>
                      <a:tailEnd type="none" w="med" len="med"/>
                    </a:lnL>
                  </a:tcPr>
                </a:tc>
              </a:tr>
            </a:tbl>
          </a:graphicData>
        </a:graphic>
      </p:graphicFrame>
      <p:sp>
        <p:nvSpPr>
          <p:cNvPr id="2" name="スライド番号プレースホルダ 1"/>
          <p:cNvSpPr>
            <a:spLocks noGrp="1"/>
          </p:cNvSpPr>
          <p:nvPr>
            <p:ph type="sldNum" sz="quarter" idx="12"/>
          </p:nvPr>
        </p:nvSpPr>
        <p:spPr>
          <a:xfrm>
            <a:off x="6660232" y="6273316"/>
            <a:ext cx="2133600" cy="476250"/>
          </a:xfrm>
        </p:spPr>
        <p:txBody>
          <a:bodyPr/>
          <a:lstStyle/>
          <a:p>
            <a:pPr>
              <a:defRPr/>
            </a:pPr>
            <a:r>
              <a:rPr lang="en-US" altLang="ja-JP" dirty="0" smtClean="0"/>
              <a:t>7</a:t>
            </a:r>
            <a:endParaRPr lang="en-US" altLang="ja-JP" dirty="0"/>
          </a:p>
        </p:txBody>
      </p:sp>
    </p:spTree>
    <p:extLst>
      <p:ext uri="{BB962C8B-B14F-4D97-AF65-F5344CB8AC3E}">
        <p14:creationId xmlns:p14="http://schemas.microsoft.com/office/powerpoint/2010/main" val="2821307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6"/>
          <p:cNvSpPr txBox="1">
            <a:spLocks noChangeArrowheads="1"/>
          </p:cNvSpPr>
          <p:nvPr/>
        </p:nvSpPr>
        <p:spPr bwMode="auto">
          <a:xfrm>
            <a:off x="323528" y="620713"/>
            <a:ext cx="8545513" cy="606425"/>
          </a:xfrm>
          <a:prstGeom prst="rect">
            <a:avLst/>
          </a:prstGeom>
          <a:solidFill>
            <a:srgbClr val="FFFFFF"/>
          </a:solidFill>
          <a:ln w="19050">
            <a:solidFill>
              <a:srgbClr val="0000FF"/>
            </a:solidFill>
            <a:miter lim="800000"/>
            <a:headEnd/>
            <a:tailEnd/>
          </a:ln>
        </p:spPr>
        <p:txBody>
          <a:bodyPr lIns="74295" tIns="8890" rIns="74295" bIns="8890"/>
          <a:lstStyle/>
          <a:p>
            <a:pPr algn="just">
              <a:lnSpc>
                <a:spcPct val="140000"/>
              </a:lnSpc>
            </a:pPr>
            <a:r>
              <a:rPr lang="ja-JP" altLang="en-US" sz="2000" dirty="0">
                <a:latin typeface="Century" pitchFamily="18" charset="0"/>
                <a:ea typeface="ＭＳ 明朝" pitchFamily="17" charset="-128"/>
              </a:rPr>
              <a:t>　</a:t>
            </a:r>
            <a:r>
              <a:rPr lang="ja-JP" altLang="en-US" sz="2600" dirty="0" smtClean="0">
                <a:solidFill>
                  <a:srgbClr val="0000FF"/>
                </a:solidFill>
                <a:latin typeface="HGP創英角ｺﾞｼｯｸUB" pitchFamily="50" charset="-128"/>
                <a:ea typeface="HGP創英角ｺﾞｼｯｸUB" pitchFamily="50" charset="-128"/>
              </a:rPr>
              <a:t>認定こども園の候補地</a:t>
            </a:r>
            <a:endParaRPr lang="ja-JP" altLang="en-US" sz="1800" dirty="0">
              <a:latin typeface="Arial" charset="0"/>
            </a:endParaRPr>
          </a:p>
        </p:txBody>
      </p:sp>
      <p:grpSp>
        <p:nvGrpSpPr>
          <p:cNvPr id="4" name="グループ化 3"/>
          <p:cNvGrpSpPr/>
          <p:nvPr/>
        </p:nvGrpSpPr>
        <p:grpSpPr>
          <a:xfrm>
            <a:off x="323529" y="1778297"/>
            <a:ext cx="5481173" cy="3888430"/>
            <a:chOff x="1881187" y="1510665"/>
            <a:chExt cx="5381625" cy="3836670"/>
          </a:xfrm>
        </p:grpSpPr>
        <p:pic>
          <p:nvPicPr>
            <p:cNvPr id="15" name="図 14"/>
            <p:cNvPicPr/>
            <p:nvPr/>
          </p:nvPicPr>
          <p:blipFill rotWithShape="1">
            <a:blip r:embed="rId2" cstate="print">
              <a:extLst>
                <a:ext uri="{28A0092B-C50C-407E-A947-70E740481C1C}">
                  <a14:useLocalDpi xmlns:a14="http://schemas.microsoft.com/office/drawing/2010/main"/>
                </a:ext>
              </a:extLst>
            </a:blip>
            <a:srcRect/>
            <a:stretch/>
          </p:blipFill>
          <p:spPr bwMode="auto">
            <a:xfrm>
              <a:off x="1881187" y="1510665"/>
              <a:ext cx="5381625" cy="3836670"/>
            </a:xfrm>
            <a:prstGeom prst="rect">
              <a:avLst/>
            </a:prstGeom>
            <a:ln>
              <a:noFill/>
            </a:ln>
            <a:extLst>
              <a:ext uri="{53640926-AAD7-44D8-BBD7-CCE9431645EC}">
                <a14:shadowObscured xmlns:a14="http://schemas.microsoft.com/office/drawing/2010/main"/>
              </a:ext>
            </a:extLst>
          </p:spPr>
        </p:pic>
        <p:sp>
          <p:nvSpPr>
            <p:cNvPr id="16" name="フリーフォーム 15"/>
            <p:cNvSpPr/>
            <p:nvPr/>
          </p:nvSpPr>
          <p:spPr>
            <a:xfrm>
              <a:off x="4071937" y="3469005"/>
              <a:ext cx="1243965" cy="1227455"/>
            </a:xfrm>
            <a:custGeom>
              <a:avLst/>
              <a:gdLst>
                <a:gd name="connsiteX0" fmla="*/ 96033 w 1244253"/>
                <a:gd name="connsiteY0" fmla="*/ 271398 h 1227551"/>
                <a:gd name="connsiteX1" fmla="*/ 379957 w 1244253"/>
                <a:gd name="connsiteY1" fmla="*/ 0 h 1227551"/>
                <a:gd name="connsiteX2" fmla="*/ 739036 w 1244253"/>
                <a:gd name="connsiteY2" fmla="*/ 158663 h 1227551"/>
                <a:gd name="connsiteX3" fmla="*/ 789140 w 1244253"/>
                <a:gd name="connsiteY3" fmla="*/ 137787 h 1227551"/>
                <a:gd name="connsiteX4" fmla="*/ 1073064 w 1244253"/>
                <a:gd name="connsiteY4" fmla="*/ 492691 h 1227551"/>
                <a:gd name="connsiteX5" fmla="*/ 1244253 w 1244253"/>
                <a:gd name="connsiteY5" fmla="*/ 563672 h 1227551"/>
                <a:gd name="connsiteX6" fmla="*/ 1164921 w 1244253"/>
                <a:gd name="connsiteY6" fmla="*/ 822543 h 1227551"/>
                <a:gd name="connsiteX7" fmla="*/ 1235902 w 1244253"/>
                <a:gd name="connsiteY7" fmla="*/ 939452 h 1227551"/>
                <a:gd name="connsiteX8" fmla="*/ 1227551 w 1244253"/>
                <a:gd name="connsiteY8" fmla="*/ 1022959 h 1227551"/>
                <a:gd name="connsiteX9" fmla="*/ 1064713 w 1244253"/>
                <a:gd name="connsiteY9" fmla="*/ 935277 h 1227551"/>
                <a:gd name="connsiteX10" fmla="*/ 801666 w 1244253"/>
                <a:gd name="connsiteY10" fmla="*/ 864296 h 1227551"/>
                <a:gd name="connsiteX11" fmla="*/ 455113 w 1244253"/>
                <a:gd name="connsiteY11" fmla="*/ 688932 h 1227551"/>
                <a:gd name="connsiteX12" fmla="*/ 75157 w 1244253"/>
                <a:gd name="connsiteY12" fmla="*/ 1227551 h 1227551"/>
                <a:gd name="connsiteX13" fmla="*/ 0 w 1244253"/>
                <a:gd name="connsiteY13" fmla="*/ 1156570 h 1227551"/>
                <a:gd name="connsiteX14" fmla="*/ 467639 w 1244253"/>
                <a:gd name="connsiteY14" fmla="*/ 480165 h 1227551"/>
                <a:gd name="connsiteX15" fmla="*/ 96033 w 1244253"/>
                <a:gd name="connsiteY15" fmla="*/ 271398 h 1227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44253" h="1227551">
                  <a:moveTo>
                    <a:pt x="96033" y="271398"/>
                  </a:moveTo>
                  <a:lnTo>
                    <a:pt x="379957" y="0"/>
                  </a:lnTo>
                  <a:lnTo>
                    <a:pt x="739036" y="158663"/>
                  </a:lnTo>
                  <a:lnTo>
                    <a:pt x="789140" y="137787"/>
                  </a:lnTo>
                  <a:lnTo>
                    <a:pt x="1073064" y="492691"/>
                  </a:lnTo>
                  <a:lnTo>
                    <a:pt x="1244253" y="563672"/>
                  </a:lnTo>
                  <a:lnTo>
                    <a:pt x="1164921" y="822543"/>
                  </a:lnTo>
                  <a:lnTo>
                    <a:pt x="1235902" y="939452"/>
                  </a:lnTo>
                  <a:lnTo>
                    <a:pt x="1227551" y="1022959"/>
                  </a:lnTo>
                  <a:lnTo>
                    <a:pt x="1064713" y="935277"/>
                  </a:lnTo>
                  <a:lnTo>
                    <a:pt x="801666" y="864296"/>
                  </a:lnTo>
                  <a:lnTo>
                    <a:pt x="455113" y="688932"/>
                  </a:lnTo>
                  <a:lnTo>
                    <a:pt x="75157" y="1227551"/>
                  </a:lnTo>
                  <a:lnTo>
                    <a:pt x="0" y="1156570"/>
                  </a:lnTo>
                  <a:lnTo>
                    <a:pt x="467639" y="480165"/>
                  </a:lnTo>
                  <a:lnTo>
                    <a:pt x="96033" y="271398"/>
                  </a:ln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18" name="Text Box 15"/>
          <p:cNvSpPr txBox="1">
            <a:spLocks noChangeArrowheads="1"/>
          </p:cNvSpPr>
          <p:nvPr/>
        </p:nvSpPr>
        <p:spPr bwMode="auto">
          <a:xfrm>
            <a:off x="5796136" y="1488638"/>
            <a:ext cx="3239851" cy="4892690"/>
          </a:xfrm>
          <a:prstGeom prst="rect">
            <a:avLst/>
          </a:prstGeom>
          <a:solidFill>
            <a:srgbClr val="FFFFFF"/>
          </a:solidFill>
          <a:ln w="9525">
            <a:noFill/>
            <a:miter lim="800000"/>
            <a:headEnd/>
            <a:tailEnd/>
          </a:ln>
        </p:spPr>
        <p:txBody>
          <a:bodyPr lIns="74295" tIns="8890" rIns="74295" bIns="8890"/>
          <a:lstStyle/>
          <a:p>
            <a:r>
              <a:rPr lang="ja-JP" altLang="en-US" sz="2000" b="1" dirty="0"/>
              <a:t>○今帰仁小学校周辺</a:t>
            </a:r>
            <a:endParaRPr lang="en-US" altLang="ja-JP" sz="2000" b="1" dirty="0"/>
          </a:p>
          <a:p>
            <a:r>
              <a:rPr lang="ja-JP" altLang="en-US" b="1" dirty="0"/>
              <a:t>　（今帰仁幼稚園</a:t>
            </a:r>
            <a:r>
              <a:rPr lang="ja-JP" altLang="en-US" b="1" dirty="0" smtClean="0"/>
              <a:t>跡地及び隣接地）</a:t>
            </a:r>
            <a:endParaRPr lang="en-US" altLang="ja-JP" b="1" dirty="0" smtClean="0"/>
          </a:p>
          <a:p>
            <a:endParaRPr lang="en-US" altLang="ja-JP" b="1" dirty="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・面積：約</a:t>
            </a:r>
            <a:r>
              <a:rPr lang="en-US" altLang="ja-JP" b="1" dirty="0" smtClean="0">
                <a:latin typeface="ＭＳ 明朝" panose="02020609040205080304" pitchFamily="17" charset="-128"/>
                <a:ea typeface="ＭＳ 明朝" panose="02020609040205080304" pitchFamily="17" charset="-128"/>
              </a:rPr>
              <a:t>4,600</a:t>
            </a:r>
            <a:r>
              <a:rPr lang="ja-JP" altLang="en-US" b="1" dirty="0" smtClean="0">
                <a:latin typeface="ＭＳ 明朝" panose="02020609040205080304" pitchFamily="17" charset="-128"/>
                <a:ea typeface="ＭＳ 明朝" panose="02020609040205080304" pitchFamily="17" charset="-128"/>
              </a:rPr>
              <a:t>㎡</a:t>
            </a:r>
            <a:endParaRPr lang="en-US" altLang="ja-JP" b="1" dirty="0" smtClean="0">
              <a:latin typeface="ＭＳ 明朝" panose="02020609040205080304" pitchFamily="17" charset="-128"/>
              <a:ea typeface="ＭＳ 明朝" panose="02020609040205080304" pitchFamily="17" charset="-128"/>
            </a:endParaRPr>
          </a:p>
          <a:p>
            <a:endParaRPr lang="en-US" altLang="ja-JP" b="1" dirty="0" smtClean="0">
              <a:latin typeface="ＭＳ 明朝" panose="02020609040205080304" pitchFamily="17" charset="-128"/>
              <a:ea typeface="ＭＳ 明朝" panose="02020609040205080304" pitchFamily="17" charset="-128"/>
            </a:endParaRPr>
          </a:p>
          <a:p>
            <a:endParaRPr lang="en-US" altLang="ja-JP" b="1" dirty="0" smtClean="0">
              <a:latin typeface="ＭＳ 明朝" panose="02020609040205080304" pitchFamily="17" charset="-128"/>
              <a:ea typeface="ＭＳ 明朝" panose="02020609040205080304" pitchFamily="17" charset="-128"/>
            </a:endParaRPr>
          </a:p>
          <a:p>
            <a:endParaRPr lang="en-US" altLang="ja-JP" b="1" dirty="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＜主な選定理由＞</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・ゆとりある面積を確保可能。</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・敷地内で進入路の拡大、歩道の</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設置が可能。</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・小学校校舎と適度な距離があり</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お互いの活動内容・時間等の面</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で影響が少ない。</a:t>
            </a:r>
            <a:endParaRPr lang="en-US" altLang="ja-JP" b="1" dirty="0" smtClean="0">
              <a:latin typeface="ＭＳ 明朝" panose="02020609040205080304" pitchFamily="17" charset="-128"/>
              <a:ea typeface="ＭＳ 明朝" panose="02020609040205080304" pitchFamily="17" charset="-128"/>
            </a:endParaRPr>
          </a:p>
          <a:p>
            <a:r>
              <a:rPr lang="ja-JP" altLang="en-US" b="1" dirty="0" smtClean="0">
                <a:latin typeface="ＭＳ 明朝" panose="02020609040205080304" pitchFamily="17" charset="-128"/>
                <a:ea typeface="ＭＳ 明朝" panose="02020609040205080304" pitchFamily="17" charset="-128"/>
              </a:rPr>
              <a:t>・村域のほぼ中央に位置し、利便</a:t>
            </a:r>
            <a:endParaRPr lang="en-US" altLang="ja-JP" b="1" dirty="0" smtClean="0">
              <a:latin typeface="ＭＳ 明朝" panose="02020609040205080304" pitchFamily="17" charset="-128"/>
              <a:ea typeface="ＭＳ 明朝" panose="02020609040205080304" pitchFamily="17" charset="-128"/>
            </a:endParaRPr>
          </a:p>
          <a:p>
            <a:r>
              <a:rPr lang="ja-JP" altLang="en-US" b="1" dirty="0">
                <a:latin typeface="ＭＳ 明朝" panose="02020609040205080304" pitchFamily="17" charset="-128"/>
                <a:ea typeface="ＭＳ 明朝" panose="02020609040205080304" pitchFamily="17" charset="-128"/>
              </a:rPr>
              <a:t>　</a:t>
            </a:r>
            <a:r>
              <a:rPr lang="ja-JP" altLang="en-US" b="1" dirty="0" smtClean="0">
                <a:latin typeface="ＭＳ 明朝" panose="02020609040205080304" pitchFamily="17" charset="-128"/>
                <a:ea typeface="ＭＳ 明朝" panose="02020609040205080304" pitchFamily="17" charset="-128"/>
              </a:rPr>
              <a:t>性に優れる。</a:t>
            </a:r>
            <a:endParaRPr lang="ja-JP" altLang="en-US" dirty="0">
              <a:latin typeface="ＭＳ 明朝" panose="02020609040205080304" pitchFamily="17" charset="-128"/>
              <a:ea typeface="ＭＳ 明朝" panose="02020609040205080304" pitchFamily="17" charset="-128"/>
            </a:endParaRPr>
          </a:p>
        </p:txBody>
      </p:sp>
      <p:sp>
        <p:nvSpPr>
          <p:cNvPr id="19" name="Text Box 15"/>
          <p:cNvSpPr txBox="1">
            <a:spLocks noChangeArrowheads="1"/>
          </p:cNvSpPr>
          <p:nvPr/>
        </p:nvSpPr>
        <p:spPr bwMode="auto">
          <a:xfrm>
            <a:off x="323527" y="5810743"/>
            <a:ext cx="5481175" cy="432048"/>
          </a:xfrm>
          <a:prstGeom prst="rect">
            <a:avLst/>
          </a:prstGeom>
          <a:solidFill>
            <a:srgbClr val="FFFFFF"/>
          </a:solidFill>
          <a:ln w="9525">
            <a:noFill/>
            <a:miter lim="800000"/>
            <a:headEnd/>
            <a:tailEnd/>
          </a:ln>
        </p:spPr>
        <p:txBody>
          <a:bodyPr lIns="74295" tIns="8890" rIns="74295" bIns="8890"/>
          <a:lstStyle/>
          <a:p>
            <a:r>
              <a:rPr lang="en-US" altLang="ja-JP" sz="1200" b="1" dirty="0" smtClean="0">
                <a:latin typeface="ＭＳ 明朝" panose="02020609040205080304" pitchFamily="17" charset="-128"/>
                <a:ea typeface="ＭＳ 明朝" panose="02020609040205080304" pitchFamily="17" charset="-128"/>
              </a:rPr>
              <a:t>※</a:t>
            </a:r>
            <a:r>
              <a:rPr lang="ja-JP" altLang="en-US" sz="1200" b="1" dirty="0" smtClean="0">
                <a:latin typeface="ＭＳ 明朝" panose="02020609040205080304" pitchFamily="17" charset="-128"/>
                <a:ea typeface="ＭＳ 明朝" panose="02020609040205080304" pitchFamily="17" charset="-128"/>
              </a:rPr>
              <a:t>候補地の形状･面積</a:t>
            </a:r>
            <a:r>
              <a:rPr lang="ja-JP" altLang="en-US" sz="1200" b="1" dirty="0">
                <a:latin typeface="ＭＳ 明朝" panose="02020609040205080304" pitchFamily="17" charset="-128"/>
                <a:ea typeface="ＭＳ 明朝" panose="02020609040205080304" pitchFamily="17" charset="-128"/>
              </a:rPr>
              <a:t>は</a:t>
            </a:r>
            <a:r>
              <a:rPr lang="ja-JP" altLang="en-US" sz="1200" b="1" dirty="0" smtClean="0">
                <a:latin typeface="ＭＳ 明朝" panose="02020609040205080304" pitchFamily="17" charset="-128"/>
                <a:ea typeface="ＭＳ 明朝" panose="02020609040205080304" pitchFamily="17" charset="-128"/>
              </a:rPr>
              <a:t>現段階のものであり、今後変更の可能性があります。</a:t>
            </a:r>
            <a:endParaRPr lang="en-US" altLang="ja-JP" sz="1200" b="1" dirty="0" smtClean="0">
              <a:latin typeface="ＭＳ 明朝" panose="02020609040205080304" pitchFamily="17" charset="-128"/>
              <a:ea typeface="ＭＳ 明朝" panose="02020609040205080304" pitchFamily="17" charset="-128"/>
            </a:endParaRPr>
          </a:p>
        </p:txBody>
      </p:sp>
      <p:sp>
        <p:nvSpPr>
          <p:cNvPr id="2" name="スライド番号プレースホルダ 1"/>
          <p:cNvSpPr>
            <a:spLocks noGrp="1"/>
          </p:cNvSpPr>
          <p:nvPr>
            <p:ph type="sldNum" sz="quarter" idx="12"/>
          </p:nvPr>
        </p:nvSpPr>
        <p:spPr/>
        <p:txBody>
          <a:bodyPr/>
          <a:lstStyle/>
          <a:p>
            <a:pPr>
              <a:defRPr/>
            </a:pPr>
            <a:r>
              <a:rPr lang="en-US" altLang="ja-JP" dirty="0" smtClean="0"/>
              <a:t>8</a:t>
            </a:r>
            <a:endParaRPr lang="en-US" altLang="ja-JP"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2776</TotalTime>
  <Words>645</Words>
  <Application>Microsoft Office PowerPoint</Application>
  <PresentationFormat>画面に合わせる (4:3)</PresentationFormat>
  <Paragraphs>259</Paragraphs>
  <Slides>15</Slides>
  <Notes>1</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標準デザイン</vt:lpstr>
      <vt:lpstr>PowerPoint プレゼンテーション</vt:lpstr>
      <vt:lpstr>認定こども園の整備と 村立保育所の民営化について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読谷村地域福祉計画 　第１回住民懇談会</dc:title>
  <dc:creator>都市科学政策研究所</dc:creator>
  <cp:lastModifiedBy>Windows7</cp:lastModifiedBy>
  <cp:revision>200</cp:revision>
  <cp:lastPrinted>2015-10-29T05:40:31Z</cp:lastPrinted>
  <dcterms:created xsi:type="dcterms:W3CDTF">2007-03-03T10:26:07Z</dcterms:created>
  <dcterms:modified xsi:type="dcterms:W3CDTF">2015-11-04T11:41:47Z</dcterms:modified>
</cp:coreProperties>
</file>