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handoutMasterIdLst>
    <p:handoutMasterId r:id="rId28"/>
  </p:handoutMasterIdLst>
  <p:sldIdLst>
    <p:sldId id="301" r:id="rId2"/>
    <p:sldId id="258" r:id="rId3"/>
    <p:sldId id="294" r:id="rId4"/>
    <p:sldId id="291" r:id="rId5"/>
    <p:sldId id="299" r:id="rId6"/>
    <p:sldId id="309" r:id="rId7"/>
    <p:sldId id="292" r:id="rId8"/>
    <p:sldId id="297" r:id="rId9"/>
    <p:sldId id="298" r:id="rId10"/>
    <p:sldId id="296" r:id="rId11"/>
    <p:sldId id="261" r:id="rId12"/>
    <p:sldId id="265" r:id="rId13"/>
    <p:sldId id="305" r:id="rId14"/>
    <p:sldId id="302" r:id="rId15"/>
    <p:sldId id="303" r:id="rId16"/>
    <p:sldId id="304" r:id="rId17"/>
    <p:sldId id="306" r:id="rId18"/>
    <p:sldId id="307" r:id="rId19"/>
    <p:sldId id="308" r:id="rId20"/>
    <p:sldId id="277" r:id="rId21"/>
    <p:sldId id="300" r:id="rId22"/>
    <p:sldId id="310" r:id="rId23"/>
    <p:sldId id="311" r:id="rId24"/>
    <p:sldId id="312" r:id="rId25"/>
    <p:sldId id="313" r:id="rId26"/>
  </p:sldIdLst>
  <p:sldSz cx="9144000" cy="6858000" type="screen4x3"/>
  <p:notesSz cx="6735763" cy="9866313"/>
  <p:defaultTextStyle>
    <a:defPPr>
      <a:defRPr lang="ja-JP"/>
    </a:defPPr>
    <a:lvl1pPr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0"/>
    <a:srgbClr val="FDC7DE"/>
    <a:srgbClr val="FCAEDB"/>
    <a:srgbClr val="FCA6D7"/>
    <a:srgbClr val="AEE8C0"/>
    <a:srgbClr val="CAE2CB"/>
    <a:srgbClr val="FFFFCC"/>
    <a:srgbClr val="FF9900"/>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089" autoAdjust="0"/>
  </p:normalViewPr>
  <p:slideViewPr>
    <p:cSldViewPr>
      <p:cViewPr varScale="1">
        <p:scale>
          <a:sx n="68" d="100"/>
          <a:sy n="68" d="100"/>
        </p:scale>
        <p:origin x="-5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ED483E0-E86A-4545-B9C6-838CCBF2D72E}" type="datetimeFigureOut">
              <a:rPr kumimoji="1" lang="ja-JP" altLang="en-US" smtClean="0"/>
              <a:pPr/>
              <a:t>2016/3/18</a:t>
            </a:fld>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1E06F5BD-B1BF-426C-9683-A257DA12916F}" type="slidenum">
              <a:rPr kumimoji="1" lang="ja-JP" altLang="en-US" smtClean="0"/>
              <a:pPr/>
              <a:t>‹#›</a:t>
            </a:fld>
            <a:endParaRPr kumimoji="1" lang="ja-JP" altLang="en-US"/>
          </a:p>
        </p:txBody>
      </p:sp>
    </p:spTree>
    <p:extLst>
      <p:ext uri="{BB962C8B-B14F-4D97-AF65-F5344CB8AC3E}">
        <p14:creationId xmlns:p14="http://schemas.microsoft.com/office/powerpoint/2010/main" val="382845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A3192A7D-2FE3-4E77-9C88-3EB67DC55AB9}" type="datetimeFigureOut">
              <a:rPr kumimoji="1" lang="ja-JP" altLang="en-US" smtClean="0"/>
              <a:pPr/>
              <a:t>2016/3/18</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A8F0E31B-4417-467C-828A-08F3CAFDF2B0}" type="slidenum">
              <a:rPr kumimoji="1" lang="ja-JP" altLang="en-US" smtClean="0"/>
              <a:pPr/>
              <a:t>‹#›</a:t>
            </a:fld>
            <a:endParaRPr kumimoji="1" lang="ja-JP" altLang="en-US"/>
          </a:p>
        </p:txBody>
      </p:sp>
    </p:spTree>
    <p:extLst>
      <p:ext uri="{BB962C8B-B14F-4D97-AF65-F5344CB8AC3E}">
        <p14:creationId xmlns:p14="http://schemas.microsoft.com/office/powerpoint/2010/main" val="3002108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8F0E31B-4417-467C-828A-08F3CAFDF2B0}" type="slidenum">
              <a:rPr kumimoji="1" lang="ja-JP" altLang="en-US" smtClean="0"/>
              <a:pPr/>
              <a:t>2</a:t>
            </a:fld>
            <a:endParaRPr kumimoji="1" lang="ja-JP" altLang="en-US"/>
          </a:p>
        </p:txBody>
      </p:sp>
    </p:spTree>
    <p:extLst>
      <p:ext uri="{BB962C8B-B14F-4D97-AF65-F5344CB8AC3E}">
        <p14:creationId xmlns:p14="http://schemas.microsoft.com/office/powerpoint/2010/main" val="26172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A409EC-909A-442E-A8A3-5C6C5B59D41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971AA2-86B4-4DB9-9413-AAAD7CD258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1435DE4-F40F-4F1B-93AF-772088BA1C7C}"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AD883C7-7D36-4351-BBD1-19E2A1F9B5EF}"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FED8CC2-BC6B-41EB-88B8-DF36AD1AB1C4}"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ABBC80B-18F8-4F45-A8B5-DA26C84DCF7C}"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400558E-CC4E-42D1-9CD4-B39A713A6406}"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BB314E6-17FE-4AF9-AD2A-F62A396579BE}"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BDA1956-2650-4EC9-A9F8-AE7E7701C698}"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74B52C8-E601-4F97-9D3D-E252294F592E}"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DB5CBE1-6F54-4B40-AF55-E2CB0AACD33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ja-JP"/>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ja-JP"/>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CA57EF2-107E-4FC3-A734-111386FDCE8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38" r:id="rId3"/>
    <p:sldLayoutId id="2147483737" r:id="rId4"/>
    <p:sldLayoutId id="2147483736" r:id="rId5"/>
    <p:sldLayoutId id="2147483735" r:id="rId6"/>
    <p:sldLayoutId id="2147483734" r:id="rId7"/>
    <p:sldLayoutId id="2147483733" r:id="rId8"/>
    <p:sldLayoutId id="2147483732" r:id="rId9"/>
    <p:sldLayoutId id="2147483731" r:id="rId10"/>
    <p:sldLayoutId id="214748373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800708"/>
            <a:ext cx="9144000" cy="5829511"/>
          </a:xfrm>
        </p:spPr>
        <p:txBody>
          <a:bodyPr/>
          <a:lstStyle/>
          <a:p>
            <a:pPr marL="0" indent="0" algn="ctr">
              <a:buNone/>
            </a:pPr>
            <a:r>
              <a:rPr lang="ja-JP" altLang="en-US" sz="3600" dirty="0" smtClean="0"/>
              <a:t>～幼保連携一体化施設整備計画～</a:t>
            </a:r>
            <a:endParaRPr lang="en-US" altLang="ja-JP" sz="3600" dirty="0" smtClean="0"/>
          </a:p>
          <a:p>
            <a:pPr marL="0" indent="0" algn="ctr">
              <a:buNone/>
            </a:pPr>
            <a:r>
              <a:rPr kumimoji="1" lang="ja-JP" altLang="en-US" sz="2800" dirty="0" smtClean="0"/>
              <a:t>認定こども園の整備と村立保育所の民営化について</a:t>
            </a:r>
            <a:endParaRPr lang="en-US" altLang="ja-JP" sz="2800" dirty="0"/>
          </a:p>
          <a:p>
            <a:pPr marL="0" indent="0" algn="ctr">
              <a:buNone/>
            </a:pPr>
            <a:endParaRPr lang="en-US" altLang="ja-JP" sz="2800" dirty="0" smtClean="0">
              <a:solidFill>
                <a:srgbClr val="3333CC"/>
              </a:solidFill>
            </a:endParaRPr>
          </a:p>
          <a:p>
            <a:pPr marL="0" indent="0" algn="ctr">
              <a:buNone/>
            </a:pPr>
            <a:r>
              <a:rPr lang="ja-JP" altLang="en-US" sz="4000" b="1" dirty="0" smtClean="0">
                <a:solidFill>
                  <a:srgbClr val="3333CC"/>
                </a:solidFill>
              </a:rPr>
              <a:t>第２回保護者（住民）説明会</a:t>
            </a:r>
            <a:endParaRPr lang="en-US" altLang="ja-JP" sz="4000" b="1" dirty="0" smtClean="0">
              <a:solidFill>
                <a:srgbClr val="3333CC"/>
              </a:solidFill>
            </a:endParaRPr>
          </a:p>
          <a:p>
            <a:pPr marL="0" indent="0">
              <a:buNone/>
            </a:pPr>
            <a:endParaRPr kumimoji="1" lang="en-US" altLang="ja-JP" sz="2400" dirty="0" smtClean="0"/>
          </a:p>
          <a:p>
            <a:pPr marL="0" indent="0">
              <a:buNone/>
            </a:pPr>
            <a:endParaRPr kumimoji="1" lang="en-US" altLang="ja-JP" sz="2400" dirty="0" smtClean="0"/>
          </a:p>
          <a:p>
            <a:pPr marL="0" indent="0">
              <a:spcBef>
                <a:spcPts val="0"/>
              </a:spcBef>
              <a:buNone/>
            </a:pPr>
            <a:r>
              <a:rPr kumimoji="1" lang="ja-JP" altLang="en-US" sz="2800" dirty="0" smtClean="0"/>
              <a:t>＝＝説明会の次第＝＝＝＝＝＝＝＝＝＝＝＝＝＝＝＝＝</a:t>
            </a:r>
            <a:endParaRPr lang="en-US" altLang="ja-JP" sz="2400" dirty="0"/>
          </a:p>
          <a:p>
            <a:pPr marL="0" indent="0">
              <a:spcBef>
                <a:spcPts val="2400"/>
              </a:spcBef>
              <a:buNone/>
            </a:pPr>
            <a:r>
              <a:rPr lang="ja-JP" altLang="en-US" sz="2400" dirty="0" smtClean="0"/>
              <a:t>　　</a:t>
            </a:r>
            <a:r>
              <a:rPr lang="en-US" altLang="ja-JP" sz="2400" dirty="0" smtClean="0"/>
              <a:t>1</a:t>
            </a:r>
            <a:r>
              <a:rPr lang="ja-JP" altLang="en-US" sz="2400" dirty="0" smtClean="0"/>
              <a:t>）あいさつ</a:t>
            </a:r>
            <a:endParaRPr lang="en-US" altLang="ja-JP" sz="2400" dirty="0" smtClean="0"/>
          </a:p>
          <a:p>
            <a:pPr marL="0" indent="0">
              <a:buNone/>
            </a:pPr>
            <a:r>
              <a:rPr lang="ja-JP" altLang="en-US" sz="2400" dirty="0" smtClean="0"/>
              <a:t>　　</a:t>
            </a:r>
            <a:r>
              <a:rPr lang="en-US" altLang="ja-JP" sz="2400" dirty="0" smtClean="0"/>
              <a:t>2</a:t>
            </a:r>
            <a:r>
              <a:rPr kumimoji="1" lang="ja-JP" altLang="en-US" sz="2400" dirty="0" smtClean="0"/>
              <a:t>）認定こども園の整備計画と村立保育所民営化方針等について</a:t>
            </a:r>
            <a:endParaRPr kumimoji="1" lang="en-US" altLang="ja-JP" sz="2400" dirty="0" smtClean="0"/>
          </a:p>
          <a:p>
            <a:pPr marL="0" indent="0">
              <a:buNone/>
            </a:pPr>
            <a:r>
              <a:rPr kumimoji="1" lang="ja-JP" altLang="en-US" sz="2400" dirty="0" smtClean="0"/>
              <a:t>　　</a:t>
            </a:r>
            <a:r>
              <a:rPr kumimoji="1" lang="en-US" altLang="ja-JP" sz="2400" dirty="0" smtClean="0"/>
              <a:t>3</a:t>
            </a:r>
            <a:r>
              <a:rPr kumimoji="1" lang="ja-JP" altLang="en-US" sz="2400" dirty="0" smtClean="0"/>
              <a:t>）質疑応答・意見交換</a:t>
            </a:r>
            <a:endParaRPr kumimoji="1" lang="ja-JP" altLang="en-US" sz="2400" dirty="0"/>
          </a:p>
        </p:txBody>
      </p:sp>
    </p:spTree>
    <p:extLst>
      <p:ext uri="{BB962C8B-B14F-4D97-AF65-F5344CB8AC3E}">
        <p14:creationId xmlns:p14="http://schemas.microsoft.com/office/powerpoint/2010/main" val="30303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p:cNvSpPr txBox="1">
            <a:spLocks noChangeArrowheads="1"/>
          </p:cNvSpPr>
          <p:nvPr/>
        </p:nvSpPr>
        <p:spPr bwMode="auto">
          <a:xfrm>
            <a:off x="323850" y="620713"/>
            <a:ext cx="8545513" cy="576039"/>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600" spc="-300" dirty="0" smtClean="0">
                <a:solidFill>
                  <a:srgbClr val="0000FF"/>
                </a:solidFill>
                <a:latin typeface="HGP創英角ｺﾞｼｯｸUB" pitchFamily="50" charset="-128"/>
                <a:ea typeface="HGP創英角ｺﾞｼｯｸUB" pitchFamily="50" charset="-128"/>
              </a:rPr>
              <a:t>村立認定こども園 及び 民設民営保育所開所までのスケジュール（案）</a:t>
            </a:r>
            <a:r>
              <a:rPr lang="ja-JP" altLang="en-US" sz="2600" spc="-300" dirty="0">
                <a:solidFill>
                  <a:srgbClr val="0000FF"/>
                </a:solidFill>
                <a:latin typeface="HGP創英角ｺﾞｼｯｸUB" pitchFamily="50" charset="-128"/>
                <a:ea typeface="HGP創英角ｺﾞｼｯｸUB" pitchFamily="50" charset="-128"/>
              </a:rPr>
              <a:t>　</a:t>
            </a:r>
            <a:endParaRPr lang="ja-JP" altLang="en-US" sz="1800" spc="-300" dirty="0">
              <a:latin typeface="Arial" charset="0"/>
            </a:endParaRPr>
          </a:p>
        </p:txBody>
      </p:sp>
      <p:graphicFrame>
        <p:nvGraphicFramePr>
          <p:cNvPr id="4" name="表 3"/>
          <p:cNvGraphicFramePr>
            <a:graphicFrameLocks noGrp="1"/>
          </p:cNvGraphicFramePr>
          <p:nvPr>
            <p:extLst>
              <p:ext uri="{D42A27DB-BD31-4B8C-83A1-F6EECF244321}">
                <p14:modId xmlns:p14="http://schemas.microsoft.com/office/powerpoint/2010/main" val="35684531"/>
              </p:ext>
            </p:extLst>
          </p:nvPr>
        </p:nvGraphicFramePr>
        <p:xfrm>
          <a:off x="395535" y="1448780"/>
          <a:ext cx="8473828" cy="4536504"/>
        </p:xfrm>
        <a:graphic>
          <a:graphicData uri="http://schemas.openxmlformats.org/drawingml/2006/table">
            <a:tbl>
              <a:tblPr firstRow="1" bandRow="1">
                <a:tableStyleId>{5C22544A-7EE6-4342-B048-85BDC9FD1C3A}</a:tableStyleId>
              </a:tblPr>
              <a:tblGrid>
                <a:gridCol w="1224137"/>
                <a:gridCol w="1440160"/>
                <a:gridCol w="1548172"/>
                <a:gridCol w="1440160"/>
                <a:gridCol w="1440160"/>
                <a:gridCol w="1381039"/>
              </a:tblGrid>
              <a:tr h="441491">
                <a:tc>
                  <a:txBody>
                    <a:bodyPr/>
                    <a:lstStyle/>
                    <a:p>
                      <a:pPr algn="ctr"/>
                      <a:endParaRPr kumimoji="1" lang="ja-JP" altLang="en-US" sz="1400" dirty="0">
                        <a:solidFill>
                          <a:schemeClr val="tx1"/>
                        </a:solidFill>
                      </a:endParaRPr>
                    </a:p>
                  </a:txBody>
                  <a:tcPr>
                    <a:lnR w="12700" cap="flat" cmpd="sng" algn="ctr">
                      <a:solidFill>
                        <a:schemeClr val="accent6">
                          <a:lumMod val="60000"/>
                          <a:lumOff val="40000"/>
                        </a:schemeClr>
                      </a:solidFill>
                      <a:prstDash val="solid"/>
                      <a:round/>
                      <a:headEnd type="none" w="med" len="med"/>
                      <a:tailEnd type="none" w="med" len="med"/>
                    </a:lnR>
                    <a:solidFill>
                      <a:schemeClr val="accent1"/>
                    </a:solidFill>
                  </a:tcPr>
                </a:tc>
                <a:tc>
                  <a:txBody>
                    <a:bodyPr/>
                    <a:lstStyle/>
                    <a:p>
                      <a:pPr algn="ctr"/>
                      <a:r>
                        <a:rPr kumimoji="1" lang="ja-JP" altLang="en-US" sz="1800" dirty="0" smtClean="0">
                          <a:solidFill>
                            <a:schemeClr val="tx1"/>
                          </a:solidFill>
                          <a:latin typeface="+mj-ea"/>
                          <a:ea typeface="+mj-ea"/>
                        </a:rPr>
                        <a:t>平成</a:t>
                      </a:r>
                      <a:r>
                        <a:rPr kumimoji="1" lang="en-US" altLang="ja-JP" sz="1800" dirty="0" smtClean="0">
                          <a:solidFill>
                            <a:schemeClr val="tx1"/>
                          </a:solidFill>
                          <a:latin typeface="+mj-ea"/>
                          <a:ea typeface="+mj-ea"/>
                        </a:rPr>
                        <a:t>27</a:t>
                      </a:r>
                      <a:r>
                        <a:rPr kumimoji="1" lang="ja-JP" altLang="en-US" sz="1800" dirty="0" smtClean="0">
                          <a:solidFill>
                            <a:schemeClr val="tx1"/>
                          </a:solidFill>
                          <a:latin typeface="+mj-ea"/>
                          <a:ea typeface="+mj-ea"/>
                        </a:rPr>
                        <a:t>年度</a:t>
                      </a:r>
                      <a:endParaRPr kumimoji="1" lang="ja-JP" altLang="en-US" sz="1800" dirty="0">
                        <a:solidFill>
                          <a:schemeClr val="tx1"/>
                        </a:solidFill>
                        <a:latin typeface="+mj-ea"/>
                        <a:ea typeface="+mj-ea"/>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1"/>
                    </a:solidFill>
                  </a:tcPr>
                </a:tc>
                <a:tc>
                  <a:txBody>
                    <a:bodyPr/>
                    <a:lstStyle/>
                    <a:p>
                      <a:pPr algn="ctr"/>
                      <a:r>
                        <a:rPr kumimoji="1" lang="ja-JP" altLang="en-US" sz="1800" b="1" kern="1200" dirty="0" smtClean="0">
                          <a:solidFill>
                            <a:schemeClr val="tx1"/>
                          </a:solidFill>
                          <a:latin typeface="+mj-ea"/>
                          <a:ea typeface="+mn-ea"/>
                          <a:cs typeface="+mn-cs"/>
                        </a:rPr>
                        <a:t>平成</a:t>
                      </a:r>
                      <a:r>
                        <a:rPr kumimoji="1" lang="en-US" altLang="ja-JP" sz="1800" b="1" kern="1200" dirty="0" smtClean="0">
                          <a:solidFill>
                            <a:schemeClr val="tx1"/>
                          </a:solidFill>
                          <a:latin typeface="+mj-ea"/>
                          <a:ea typeface="+mn-ea"/>
                          <a:cs typeface="+mn-cs"/>
                        </a:rPr>
                        <a:t>28</a:t>
                      </a:r>
                      <a:r>
                        <a:rPr kumimoji="1" lang="ja-JP" altLang="en-US" sz="1800" b="1" kern="1200" dirty="0" smtClean="0">
                          <a:solidFill>
                            <a:schemeClr val="tx1"/>
                          </a:solidFill>
                          <a:latin typeface="+mj-ea"/>
                          <a:ea typeface="+mn-ea"/>
                          <a:cs typeface="+mn-cs"/>
                        </a:rPr>
                        <a:t>年度</a:t>
                      </a:r>
                      <a:endParaRPr kumimoji="1" lang="ja-JP" altLang="en-US" sz="1800" b="1" kern="1200" dirty="0">
                        <a:solidFill>
                          <a:schemeClr val="tx1"/>
                        </a:solidFill>
                        <a:latin typeface="+mj-ea"/>
                        <a:ea typeface="+mn-ea"/>
                        <a:cs typeface="+mn-cs"/>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latin typeface="+mj-ea"/>
                          <a:ea typeface="+mn-ea"/>
                          <a:cs typeface="+mn-cs"/>
                        </a:rPr>
                        <a:t>平成</a:t>
                      </a:r>
                      <a:r>
                        <a:rPr kumimoji="1" lang="en-US" altLang="ja-JP" sz="1800" b="1" kern="1200" dirty="0" smtClean="0">
                          <a:solidFill>
                            <a:schemeClr val="tx1"/>
                          </a:solidFill>
                          <a:latin typeface="+mj-ea"/>
                          <a:ea typeface="+mn-ea"/>
                          <a:cs typeface="+mn-cs"/>
                        </a:rPr>
                        <a:t>29</a:t>
                      </a:r>
                      <a:r>
                        <a:rPr kumimoji="1" lang="ja-JP" altLang="en-US" sz="1800" b="1" kern="1200" dirty="0" smtClean="0">
                          <a:solidFill>
                            <a:schemeClr val="tx1"/>
                          </a:solidFill>
                          <a:latin typeface="+mj-ea"/>
                          <a:ea typeface="+mn-ea"/>
                          <a:cs typeface="+mn-cs"/>
                        </a:rPr>
                        <a:t>年度</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latin typeface="+mj-ea"/>
                          <a:ea typeface="+mn-ea"/>
                          <a:cs typeface="+mn-cs"/>
                        </a:rPr>
                        <a:t>平成</a:t>
                      </a:r>
                      <a:r>
                        <a:rPr kumimoji="1" lang="en-US" altLang="ja-JP" sz="1800" b="1" kern="1200" dirty="0" smtClean="0">
                          <a:solidFill>
                            <a:schemeClr val="tx1"/>
                          </a:solidFill>
                          <a:latin typeface="+mj-ea"/>
                          <a:ea typeface="+mn-ea"/>
                          <a:cs typeface="+mn-cs"/>
                        </a:rPr>
                        <a:t>30</a:t>
                      </a:r>
                      <a:r>
                        <a:rPr kumimoji="1" lang="ja-JP" altLang="en-US" sz="1800" b="1" kern="1200" dirty="0" smtClean="0">
                          <a:solidFill>
                            <a:schemeClr val="tx1"/>
                          </a:solidFill>
                          <a:latin typeface="+mj-ea"/>
                          <a:ea typeface="+mn-ea"/>
                          <a:cs typeface="+mn-cs"/>
                        </a:rPr>
                        <a:t>年度</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kern="1200" dirty="0" smtClean="0">
                          <a:solidFill>
                            <a:schemeClr val="tx1"/>
                          </a:solidFill>
                          <a:latin typeface="+mj-ea"/>
                          <a:ea typeface="+mn-ea"/>
                          <a:cs typeface="+mn-cs"/>
                        </a:rPr>
                        <a:t>平成</a:t>
                      </a:r>
                      <a:r>
                        <a:rPr kumimoji="1" lang="en-US" altLang="ja-JP" sz="1800" b="1" kern="1200" dirty="0" smtClean="0">
                          <a:solidFill>
                            <a:schemeClr val="tx1"/>
                          </a:solidFill>
                          <a:latin typeface="+mj-ea"/>
                          <a:ea typeface="+mn-ea"/>
                          <a:cs typeface="+mn-cs"/>
                        </a:rPr>
                        <a:t>31</a:t>
                      </a:r>
                      <a:r>
                        <a:rPr kumimoji="1" lang="ja-JP" altLang="en-US" sz="1800" b="1" kern="1200" dirty="0" smtClean="0">
                          <a:solidFill>
                            <a:schemeClr val="tx1"/>
                          </a:solidFill>
                          <a:latin typeface="+mj-ea"/>
                          <a:ea typeface="+mn-ea"/>
                          <a:cs typeface="+mn-cs"/>
                        </a:rPr>
                        <a:t>年度</a:t>
                      </a:r>
                    </a:p>
                  </a:txBody>
                  <a:tcPr>
                    <a:lnL w="12700" cap="flat" cmpd="sng" algn="ctr">
                      <a:solidFill>
                        <a:schemeClr val="accent6">
                          <a:lumMod val="60000"/>
                          <a:lumOff val="40000"/>
                        </a:schemeClr>
                      </a:solidFill>
                      <a:prstDash val="solid"/>
                      <a:round/>
                      <a:headEnd type="none" w="med" len="med"/>
                      <a:tailEnd type="none" w="med" len="med"/>
                    </a:lnL>
                    <a:solidFill>
                      <a:schemeClr val="accent1"/>
                    </a:solidFill>
                  </a:tcPr>
                </a:tc>
              </a:tr>
              <a:tr h="1564294">
                <a:tc>
                  <a:txBody>
                    <a:bodyPr/>
                    <a:lstStyle/>
                    <a:p>
                      <a:r>
                        <a:rPr kumimoji="1" lang="ja-JP" altLang="en-US" sz="1400" b="1" dirty="0" smtClean="0">
                          <a:latin typeface="+mn-ea"/>
                          <a:ea typeface="+mn-ea"/>
                        </a:rPr>
                        <a:t>認定こども園の建設</a:t>
                      </a:r>
                      <a:endParaRPr kumimoji="1" lang="ja-JP" altLang="en-US" sz="1400" b="1" dirty="0">
                        <a:latin typeface="+mn-ea"/>
                        <a:ea typeface="+mn-ea"/>
                      </a:endParaRPr>
                    </a:p>
                  </a:txBody>
                  <a:tcPr>
                    <a:lnR w="12700" cap="flat" cmpd="sng" algn="ctr">
                      <a:solidFill>
                        <a:schemeClr val="accent6">
                          <a:lumMod val="60000"/>
                          <a:lumOff val="40000"/>
                        </a:schemeClr>
                      </a:solidFill>
                      <a:prstDash val="solid"/>
                      <a:round/>
                      <a:headEnd type="none" w="med" len="med"/>
                      <a:tailEnd type="none" w="med" len="med"/>
                    </a:lnR>
                    <a:solidFill>
                      <a:srgbClr val="FFDF79"/>
                    </a:solidFill>
                  </a:tcPr>
                </a:tc>
                <a:tc>
                  <a:txBody>
                    <a:bodyPr/>
                    <a:lstStyle/>
                    <a:p>
                      <a:r>
                        <a:rPr kumimoji="1" lang="ja-JP" altLang="en-US" sz="1400" dirty="0" smtClean="0">
                          <a:latin typeface="ＭＳ 明朝" panose="02020609040205080304" pitchFamily="17" charset="-128"/>
                          <a:ea typeface="ＭＳ 明朝" panose="02020609040205080304" pitchFamily="17" charset="-128"/>
                        </a:rPr>
                        <a:t>・整備基本計画</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　の策定</a:t>
                      </a:r>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rgbClr val="FFDF79"/>
                    </a:solidFill>
                  </a:tcPr>
                </a:tc>
                <a:tc>
                  <a:txBody>
                    <a:bodyPr/>
                    <a:lstStyle/>
                    <a:p>
                      <a:r>
                        <a:rPr kumimoji="1" lang="ja-JP" altLang="en-US" sz="1400" dirty="0" smtClean="0">
                          <a:latin typeface="ＭＳ 明朝" panose="02020609040205080304" pitchFamily="17" charset="-128"/>
                          <a:ea typeface="ＭＳ 明朝" panose="02020609040205080304" pitchFamily="17" charset="-128"/>
                        </a:rPr>
                        <a:t>・用地買収</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・実施設計</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・補助金申請</a:t>
                      </a:r>
                      <a:endParaRPr kumimoji="1" lang="en-US" altLang="ja-JP" sz="1400" dirty="0" smtClean="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rgbClr val="FFDF79"/>
                    </a:solidFill>
                  </a:tcPr>
                </a:tc>
                <a:tc>
                  <a:txBody>
                    <a:bodyPr/>
                    <a:lstStyle/>
                    <a:p>
                      <a:r>
                        <a:rPr kumimoji="1" lang="ja-JP" altLang="en-US" sz="1400" dirty="0" smtClean="0">
                          <a:latin typeface="ＭＳ 明朝" panose="02020609040205080304" pitchFamily="17" charset="-128"/>
                          <a:ea typeface="ＭＳ 明朝" panose="02020609040205080304" pitchFamily="17" charset="-128"/>
                        </a:rPr>
                        <a:t>・解体工事</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・造成工事</a:t>
                      </a:r>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rgbClr val="FFDF79"/>
                    </a:solidFill>
                  </a:tcPr>
                </a:tc>
                <a:tc>
                  <a:txBody>
                    <a:bodyPr/>
                    <a:lstStyle/>
                    <a:p>
                      <a:r>
                        <a:rPr kumimoji="1" lang="ja-JP" altLang="en-US" sz="1400" dirty="0" smtClean="0">
                          <a:latin typeface="ＭＳ 明朝" panose="02020609040205080304" pitchFamily="17" charset="-128"/>
                          <a:ea typeface="ＭＳ 明朝" panose="02020609040205080304" pitchFamily="17" charset="-128"/>
                        </a:rPr>
                        <a:t>・建築工事</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・入所入園準備</a:t>
                      </a:r>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rgbClr val="FFDF79"/>
                    </a:solidFill>
                  </a:tcPr>
                </a:tc>
                <a:tc>
                  <a:txBody>
                    <a:bodyPr/>
                    <a:lstStyle/>
                    <a:p>
                      <a:r>
                        <a:rPr kumimoji="1" lang="ja-JP" altLang="en-US" sz="1400" b="1" dirty="0" smtClean="0">
                          <a:latin typeface="ＭＳ 明朝" panose="02020609040205080304" pitchFamily="17" charset="-128"/>
                          <a:ea typeface="ＭＳ 明朝" panose="02020609040205080304" pitchFamily="17" charset="-128"/>
                        </a:rPr>
                        <a:t>・開所</a:t>
                      </a:r>
                      <a:endParaRPr kumimoji="1" lang="en-US" altLang="ja-JP" sz="1400" b="1" dirty="0" smtClean="0">
                        <a:latin typeface="ＭＳ 明朝" panose="02020609040205080304" pitchFamily="17" charset="-128"/>
                        <a:ea typeface="ＭＳ 明朝" panose="02020609040205080304" pitchFamily="17" charset="-128"/>
                      </a:endParaRPr>
                    </a:p>
                    <a:p>
                      <a:r>
                        <a:rPr kumimoji="1" lang="ja-JP" altLang="en-US" sz="1400" b="1" dirty="0" smtClean="0">
                          <a:latin typeface="ＭＳ 明朝" panose="02020609040205080304" pitchFamily="17" charset="-128"/>
                          <a:ea typeface="ＭＳ 明朝" panose="02020609040205080304" pitchFamily="17" charset="-128"/>
                        </a:rPr>
                        <a:t>（４月）</a:t>
                      </a:r>
                    </a:p>
                    <a:p>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solidFill>
                      <a:srgbClr val="FFDF79"/>
                    </a:solidFill>
                  </a:tcPr>
                </a:tc>
              </a:tr>
              <a:tr h="2530719">
                <a:tc>
                  <a:txBody>
                    <a:bodyPr/>
                    <a:lstStyle/>
                    <a:p>
                      <a:r>
                        <a:rPr kumimoji="1" lang="ja-JP" altLang="en-US" sz="1400" b="1" dirty="0" smtClean="0">
                          <a:latin typeface="+mn-ea"/>
                          <a:ea typeface="+mn-ea"/>
                        </a:rPr>
                        <a:t>村立保育所の民営化</a:t>
                      </a:r>
                      <a:endParaRPr kumimoji="1" lang="ja-JP" altLang="en-US" sz="1400" b="1" dirty="0">
                        <a:latin typeface="+mn-ea"/>
                        <a:ea typeface="+mn-ea"/>
                      </a:endParaRPr>
                    </a:p>
                  </a:txBody>
                  <a:tcPr>
                    <a:lnR w="12700" cap="flat" cmpd="sng" algn="ctr">
                      <a:solidFill>
                        <a:schemeClr val="accent6">
                          <a:lumMod val="60000"/>
                          <a:lumOff val="40000"/>
                        </a:schemeClr>
                      </a:solidFill>
                      <a:prstDash val="solid"/>
                      <a:round/>
                      <a:headEnd type="none" w="med" len="med"/>
                      <a:tailEnd type="none" w="med" len="med"/>
                    </a:lnR>
                  </a:tcPr>
                </a:tc>
                <a:tc>
                  <a:txBody>
                    <a:bodyPr/>
                    <a:lstStyle/>
                    <a:p>
                      <a:r>
                        <a:rPr kumimoji="1" lang="ja-JP" altLang="en-US" sz="1400" dirty="0" smtClean="0">
                          <a:latin typeface="ＭＳ 明朝" panose="02020609040205080304" pitchFamily="17" charset="-128"/>
                          <a:ea typeface="ＭＳ 明朝" panose="02020609040205080304" pitchFamily="17" charset="-128"/>
                        </a:rPr>
                        <a:t>・民営化方針の</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　決定</a:t>
                      </a:r>
                      <a:endParaRPr kumimoji="1" lang="en-US" altLang="ja-JP" sz="1400" dirty="0" smtClean="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r>
                        <a:rPr kumimoji="1" lang="ja-JP" altLang="en-US" sz="1400" b="1" dirty="0" smtClean="0">
                          <a:latin typeface="ＭＳ 明朝" panose="02020609040205080304" pitchFamily="17" charset="-128"/>
                          <a:ea typeface="ＭＳ 明朝" panose="02020609040205080304" pitchFamily="17" charset="-128"/>
                        </a:rPr>
                        <a:t>・事業者公募</a:t>
                      </a:r>
                      <a:endParaRPr kumimoji="1" lang="en-US" altLang="ja-JP" sz="1400" b="1" dirty="0" smtClean="0">
                        <a:latin typeface="ＭＳ 明朝" panose="02020609040205080304" pitchFamily="17" charset="-128"/>
                        <a:ea typeface="ＭＳ 明朝" panose="02020609040205080304" pitchFamily="17" charset="-128"/>
                      </a:endParaRPr>
                    </a:p>
                    <a:p>
                      <a:r>
                        <a:rPr kumimoji="1" lang="ja-JP" altLang="en-US" sz="1400" b="1" dirty="0" smtClean="0">
                          <a:latin typeface="ＭＳ 明朝" panose="02020609040205080304" pitchFamily="17" charset="-128"/>
                          <a:ea typeface="ＭＳ 明朝" panose="02020609040205080304" pitchFamily="17" charset="-128"/>
                        </a:rPr>
                        <a:t>　（２園）</a:t>
                      </a:r>
                    </a:p>
                    <a:p>
                      <a:r>
                        <a:rPr kumimoji="1" lang="ja-JP" altLang="en-US" sz="1400" dirty="0" smtClean="0">
                          <a:latin typeface="ＭＳ 明朝" panose="02020609040205080304" pitchFamily="17" charset="-128"/>
                          <a:ea typeface="ＭＳ 明朝" panose="02020609040205080304" pitchFamily="17" charset="-128"/>
                        </a:rPr>
                        <a:t>・事業者選定</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・用地提供</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spc="-150" dirty="0" smtClean="0">
                          <a:latin typeface="ＭＳ 明朝" panose="02020609040205080304" pitchFamily="17" charset="-128"/>
                          <a:ea typeface="ＭＳ 明朝" panose="02020609040205080304" pitchFamily="17" charset="-128"/>
                        </a:rPr>
                        <a:t> （村有地借地）</a:t>
                      </a:r>
                      <a:endParaRPr kumimoji="1" lang="en-US" altLang="ja-JP" sz="1400" spc="-15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・実施設計</a:t>
                      </a:r>
                      <a:endParaRPr kumimoji="1" lang="en-US" altLang="ja-JP" sz="140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50" dirty="0" smtClean="0">
                          <a:latin typeface="ＭＳ 明朝" panose="02020609040205080304" pitchFamily="17" charset="-128"/>
                          <a:ea typeface="ＭＳ 明朝" panose="02020609040205080304" pitchFamily="17" charset="-128"/>
                        </a:rPr>
                        <a:t> （事業者による）</a:t>
                      </a:r>
                      <a:endParaRPr kumimoji="1" lang="en-US" altLang="ja-JP" sz="1400" spc="-150" dirty="0" smtClean="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50" dirty="0" smtClean="0">
                          <a:latin typeface="ＭＳ 明朝" panose="02020609040205080304" pitchFamily="17" charset="-128"/>
                          <a:ea typeface="ＭＳ 明朝" panose="02020609040205080304" pitchFamily="17" charset="-128"/>
                        </a:rPr>
                        <a:t>・補助金申請</a:t>
                      </a:r>
                      <a:endParaRPr kumimoji="1" lang="en-US" altLang="ja-JP" sz="1400" spc="-15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50" dirty="0" smtClean="0">
                          <a:latin typeface="ＭＳ 明朝" panose="02020609040205080304" pitchFamily="17" charset="-128"/>
                          <a:ea typeface="ＭＳ 明朝" panose="02020609040205080304" pitchFamily="17" charset="-128"/>
                        </a:rPr>
                        <a:t>・造成工事</a:t>
                      </a:r>
                      <a:endParaRPr kumimoji="1" lang="en-US" altLang="ja-JP" sz="1400" spc="-150"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明朝" panose="02020609040205080304" pitchFamily="17" charset="-128"/>
                          <a:ea typeface="ＭＳ 明朝" panose="02020609040205080304" pitchFamily="17" charset="-128"/>
                        </a:rPr>
                        <a:t>・建築工事</a:t>
                      </a:r>
                      <a:endParaRPr kumimoji="1" lang="en-US" altLang="ja-JP" sz="1400" dirty="0" smtClean="0">
                        <a:latin typeface="ＭＳ 明朝" panose="02020609040205080304" pitchFamily="17" charset="-128"/>
                        <a:ea typeface="ＭＳ 明朝" panose="02020609040205080304" pitchFamily="17" charset="-128"/>
                      </a:endParaRPr>
                    </a:p>
                    <a:p>
                      <a:r>
                        <a:rPr kumimoji="1" lang="ja-JP" altLang="en-US" sz="1400" dirty="0" smtClean="0">
                          <a:latin typeface="ＭＳ 明朝" panose="02020609040205080304" pitchFamily="17" charset="-128"/>
                          <a:ea typeface="ＭＳ 明朝" panose="02020609040205080304" pitchFamily="17" charset="-128"/>
                        </a:rPr>
                        <a:t>・入所入園準備</a:t>
                      </a:r>
                      <a:endParaRPr kumimoji="1" lang="en-US" altLang="ja-JP" sz="1400" dirty="0" smtClean="0">
                        <a:latin typeface="ＭＳ 明朝" panose="02020609040205080304" pitchFamily="17" charset="-128"/>
                        <a:ea typeface="ＭＳ 明朝" panose="02020609040205080304" pitchFamily="17" charset="-128"/>
                      </a:endParaRPr>
                    </a:p>
                    <a:p>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r>
                        <a:rPr kumimoji="1" lang="ja-JP" altLang="en-US" sz="1400" dirty="0" smtClean="0">
                          <a:latin typeface="ＭＳ 明朝" panose="02020609040205080304" pitchFamily="17" charset="-128"/>
                          <a:ea typeface="ＭＳ 明朝" panose="02020609040205080304" pitchFamily="17" charset="-128"/>
                        </a:rPr>
                        <a:t>・２園開所</a:t>
                      </a:r>
                      <a:endParaRPr kumimoji="1" lang="en-US" altLang="ja-JP" sz="1400" dirty="0" smtClean="0">
                        <a:latin typeface="ＭＳ 明朝" panose="02020609040205080304" pitchFamily="17" charset="-128"/>
                        <a:ea typeface="ＭＳ 明朝" panose="02020609040205080304" pitchFamily="17" charset="-128"/>
                      </a:endParaRPr>
                    </a:p>
                    <a:p>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tcPr>
                </a:tc>
                <a:tc>
                  <a:txBody>
                    <a:bodyPr/>
                    <a:lstStyle/>
                    <a:p>
                      <a:endParaRPr kumimoji="1" lang="ja-JP" altLang="en-US" sz="1400" dirty="0">
                        <a:latin typeface="ＭＳ 明朝" panose="02020609040205080304" pitchFamily="17" charset="-128"/>
                        <a:ea typeface="ＭＳ 明朝" panose="02020609040205080304" pitchFamily="17" charset="-128"/>
                      </a:endParaRPr>
                    </a:p>
                  </a:txBody>
                  <a:tcPr>
                    <a:lnL w="12700" cap="flat" cmpd="sng" algn="ctr">
                      <a:solidFill>
                        <a:schemeClr val="accent6">
                          <a:lumMod val="60000"/>
                          <a:lumOff val="40000"/>
                        </a:schemeClr>
                      </a:solidFill>
                      <a:prstDash val="solid"/>
                      <a:round/>
                      <a:headEnd type="none" w="med" len="med"/>
                      <a:tailEnd type="none" w="med" len="med"/>
                    </a:lnL>
                  </a:tcPr>
                </a:tc>
              </a:tr>
            </a:tbl>
          </a:graphicData>
        </a:graphic>
      </p:graphicFrame>
      <p:sp>
        <p:nvSpPr>
          <p:cNvPr id="2" name="スライド番号プレースホルダ 1"/>
          <p:cNvSpPr>
            <a:spLocks noGrp="1"/>
          </p:cNvSpPr>
          <p:nvPr>
            <p:ph type="sldNum" sz="quarter" idx="12"/>
          </p:nvPr>
        </p:nvSpPr>
        <p:spPr>
          <a:xfrm>
            <a:off x="6660232" y="6273316"/>
            <a:ext cx="2133600" cy="476250"/>
          </a:xfrm>
        </p:spPr>
        <p:txBody>
          <a:bodyPr/>
          <a:lstStyle/>
          <a:p>
            <a:pPr>
              <a:defRPr/>
            </a:pPr>
            <a:r>
              <a:rPr lang="en-US" altLang="ja-JP" dirty="0" smtClean="0"/>
              <a:t>9</a:t>
            </a:r>
            <a:endParaRPr lang="en-US" altLang="ja-JP" dirty="0"/>
          </a:p>
        </p:txBody>
      </p:sp>
    </p:spTree>
    <p:extLst>
      <p:ext uri="{BB962C8B-B14F-4D97-AF65-F5344CB8AC3E}">
        <p14:creationId xmlns:p14="http://schemas.microsoft.com/office/powerpoint/2010/main" val="2821307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爆発 1 13"/>
          <p:cNvSpPr/>
          <p:nvPr/>
        </p:nvSpPr>
        <p:spPr>
          <a:xfrm>
            <a:off x="935596" y="5306562"/>
            <a:ext cx="6876764" cy="1348909"/>
          </a:xfrm>
          <a:prstGeom prst="irregularSeal1">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42" name="Text Box 2"/>
          <p:cNvSpPr txBox="1">
            <a:spLocks noChangeArrowheads="1"/>
          </p:cNvSpPr>
          <p:nvPr/>
        </p:nvSpPr>
        <p:spPr bwMode="auto">
          <a:xfrm>
            <a:off x="395288" y="836613"/>
            <a:ext cx="8513762"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600" dirty="0" smtClean="0">
                <a:solidFill>
                  <a:srgbClr val="0000FF"/>
                </a:solidFill>
                <a:latin typeface="HGP創英角ｺﾞｼｯｸUB" pitchFamily="50" charset="-128"/>
                <a:ea typeface="HGP創英角ｺﾞｼｯｸUB" pitchFamily="50" charset="-128"/>
              </a:rPr>
              <a:t>認定こども園の整備の考え方について</a:t>
            </a:r>
            <a:endParaRPr lang="ja-JP" altLang="en-US" sz="1800" dirty="0"/>
          </a:p>
        </p:txBody>
      </p:sp>
      <p:sp>
        <p:nvSpPr>
          <p:cNvPr id="10243" name="Rectangle 8"/>
          <p:cNvSpPr>
            <a:spLocks noChangeArrowheads="1"/>
          </p:cNvSpPr>
          <p:nvPr/>
        </p:nvSpPr>
        <p:spPr bwMode="auto">
          <a:xfrm>
            <a:off x="2203450" y="2560638"/>
            <a:ext cx="76200" cy="182562"/>
          </a:xfrm>
          <a:prstGeom prst="rect">
            <a:avLst/>
          </a:prstGeom>
          <a:noFill/>
          <a:ln w="9525">
            <a:noFill/>
            <a:miter lim="800000"/>
            <a:headEnd/>
            <a:tailEnd/>
          </a:ln>
        </p:spPr>
        <p:txBody>
          <a:bodyPr wrap="none" lIns="0" tIns="0" rIns="0" bIns="0">
            <a:spAutoFit/>
          </a:bodyPr>
          <a:lstStyle/>
          <a:p>
            <a:r>
              <a:rPr lang="en-US" altLang="ja-JP" sz="1200" b="1">
                <a:solidFill>
                  <a:srgbClr val="000000"/>
                </a:solidFill>
                <a:latin typeface="ＭＳ ゴシック" pitchFamily="49" charset="-128"/>
                <a:ea typeface="ＭＳ ゴシック" pitchFamily="49" charset="-128"/>
              </a:rPr>
              <a:t> </a:t>
            </a:r>
            <a:endParaRPr lang="en-US" altLang="ja-JP" sz="1800"/>
          </a:p>
        </p:txBody>
      </p:sp>
      <p:sp>
        <p:nvSpPr>
          <p:cNvPr id="10244" name="Rectangle 9"/>
          <p:cNvSpPr>
            <a:spLocks noChangeArrowheads="1"/>
          </p:cNvSpPr>
          <p:nvPr/>
        </p:nvSpPr>
        <p:spPr bwMode="auto">
          <a:xfrm>
            <a:off x="2509838" y="3657600"/>
            <a:ext cx="76200" cy="182563"/>
          </a:xfrm>
          <a:prstGeom prst="rect">
            <a:avLst/>
          </a:prstGeom>
          <a:noFill/>
          <a:ln w="9525">
            <a:noFill/>
            <a:miter lim="800000"/>
            <a:headEnd/>
            <a:tailEnd/>
          </a:ln>
        </p:spPr>
        <p:txBody>
          <a:bodyPr wrap="none" lIns="0" tIns="0" rIns="0" bIns="0">
            <a:spAutoFit/>
          </a:bodyPr>
          <a:lstStyle/>
          <a:p>
            <a:r>
              <a:rPr lang="en-US" altLang="ja-JP" sz="1200" b="1">
                <a:solidFill>
                  <a:srgbClr val="000000"/>
                </a:solidFill>
                <a:latin typeface="ＭＳ ゴシック" pitchFamily="49" charset="-128"/>
                <a:ea typeface="ＭＳ ゴシック" pitchFamily="49" charset="-128"/>
              </a:rPr>
              <a:t> </a:t>
            </a:r>
            <a:endParaRPr lang="en-US" altLang="ja-JP" sz="1800"/>
          </a:p>
        </p:txBody>
      </p:sp>
      <p:sp>
        <p:nvSpPr>
          <p:cNvPr id="10245" name="Rectangle 10"/>
          <p:cNvSpPr>
            <a:spLocks noChangeArrowheads="1"/>
          </p:cNvSpPr>
          <p:nvPr/>
        </p:nvSpPr>
        <p:spPr bwMode="auto">
          <a:xfrm>
            <a:off x="2743200" y="4452938"/>
            <a:ext cx="76200" cy="182562"/>
          </a:xfrm>
          <a:prstGeom prst="rect">
            <a:avLst/>
          </a:prstGeom>
          <a:noFill/>
          <a:ln w="9525">
            <a:noFill/>
            <a:miter lim="800000"/>
            <a:headEnd/>
            <a:tailEnd/>
          </a:ln>
        </p:spPr>
        <p:txBody>
          <a:bodyPr wrap="none" lIns="0" tIns="0" rIns="0" bIns="0">
            <a:spAutoFit/>
          </a:bodyPr>
          <a:lstStyle/>
          <a:p>
            <a:r>
              <a:rPr lang="en-US" altLang="ja-JP" sz="1200" b="1">
                <a:solidFill>
                  <a:srgbClr val="000000"/>
                </a:solidFill>
                <a:latin typeface="ＭＳ ゴシック" pitchFamily="49" charset="-128"/>
                <a:ea typeface="ＭＳ ゴシック" pitchFamily="49" charset="-128"/>
              </a:rPr>
              <a:t> </a:t>
            </a:r>
            <a:endParaRPr lang="en-US" altLang="ja-JP" sz="1800"/>
          </a:p>
        </p:txBody>
      </p:sp>
      <p:sp>
        <p:nvSpPr>
          <p:cNvPr id="22543" name="Text Box 15"/>
          <p:cNvSpPr txBox="1">
            <a:spLocks noChangeArrowheads="1"/>
          </p:cNvSpPr>
          <p:nvPr/>
        </p:nvSpPr>
        <p:spPr bwMode="auto">
          <a:xfrm>
            <a:off x="611560" y="2061228"/>
            <a:ext cx="8208590" cy="4320100"/>
          </a:xfrm>
          <a:prstGeom prst="rect">
            <a:avLst/>
          </a:prstGeom>
          <a:noFill/>
          <a:ln w="9525">
            <a:noFill/>
            <a:miter lim="800000"/>
            <a:headEnd/>
            <a:tailEnd/>
          </a:ln>
        </p:spPr>
        <p:txBody>
          <a:bodyPr lIns="74295" tIns="8890" rIns="74295" bIns="8890"/>
          <a:lstStyle/>
          <a:p>
            <a:pPr>
              <a:lnSpc>
                <a:spcPts val="2500"/>
              </a:lnSpc>
            </a:pPr>
            <a:r>
              <a:rPr lang="ja-JP" altLang="en-US" sz="1800" dirty="0" smtClean="0"/>
              <a:t>　</a:t>
            </a:r>
            <a:r>
              <a:rPr lang="ja-JP" altLang="ja-JP" sz="1800" dirty="0" smtClean="0">
                <a:latin typeface="ＭＳ 明朝" panose="02020609040205080304" pitchFamily="17" charset="-128"/>
                <a:ea typeface="ＭＳ 明朝" panose="02020609040205080304" pitchFamily="17" charset="-128"/>
              </a:rPr>
              <a:t>今帰仁村</a:t>
            </a:r>
            <a:r>
              <a:rPr lang="ja-JP" altLang="ja-JP" sz="1800" dirty="0">
                <a:latin typeface="ＭＳ 明朝" panose="02020609040205080304" pitchFamily="17" charset="-128"/>
                <a:ea typeface="ＭＳ 明朝" panose="02020609040205080304" pitchFamily="17" charset="-128"/>
              </a:rPr>
              <a:t>は豊かな自然環境に恵まれており、これまで保育所・幼稚園においても自然を活かした様々な活動が実施されて</a:t>
            </a:r>
            <a:r>
              <a:rPr lang="ja-JP" altLang="ja-JP" sz="1800" dirty="0" smtClean="0">
                <a:latin typeface="ＭＳ 明朝" panose="02020609040205080304" pitchFamily="17" charset="-128"/>
                <a:ea typeface="ＭＳ 明朝" panose="02020609040205080304" pitchFamily="17" charset="-128"/>
              </a:rPr>
              <a:t>きてい</a:t>
            </a:r>
            <a:r>
              <a:rPr lang="ja-JP" altLang="en-US" sz="1800" dirty="0" smtClean="0">
                <a:latin typeface="ＭＳ 明朝" panose="02020609040205080304" pitchFamily="17" charset="-128"/>
                <a:ea typeface="ＭＳ 明朝" panose="02020609040205080304" pitchFamily="17" charset="-128"/>
              </a:rPr>
              <a:t>ます</a:t>
            </a:r>
            <a:r>
              <a:rPr lang="ja-JP" altLang="ja-JP" sz="1800" dirty="0" smtClean="0">
                <a:latin typeface="ＭＳ 明朝" panose="02020609040205080304" pitchFamily="17" charset="-128"/>
                <a:ea typeface="ＭＳ 明朝" panose="02020609040205080304" pitchFamily="17" charset="-128"/>
              </a:rPr>
              <a:t>。</a:t>
            </a:r>
            <a:endParaRPr lang="ja-JP" altLang="ja-JP" sz="1800" dirty="0">
              <a:latin typeface="ＭＳ 明朝" panose="02020609040205080304" pitchFamily="17" charset="-128"/>
              <a:ea typeface="ＭＳ 明朝" panose="02020609040205080304" pitchFamily="17" charset="-128"/>
            </a:endParaRPr>
          </a:p>
          <a:p>
            <a:pPr>
              <a:lnSpc>
                <a:spcPts val="2500"/>
              </a:lnSpc>
            </a:pP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今帰仁村</a:t>
            </a:r>
            <a:r>
              <a:rPr lang="ja-JP" altLang="ja-JP" sz="1800" dirty="0">
                <a:latin typeface="ＭＳ 明朝" panose="02020609040205080304" pitchFamily="17" charset="-128"/>
                <a:ea typeface="ＭＳ 明朝" panose="02020609040205080304" pitchFamily="17" charset="-128"/>
              </a:rPr>
              <a:t>の認定こども園（幼保連携型認定こども園）の整備にあたっては、こうした本村の特色を活かし、子ども達が伸び伸びと元気に過ごすことのできる“育ち”と“学び”の新たな拠点づくりをめざして整備していくもの</a:t>
            </a:r>
            <a:r>
              <a:rPr lang="ja-JP" altLang="ja-JP" sz="1800" dirty="0" smtClean="0">
                <a:latin typeface="ＭＳ 明朝" panose="02020609040205080304" pitchFamily="17" charset="-128"/>
                <a:ea typeface="ＭＳ 明朝" panose="02020609040205080304" pitchFamily="17" charset="-128"/>
              </a:rPr>
              <a:t>と</a:t>
            </a:r>
            <a:r>
              <a:rPr lang="ja-JP" altLang="en-US" sz="1800" dirty="0" smtClean="0">
                <a:latin typeface="ＭＳ 明朝" panose="02020609040205080304" pitchFamily="17" charset="-128"/>
                <a:ea typeface="ＭＳ 明朝" panose="02020609040205080304" pitchFamily="17" charset="-128"/>
              </a:rPr>
              <a:t>します</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pPr>
              <a:lnSpc>
                <a:spcPts val="2500"/>
              </a:lnSpc>
            </a:pPr>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また</a:t>
            </a:r>
            <a:r>
              <a:rPr lang="ja-JP" altLang="ja-JP" sz="1800" dirty="0">
                <a:latin typeface="ＭＳ 明朝" panose="02020609040205080304" pitchFamily="17" charset="-128"/>
                <a:ea typeface="ＭＳ 明朝" panose="02020609040205080304" pitchFamily="17" charset="-128"/>
              </a:rPr>
              <a:t>、教育・保育の一体的な提供や子育て家庭への支援等こども園に求められている機能の確保もさることながら、小学校との連携充実によるスムーズな就学への移行にも十分に配慮していくことが重要</a:t>
            </a:r>
            <a:r>
              <a:rPr lang="ja-JP" altLang="ja-JP" sz="1800" dirty="0" smtClean="0">
                <a:latin typeface="ＭＳ 明朝" panose="02020609040205080304" pitchFamily="17" charset="-128"/>
                <a:ea typeface="ＭＳ 明朝" panose="02020609040205080304" pitchFamily="17" charset="-128"/>
              </a:rPr>
              <a:t>で</a:t>
            </a:r>
            <a:r>
              <a:rPr lang="ja-JP" altLang="en-US" sz="1800" dirty="0" smtClean="0">
                <a:latin typeface="ＭＳ 明朝" panose="02020609040205080304" pitchFamily="17" charset="-128"/>
                <a:ea typeface="ＭＳ 明朝" panose="02020609040205080304" pitchFamily="17" charset="-128"/>
              </a:rPr>
              <a:t>す</a:t>
            </a:r>
            <a:r>
              <a:rPr lang="ja-JP" altLang="ja-JP" sz="1800" dirty="0" smtClean="0">
                <a:latin typeface="ＭＳ 明朝" panose="02020609040205080304" pitchFamily="17" charset="-128"/>
                <a:ea typeface="ＭＳ 明朝" panose="02020609040205080304" pitchFamily="17" charset="-128"/>
              </a:rPr>
              <a:t>。</a:t>
            </a:r>
            <a:r>
              <a:rPr lang="ja-JP" altLang="ja-JP" sz="1800" dirty="0">
                <a:latin typeface="ＭＳ 明朝" panose="02020609040205080304" pitchFamily="17" charset="-128"/>
                <a:ea typeface="ＭＳ 明朝" panose="02020609040205080304" pitchFamily="17" charset="-128"/>
              </a:rPr>
              <a:t>したがって、これらの視点を加味しながらこども園整備の理念を以下に</a:t>
            </a:r>
            <a:r>
              <a:rPr lang="ja-JP" altLang="ja-JP" sz="1800" dirty="0" smtClean="0">
                <a:latin typeface="ＭＳ 明朝" panose="02020609040205080304" pitchFamily="17" charset="-128"/>
                <a:ea typeface="ＭＳ 明朝" panose="02020609040205080304" pitchFamily="17" charset="-128"/>
              </a:rPr>
              <a:t>定め</a:t>
            </a:r>
            <a:r>
              <a:rPr lang="ja-JP" altLang="en-US" sz="1800" dirty="0" smtClean="0">
                <a:latin typeface="ＭＳ 明朝" panose="02020609040205080304" pitchFamily="17" charset="-128"/>
                <a:ea typeface="ＭＳ 明朝" panose="02020609040205080304" pitchFamily="17" charset="-128"/>
              </a:rPr>
              <a:t>ます</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pPr>
              <a:lnSpc>
                <a:spcPts val="2500"/>
              </a:lnSpc>
            </a:pPr>
            <a:endParaRPr lang="en-US" altLang="ja-JP" sz="1800" dirty="0">
              <a:latin typeface="ＭＳ 明朝" panose="02020609040205080304" pitchFamily="17" charset="-128"/>
              <a:ea typeface="ＭＳ 明朝" panose="02020609040205080304" pitchFamily="17" charset="-128"/>
            </a:endParaRPr>
          </a:p>
          <a:p>
            <a:r>
              <a:rPr lang="ja-JP" altLang="ja-JP" sz="2400" dirty="0">
                <a:latin typeface="HG創英角ﾎﾟｯﾌﾟ体" panose="040B0A09000000000000" pitchFamily="49" charset="-128"/>
                <a:ea typeface="HG創英角ﾎﾟｯﾌﾟ体" panose="040B0A09000000000000" pitchFamily="49" charset="-128"/>
              </a:rPr>
              <a:t>自然とふれあい、笑顔がはじける！</a:t>
            </a:r>
            <a:r>
              <a:rPr lang="en-US" altLang="ja-JP" sz="2400" dirty="0">
                <a:latin typeface="HG創英角ﾎﾟｯﾌﾟ体" panose="040B0A09000000000000" pitchFamily="49" charset="-128"/>
                <a:ea typeface="HG創英角ﾎﾟｯﾌﾟ体" panose="040B0A09000000000000" pitchFamily="49" charset="-128"/>
              </a:rPr>
              <a:t>	</a:t>
            </a:r>
            <a:endParaRPr lang="ja-JP" altLang="ja-JP" sz="2400" dirty="0">
              <a:latin typeface="HG創英角ﾎﾟｯﾌﾟ体" panose="040B0A09000000000000" pitchFamily="49" charset="-128"/>
              <a:ea typeface="HG創英角ﾎﾟｯﾌﾟ体" panose="040B0A09000000000000" pitchFamily="49" charset="-128"/>
            </a:endParaRPr>
          </a:p>
          <a:p>
            <a:r>
              <a:rPr lang="ja-JP" altLang="ja-JP" sz="2400" dirty="0">
                <a:latin typeface="HG創英角ﾎﾟｯﾌﾟ体" panose="040B0A09000000000000" pitchFamily="49" charset="-128"/>
                <a:ea typeface="HG創英角ﾎﾟｯﾌﾟ体" panose="040B0A09000000000000" pitchFamily="49" charset="-128"/>
              </a:rPr>
              <a:t>今帰仁っ子の“育ち”と“学び”を支える「子どもの城」</a:t>
            </a:r>
          </a:p>
          <a:p>
            <a:pPr>
              <a:lnSpc>
                <a:spcPts val="2500"/>
              </a:lnSpc>
            </a:pPr>
            <a:endParaRPr lang="ja-JP" altLang="ja-JP" sz="1800" dirty="0">
              <a:latin typeface="ＭＳ 明朝" panose="02020609040205080304" pitchFamily="17" charset="-128"/>
              <a:ea typeface="ＭＳ 明朝" panose="02020609040205080304" pitchFamily="17" charset="-128"/>
            </a:endParaRPr>
          </a:p>
        </p:txBody>
      </p:sp>
      <p:sp>
        <p:nvSpPr>
          <p:cNvPr id="10255" name="Rectangle 28"/>
          <p:cNvSpPr>
            <a:spLocks noChangeArrowheads="1"/>
          </p:cNvSpPr>
          <p:nvPr/>
        </p:nvSpPr>
        <p:spPr bwMode="auto">
          <a:xfrm>
            <a:off x="431800" y="1592796"/>
            <a:ext cx="5436344" cy="369332"/>
          </a:xfrm>
          <a:prstGeom prst="rect">
            <a:avLst/>
          </a:prstGeom>
          <a:noFill/>
          <a:ln w="9525">
            <a:noFill/>
            <a:miter lim="800000"/>
            <a:headEnd/>
            <a:tailEnd/>
          </a:ln>
        </p:spPr>
        <p:txBody>
          <a:bodyPr wrap="square" anchor="ctr">
            <a:spAutoFit/>
          </a:bodyPr>
          <a:lstStyle/>
          <a:p>
            <a:r>
              <a:rPr lang="ja-JP" altLang="en-US" sz="1800" b="1" dirty="0" smtClean="0">
                <a:solidFill>
                  <a:srgbClr val="FF9900"/>
                </a:solidFill>
              </a:rPr>
              <a:t>＜計画理念＞</a:t>
            </a:r>
            <a:endParaRPr lang="ja-JP" altLang="en-US" sz="1800" b="1" dirty="0">
              <a:solidFill>
                <a:srgbClr val="FF9900"/>
              </a:solidFill>
            </a:endParaRPr>
          </a:p>
        </p:txBody>
      </p:sp>
      <p:sp>
        <p:nvSpPr>
          <p:cNvPr id="13" name="スライド番号プレースホルダ 12"/>
          <p:cNvSpPr>
            <a:spLocks noGrp="1"/>
          </p:cNvSpPr>
          <p:nvPr>
            <p:ph type="sldNum" sz="quarter" idx="12"/>
          </p:nvPr>
        </p:nvSpPr>
        <p:spPr>
          <a:xfrm>
            <a:off x="6552220" y="6315488"/>
            <a:ext cx="2133600" cy="476250"/>
          </a:xfrm>
        </p:spPr>
        <p:txBody>
          <a:bodyPr/>
          <a:lstStyle/>
          <a:p>
            <a:pPr>
              <a:defRPr/>
            </a:pPr>
            <a:r>
              <a:rPr lang="en-US" altLang="ja-JP" dirty="0" smtClean="0"/>
              <a:t>10</a:t>
            </a:r>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549553"/>
            <a:ext cx="1579278" cy="369332"/>
          </a:xfrm>
          <a:prstGeom prst="rect">
            <a:avLst/>
          </a:prstGeom>
          <a:noFill/>
          <a:ln w="9525">
            <a:noFill/>
            <a:miter lim="800000"/>
            <a:headEnd/>
            <a:tailEnd/>
          </a:ln>
        </p:spPr>
        <p:txBody>
          <a:bodyPr wrap="none" anchor="ctr">
            <a:spAutoFit/>
          </a:bodyPr>
          <a:lstStyle/>
          <a:p>
            <a:r>
              <a:rPr lang="ja-JP" altLang="en-US" sz="1800" b="1" dirty="0" smtClean="0">
                <a:solidFill>
                  <a:srgbClr val="FF9900"/>
                </a:solidFill>
              </a:rPr>
              <a:t>＜基本目標＞</a:t>
            </a:r>
            <a:endParaRPr lang="ja-JP" altLang="en-US" sz="1800" b="1" dirty="0">
              <a:solidFill>
                <a:srgbClr val="FF9900"/>
              </a:solidFill>
            </a:endParaRPr>
          </a:p>
        </p:txBody>
      </p:sp>
      <p:sp>
        <p:nvSpPr>
          <p:cNvPr id="11267" name="Rectangle 3"/>
          <p:cNvSpPr>
            <a:spLocks noChangeArrowheads="1"/>
          </p:cNvSpPr>
          <p:nvPr/>
        </p:nvSpPr>
        <p:spPr bwMode="auto">
          <a:xfrm>
            <a:off x="1392238" y="4746625"/>
            <a:ext cx="0" cy="274638"/>
          </a:xfrm>
          <a:prstGeom prst="rect">
            <a:avLst/>
          </a:prstGeom>
          <a:noFill/>
          <a:ln w="9525">
            <a:noFill/>
            <a:miter lim="800000"/>
            <a:headEnd/>
            <a:tailEnd/>
          </a:ln>
        </p:spPr>
        <p:txBody>
          <a:bodyPr wrap="none" lIns="0" tIns="0" rIns="0" bIns="0">
            <a:spAutoFit/>
          </a:bodyPr>
          <a:lstStyle/>
          <a:p>
            <a:endParaRPr lang="ja-JP" altLang="ja-JP" sz="1800"/>
          </a:p>
        </p:txBody>
      </p:sp>
      <p:sp>
        <p:nvSpPr>
          <p:cNvPr id="11" name="スライド番号プレースホルダ 10"/>
          <p:cNvSpPr>
            <a:spLocks noGrp="1"/>
          </p:cNvSpPr>
          <p:nvPr>
            <p:ph type="sldNum" sz="quarter" idx="12"/>
          </p:nvPr>
        </p:nvSpPr>
        <p:spPr/>
        <p:txBody>
          <a:bodyPr/>
          <a:lstStyle/>
          <a:p>
            <a:pPr>
              <a:defRPr/>
            </a:pPr>
            <a:r>
              <a:rPr lang="en-US" altLang="ja-JP" dirty="0" smtClean="0"/>
              <a:t>11</a:t>
            </a:r>
            <a:endParaRPr lang="en-US" altLang="ja-JP" dirty="0"/>
          </a:p>
        </p:txBody>
      </p:sp>
      <p:sp>
        <p:nvSpPr>
          <p:cNvPr id="12" name="Text Box 15"/>
          <p:cNvSpPr txBox="1">
            <a:spLocks noChangeArrowheads="1"/>
          </p:cNvSpPr>
          <p:nvPr/>
        </p:nvSpPr>
        <p:spPr bwMode="auto">
          <a:xfrm>
            <a:off x="478210" y="957708"/>
            <a:ext cx="8208590" cy="5292588"/>
          </a:xfrm>
          <a:prstGeom prst="rect">
            <a:avLst/>
          </a:prstGeom>
          <a:noFill/>
          <a:ln w="9525">
            <a:noFill/>
            <a:miter lim="800000"/>
            <a:headEnd/>
            <a:tailEnd/>
          </a:ln>
        </p:spPr>
        <p:txBody>
          <a:bodyPr lIns="74295" tIns="8890" rIns="74295" bIns="8890"/>
          <a:lstStyle/>
          <a:p>
            <a:r>
              <a:rPr lang="ja-JP" altLang="en-US" sz="2400" dirty="0" smtClean="0">
                <a:latin typeface="HG創英角ﾎﾟｯﾌﾟ体" panose="040B0A09000000000000" pitchFamily="49" charset="-128"/>
                <a:ea typeface="HG創英角ﾎﾟｯﾌﾟ体" panose="040B0A09000000000000" pitchFamily="49" charset="-128"/>
              </a:rPr>
              <a:t>①</a:t>
            </a:r>
            <a:r>
              <a:rPr lang="ja-JP" altLang="ja-JP" sz="2400" dirty="0">
                <a:latin typeface="HG創英角ﾎﾟｯﾌﾟ体" panose="040B0A09000000000000" pitchFamily="49" charset="-128"/>
                <a:ea typeface="HG創英角ﾎﾟｯﾌﾟ体" panose="040B0A09000000000000" pitchFamily="49" charset="-128"/>
              </a:rPr>
              <a:t>質の高い就学前教育・保育の提供と子育てを</a:t>
            </a:r>
            <a:r>
              <a:rPr lang="ja-JP" altLang="ja-JP" sz="2400" dirty="0" smtClean="0">
                <a:latin typeface="HG創英角ﾎﾟｯﾌﾟ体" panose="040B0A09000000000000" pitchFamily="49" charset="-128"/>
                <a:ea typeface="HG創英角ﾎﾟｯﾌﾟ体" panose="040B0A09000000000000" pitchFamily="49" charset="-128"/>
              </a:rPr>
              <a:t>支える</a:t>
            </a:r>
            <a:endParaRPr lang="en-US" altLang="ja-JP" sz="2400" dirty="0" smtClean="0">
              <a:latin typeface="HG創英角ﾎﾟｯﾌﾟ体" panose="040B0A09000000000000" pitchFamily="49" charset="-128"/>
              <a:ea typeface="HG創英角ﾎﾟｯﾌﾟ体" panose="040B0A09000000000000" pitchFamily="49" charset="-128"/>
            </a:endParaRPr>
          </a:p>
          <a:p>
            <a:r>
              <a:rPr lang="ja-JP" altLang="en-US" sz="2400" dirty="0">
                <a:latin typeface="HG創英角ﾎﾟｯﾌﾟ体" panose="040B0A09000000000000" pitchFamily="49" charset="-128"/>
                <a:ea typeface="HG創英角ﾎﾟｯﾌﾟ体" panose="040B0A09000000000000" pitchFamily="49" charset="-128"/>
              </a:rPr>
              <a:t>　</a:t>
            </a:r>
            <a:r>
              <a:rPr lang="ja-JP" altLang="ja-JP" sz="2400" dirty="0" smtClean="0">
                <a:latin typeface="HG創英角ﾎﾟｯﾌﾟ体" panose="040B0A09000000000000" pitchFamily="49" charset="-128"/>
                <a:ea typeface="HG創英角ﾎﾟｯﾌﾟ体" panose="040B0A09000000000000" pitchFamily="49" charset="-128"/>
              </a:rPr>
              <a:t>支援</a:t>
            </a:r>
            <a:r>
              <a:rPr lang="ja-JP" altLang="ja-JP" sz="2400" dirty="0">
                <a:latin typeface="HG創英角ﾎﾟｯﾌﾟ体" panose="040B0A09000000000000" pitchFamily="49" charset="-128"/>
                <a:ea typeface="HG創英角ﾎﾟｯﾌﾟ体" panose="040B0A09000000000000" pitchFamily="49" charset="-128"/>
              </a:rPr>
              <a:t>拠点としての</a:t>
            </a:r>
            <a:r>
              <a:rPr lang="ja-JP" altLang="ja-JP" sz="2400" dirty="0" smtClean="0">
                <a:latin typeface="HG創英角ﾎﾟｯﾌﾟ体" panose="040B0A09000000000000" pitchFamily="49" charset="-128"/>
                <a:ea typeface="HG創英角ﾎﾟｯﾌﾟ体" panose="040B0A09000000000000" pitchFamily="49" charset="-128"/>
              </a:rPr>
              <a:t>整備</a:t>
            </a:r>
            <a:endParaRPr lang="en-US" altLang="ja-JP" sz="2400" dirty="0" smtClean="0">
              <a:latin typeface="HG創英角ﾎﾟｯﾌﾟ体" panose="040B0A09000000000000" pitchFamily="49" charset="-128"/>
              <a:ea typeface="HG創英角ﾎﾟｯﾌﾟ体" panose="040B0A09000000000000" pitchFamily="49" charset="-128"/>
            </a:endParaRPr>
          </a:p>
          <a:p>
            <a:r>
              <a:rPr lang="ja-JP" altLang="en-US" sz="1800" dirty="0" smtClean="0">
                <a:latin typeface="ＭＳ 明朝" panose="02020609040205080304" pitchFamily="17" charset="-128"/>
                <a:ea typeface="ＭＳ 明朝" panose="02020609040205080304" pitchFamily="17" charset="-128"/>
              </a:rPr>
              <a:t>・発達段階に応じた遊びの提供、社会性を養う中で健全な発達を促進。</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smtClean="0">
                <a:latin typeface="ＭＳ 明朝" panose="02020609040205080304" pitchFamily="17" charset="-128"/>
                <a:ea typeface="ＭＳ 明朝" panose="02020609040205080304" pitchFamily="17" charset="-128"/>
              </a:rPr>
              <a:t>・家庭保育世帯への支援を行う「子育て支援センター」を設置。</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dirty="0">
              <a:latin typeface="ＭＳ 明朝" panose="02020609040205080304" pitchFamily="17" charset="-128"/>
              <a:ea typeface="ＭＳ 明朝" panose="02020609040205080304" pitchFamily="17" charset="-128"/>
            </a:endParaRPr>
          </a:p>
          <a:p>
            <a:r>
              <a:rPr lang="ja-JP" altLang="ja-JP" sz="2400" dirty="0" smtClean="0">
                <a:latin typeface="HG創英角ﾎﾟｯﾌﾟ体" panose="040B0A09000000000000" pitchFamily="49" charset="-128"/>
                <a:ea typeface="HG創英角ﾎﾟｯﾌﾟ体" panose="040B0A09000000000000" pitchFamily="49" charset="-128"/>
              </a:rPr>
              <a:t>②</a:t>
            </a:r>
            <a:r>
              <a:rPr lang="ja-JP" altLang="ja-JP" sz="2400" dirty="0">
                <a:latin typeface="HG創英角ﾎﾟｯﾌﾟ体" panose="040B0A09000000000000" pitchFamily="49" charset="-128"/>
                <a:ea typeface="HG創英角ﾎﾟｯﾌﾟ体" panose="040B0A09000000000000" pitchFamily="49" charset="-128"/>
              </a:rPr>
              <a:t>多様な体験・交流の</a:t>
            </a:r>
            <a:r>
              <a:rPr lang="ja-JP" altLang="ja-JP" sz="2400" dirty="0" smtClean="0">
                <a:latin typeface="HG創英角ﾎﾟｯﾌﾟ体" panose="040B0A09000000000000" pitchFamily="49" charset="-128"/>
                <a:ea typeface="HG創英角ﾎﾟｯﾌﾟ体" panose="040B0A09000000000000" pitchFamily="49" charset="-128"/>
              </a:rPr>
              <a:t>創出</a:t>
            </a:r>
            <a:endParaRPr lang="en-US" altLang="ja-JP" sz="2400" dirty="0" smtClean="0">
              <a:latin typeface="HG創英角ﾎﾟｯﾌﾟ体" panose="040B0A09000000000000" pitchFamily="49" charset="-128"/>
              <a:ea typeface="HG創英角ﾎﾟｯﾌﾟ体" panose="040B0A09000000000000" pitchFamily="49" charset="-128"/>
            </a:endParaRPr>
          </a:p>
          <a:p>
            <a:r>
              <a:rPr lang="ja-JP" altLang="en-US" sz="1800" dirty="0" smtClean="0">
                <a:latin typeface="ＭＳ 明朝" panose="02020609040205080304" pitchFamily="17" charset="-128"/>
                <a:ea typeface="ＭＳ 明朝" panose="02020609040205080304" pitchFamily="17" charset="-128"/>
              </a:rPr>
              <a:t>・隣接する小学校との連携や、地域の高齢者等との多様な交流を創出。</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smtClean="0">
                <a:latin typeface="ＭＳ 明朝" panose="02020609040205080304" pitchFamily="17" charset="-128"/>
                <a:ea typeface="ＭＳ 明朝" panose="02020609040205080304" pitchFamily="17" charset="-128"/>
              </a:rPr>
              <a:t>・自然とのふれあいや食育の実践を通し、健全な心と体の育成を図る。</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dirty="0">
              <a:latin typeface="ＭＳ 明朝" panose="02020609040205080304" pitchFamily="17" charset="-128"/>
              <a:ea typeface="ＭＳ 明朝" panose="02020609040205080304" pitchFamily="17" charset="-128"/>
            </a:endParaRPr>
          </a:p>
          <a:p>
            <a:r>
              <a:rPr lang="ja-JP" altLang="en-US" sz="2400" dirty="0" smtClean="0">
                <a:latin typeface="HG創英角ﾎﾟｯﾌﾟ体" panose="040B0A09000000000000" pitchFamily="49" charset="-128"/>
                <a:ea typeface="HG創英角ﾎﾟｯﾌﾟ体" panose="040B0A09000000000000" pitchFamily="49" charset="-128"/>
              </a:rPr>
              <a:t>③安全・安心な施設整備</a:t>
            </a:r>
            <a:endParaRPr lang="en-US" altLang="ja-JP" sz="2400" dirty="0" smtClean="0">
              <a:latin typeface="HG創英角ﾎﾟｯﾌﾟ体" panose="040B0A09000000000000" pitchFamily="49" charset="-128"/>
              <a:ea typeface="HG創英角ﾎﾟｯﾌﾟ体" panose="040B0A09000000000000" pitchFamily="49" charset="-128"/>
            </a:endParaRPr>
          </a:p>
          <a:p>
            <a:r>
              <a:rPr lang="ja-JP" altLang="en-US" sz="1800" dirty="0" smtClean="0">
                <a:latin typeface="ＭＳ 明朝" panose="02020609040205080304" pitchFamily="17" charset="-128"/>
                <a:ea typeface="ＭＳ 明朝" panose="02020609040205080304" pitchFamily="17" charset="-128"/>
              </a:rPr>
              <a:t>・安全面への配慮や、耐震性・事故防止への配慮を基本とした施設整備。</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dirty="0">
              <a:latin typeface="ＭＳ 明朝" panose="02020609040205080304" pitchFamily="17" charset="-128"/>
              <a:ea typeface="ＭＳ 明朝" panose="02020609040205080304" pitchFamily="17" charset="-128"/>
            </a:endParaRPr>
          </a:p>
          <a:p>
            <a:r>
              <a:rPr lang="ja-JP" altLang="en-US" sz="2400" dirty="0" smtClean="0">
                <a:latin typeface="HG創英角ﾎﾟｯﾌﾟ体" panose="040B0A09000000000000" pitchFamily="49" charset="-128"/>
                <a:ea typeface="HG創英角ﾎﾟｯﾌﾟ体" panose="040B0A09000000000000" pitchFamily="49" charset="-128"/>
              </a:rPr>
              <a:t>④多様な保育サービスの提供</a:t>
            </a:r>
            <a:endParaRPr lang="en-US" altLang="ja-JP" sz="2400" dirty="0" smtClean="0">
              <a:latin typeface="HG創英角ﾎﾟｯﾌﾟ体" panose="040B0A09000000000000" pitchFamily="49" charset="-128"/>
              <a:ea typeface="HG創英角ﾎﾟｯﾌﾟ体" panose="040B0A09000000000000" pitchFamily="49" charset="-128"/>
            </a:endParaRPr>
          </a:p>
          <a:p>
            <a:r>
              <a:rPr lang="ja-JP" altLang="en-US" sz="1800" dirty="0" smtClean="0">
                <a:latin typeface="ＭＳ 明朝" panose="02020609040205080304" pitchFamily="17" charset="-128"/>
                <a:ea typeface="ＭＳ 明朝" panose="02020609040205080304" pitchFamily="17" charset="-128"/>
              </a:rPr>
              <a:t>・余裕教室活用型一時預かり事業、延長保育、</a:t>
            </a:r>
            <a:r>
              <a:rPr lang="ja-JP" altLang="en-US" sz="1800" dirty="0" err="1" smtClean="0">
                <a:latin typeface="ＭＳ 明朝" panose="02020609040205080304" pitchFamily="17" charset="-128"/>
                <a:ea typeface="ＭＳ 明朝" panose="02020609040205080304" pitchFamily="17" charset="-128"/>
              </a:rPr>
              <a:t>障がい</a:t>
            </a:r>
            <a:r>
              <a:rPr lang="ja-JP" altLang="en-US" sz="1800" dirty="0" smtClean="0">
                <a:latin typeface="ＭＳ 明朝" panose="02020609040205080304" pitchFamily="17" charset="-128"/>
                <a:ea typeface="ＭＳ 明朝" panose="02020609040205080304" pitchFamily="17" charset="-128"/>
              </a:rPr>
              <a:t>児保育等の実施。</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dirty="0">
              <a:latin typeface="ＭＳ 明朝" panose="02020609040205080304" pitchFamily="17" charset="-128"/>
              <a:ea typeface="ＭＳ 明朝" panose="02020609040205080304" pitchFamily="17" charset="-128"/>
            </a:endParaRPr>
          </a:p>
          <a:p>
            <a:r>
              <a:rPr lang="ja-JP" altLang="en-US" sz="2400" dirty="0" smtClean="0">
                <a:latin typeface="HG創英角ﾎﾟｯﾌﾟ体" panose="040B0A09000000000000" pitchFamily="49" charset="-128"/>
                <a:ea typeface="HG創英角ﾎﾟｯﾌﾟ体" panose="040B0A09000000000000" pitchFamily="49" charset="-128"/>
              </a:rPr>
              <a:t>⑤人にやさしい施設の整備</a:t>
            </a:r>
            <a:endParaRPr lang="en-US" altLang="ja-JP" sz="2400" dirty="0" smtClean="0">
              <a:latin typeface="HG創英角ﾎﾟｯﾌﾟ体" panose="040B0A09000000000000" pitchFamily="49" charset="-128"/>
              <a:ea typeface="HG創英角ﾎﾟｯﾌﾟ体" panose="040B0A09000000000000" pitchFamily="49" charset="-128"/>
            </a:endParaRPr>
          </a:p>
          <a:p>
            <a:r>
              <a:rPr lang="ja-JP" altLang="en-US" sz="1800" dirty="0" smtClean="0">
                <a:latin typeface="ＭＳ 明朝" panose="02020609040205080304" pitchFamily="17" charset="-128"/>
                <a:ea typeface="ＭＳ 明朝" panose="02020609040205080304" pitchFamily="17" charset="-128"/>
              </a:rPr>
              <a:t>・あらゆる人にとってやさしく、使いやすい施設の整備。</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u="wavy" dirty="0">
              <a:latin typeface="ＭＳ 明朝" panose="02020609040205080304" pitchFamily="17" charset="-128"/>
              <a:ea typeface="ＭＳ 明朝" panose="02020609040205080304" pitchFamily="17" charset="-128"/>
            </a:endParaRPr>
          </a:p>
          <a:p>
            <a:endParaRPr lang="ja-JP" altLang="ja-JP" sz="1800" dirty="0">
              <a:latin typeface="ＭＳ 明朝" panose="02020609040205080304" pitchFamily="17" charset="-128"/>
              <a:ea typeface="ＭＳ 明朝" panose="02020609040205080304" pitchFamily="17"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588224" y="6368262"/>
            <a:ext cx="2133600" cy="476250"/>
          </a:xfrm>
        </p:spPr>
        <p:txBody>
          <a:bodyPr/>
          <a:lstStyle/>
          <a:p>
            <a:pPr>
              <a:defRPr/>
            </a:pPr>
            <a:r>
              <a:rPr lang="en-US" altLang="ja-JP" dirty="0" smtClean="0"/>
              <a:t>12</a:t>
            </a:r>
            <a:endParaRPr lang="en-US" altLang="ja-JP" dirty="0"/>
          </a:p>
        </p:txBody>
      </p:sp>
      <p:sp>
        <p:nvSpPr>
          <p:cNvPr id="3" name="Text Box 2"/>
          <p:cNvSpPr txBox="1">
            <a:spLocks noChangeArrowheads="1"/>
          </p:cNvSpPr>
          <p:nvPr/>
        </p:nvSpPr>
        <p:spPr bwMode="auto">
          <a:xfrm>
            <a:off x="683568" y="884277"/>
            <a:ext cx="8172908" cy="1620181"/>
          </a:xfrm>
          <a:prstGeom prst="rect">
            <a:avLst/>
          </a:prstGeom>
          <a:solidFill>
            <a:srgbClr val="FFFFFF"/>
          </a:solidFill>
          <a:ln w="38100" cmpd="dbl">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28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＜配置計画の考え方＞</a:t>
            </a:r>
            <a:endParaRPr kumimoji="0" lang="ja-JP" altLang="en-US" sz="18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28000"/>
              </a:lnSpc>
              <a:spcBef>
                <a:spcPts val="713"/>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①</a:t>
            </a:r>
            <a:r>
              <a:rPr kumimoji="0"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園庭</a:t>
            </a: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の位置については、</a:t>
            </a:r>
            <a:r>
              <a:rPr kumimoji="0"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極力南側に配置</a:t>
            </a: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a:t>
            </a:r>
          </a:p>
          <a:p>
            <a:pPr algn="just" eaLnBrk="0" hangingPunct="0">
              <a:lnSpc>
                <a:spcPct val="128000"/>
              </a:lnSpc>
              <a:spcBef>
                <a:spcPts val="713"/>
              </a:spcBef>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②</a:t>
            </a:r>
            <a:r>
              <a:rPr kumimoji="0"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小学校グラウンドとの繋がり</a:t>
            </a: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を持たせる。　　</a:t>
            </a:r>
            <a:r>
              <a:rPr kumimoji="0" lang="ja-JP" altLang="en-US" sz="1400" dirty="0">
                <a:latin typeface="HG丸ｺﾞｼｯｸM-PRO" panose="020F0600000000000000" pitchFamily="50" charset="-128"/>
                <a:ea typeface="HG丸ｺﾞｼｯｸM-PRO" panose="020F0600000000000000" pitchFamily="50" charset="-128"/>
              </a:rPr>
              <a:t> </a:t>
            </a:r>
            <a:r>
              <a:rPr kumimoji="0" lang="ja-JP" altLang="en-US" sz="1400" dirty="0" smtClean="0">
                <a:latin typeface="HG丸ｺﾞｼｯｸM-PRO" panose="020F0600000000000000" pitchFamily="50" charset="-128"/>
                <a:ea typeface="HG丸ｺﾞｼｯｸM-PRO" panose="020F0600000000000000" pitchFamily="50" charset="-128"/>
              </a:rPr>
              <a:t>   </a:t>
            </a:r>
            <a:r>
              <a:rPr kumimoji="0" lang="ja-JP" altLang="en-US" sz="1400" b="1" dirty="0" smtClean="0">
                <a:solidFill>
                  <a:srgbClr val="00B050"/>
                </a:solidFill>
                <a:latin typeface="HG丸ｺﾞｼｯｸM-PRO" panose="020F0600000000000000" pitchFamily="50" charset="-128"/>
                <a:ea typeface="HG丸ｺﾞｼｯｸM-PRO" panose="020F0600000000000000" pitchFamily="50" charset="-128"/>
              </a:rPr>
              <a:t>左記の条件を</a:t>
            </a:r>
            <a:r>
              <a:rPr kumimoji="0" lang="ja-JP" altLang="en-US" sz="1400" b="1" dirty="0">
                <a:solidFill>
                  <a:srgbClr val="00B050"/>
                </a:solidFill>
                <a:latin typeface="HG丸ｺﾞｼｯｸM-PRO" panose="020F0600000000000000" pitchFamily="50" charset="-128"/>
                <a:ea typeface="HG丸ｺﾞｼｯｸM-PRO" panose="020F0600000000000000" pitchFamily="50" charset="-128"/>
              </a:rPr>
              <a:t>考慮し、</a:t>
            </a:r>
            <a:r>
              <a:rPr kumimoji="0" lang="en-US" altLang="ja-JP" sz="1400" b="1" dirty="0">
                <a:solidFill>
                  <a:srgbClr val="00B050"/>
                </a:solidFill>
                <a:latin typeface="HG丸ｺﾞｼｯｸM-PRO" panose="020F0600000000000000" pitchFamily="50" charset="-128"/>
                <a:ea typeface="HG丸ｺﾞｼｯｸM-PRO" panose="020F0600000000000000" pitchFamily="50" charset="-128"/>
              </a:rPr>
              <a:t>L</a:t>
            </a:r>
            <a:r>
              <a:rPr kumimoji="0" lang="ja-JP" altLang="en-US" sz="1400" b="1" dirty="0">
                <a:solidFill>
                  <a:srgbClr val="00B050"/>
                </a:solidFill>
                <a:latin typeface="HG丸ｺﾞｼｯｸM-PRO" panose="020F0600000000000000" pitchFamily="50" charset="-128"/>
                <a:ea typeface="HG丸ｺﾞｼｯｸM-PRO" panose="020F0600000000000000" pitchFamily="50" charset="-128"/>
              </a:rPr>
              <a:t>字型の園舎として</a:t>
            </a:r>
            <a:r>
              <a:rPr kumimoji="0" lang="ja-JP" altLang="en-US" sz="1400" b="1" dirty="0" smtClean="0">
                <a:solidFill>
                  <a:srgbClr val="00B050"/>
                </a:solidFill>
                <a:latin typeface="HG丸ｺﾞｼｯｸM-PRO" panose="020F0600000000000000" pitchFamily="50" charset="-128"/>
                <a:ea typeface="HG丸ｺﾞｼｯｸM-PRO" panose="020F0600000000000000" pitchFamily="50" charset="-128"/>
              </a:rPr>
              <a:t>計画。</a:t>
            </a:r>
            <a:endParaRPr kumimoji="0" lang="ja-JP" altLang="en-US" sz="1400" b="1" i="0" u="none" strike="noStrike" cap="none" normalizeH="0" baseline="0" dirty="0" smtClean="0">
              <a:ln>
                <a:noFill/>
              </a:ln>
              <a:solidFill>
                <a:srgbClr val="00B05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ct val="128000"/>
              </a:lnSpc>
              <a:spcBef>
                <a:spcPts val="713"/>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③</a:t>
            </a:r>
            <a:r>
              <a:rPr kumimoji="0"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冬場の厳しい北東からの風を遮る</a:t>
            </a: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配置とする。</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 name="Text Box 3"/>
          <p:cNvSpPr txBox="1">
            <a:spLocks noChangeArrowheads="1"/>
          </p:cNvSpPr>
          <p:nvPr/>
        </p:nvSpPr>
        <p:spPr bwMode="auto">
          <a:xfrm>
            <a:off x="694824" y="2816931"/>
            <a:ext cx="8161651" cy="3476983"/>
          </a:xfrm>
          <a:prstGeom prst="rect">
            <a:avLst/>
          </a:prstGeom>
          <a:solidFill>
            <a:srgbClr val="FFFFFF"/>
          </a:solidFill>
          <a:ln w="38100" cmpd="dbl">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28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＜建築プランの基本的な考え方＞</a:t>
            </a:r>
          </a:p>
          <a:p>
            <a:pPr marL="0" marR="0" lvl="0" indent="0" algn="just" defTabSz="914400" rtl="0" eaLnBrk="0" fontAlgn="base" latinLnBrk="0" hangingPunct="0">
              <a:lnSpc>
                <a:spcPts val="1680"/>
              </a:lnSpc>
              <a:spcBef>
                <a:spcPts val="713"/>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①</a:t>
            </a:r>
            <a:r>
              <a:rPr kumimoji="0"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rPr>
              <a:t>０～</a:t>
            </a:r>
            <a:r>
              <a:rPr kumimoji="0" lang="ja-JP" altLang="en-US" sz="1400" b="1"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２歳児室を１階</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kumimoji="0" lang="ja-JP" altLang="en-US" sz="1400" b="1"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３～５歳児室を２階</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とする。</a:t>
            </a:r>
            <a:endParaRPr kumimoji="0" lang="en-US"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ts val="1680"/>
              </a:lnSpc>
              <a:spcBef>
                <a:spcPts val="713"/>
              </a:spcBef>
              <a:spcAft>
                <a:spcPct val="0"/>
              </a:spcAft>
              <a:buClrTx/>
              <a:buSzTx/>
              <a:buFontTx/>
              <a:buNone/>
              <a:tabLst/>
            </a:pP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②園へのアクセスとして西側村道がメインとなることから、</a:t>
            </a:r>
            <a:r>
              <a:rPr kumimoji="0" lang="ja-JP" altLang="en-US" sz="1400" b="1"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駐車場、玄関・ホール、職員室は敷地の西側</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とする。</a:t>
            </a:r>
            <a:endParaRPr kumimoji="0" lang="en-US"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ts val="1680"/>
              </a:lnSpc>
              <a:spcBef>
                <a:spcPts val="713"/>
              </a:spcBef>
              <a:spcAft>
                <a:spcPct val="0"/>
              </a:spcAft>
              <a:buClrTx/>
              <a:buSzTx/>
              <a:buFontTx/>
              <a:buNone/>
              <a:tabLst/>
            </a:pP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③給食食材等の搬入を東側構内道路から想定し、</a:t>
            </a:r>
            <a:r>
              <a:rPr kumimoji="0" lang="ja-JP" altLang="en-US" sz="1400" b="1"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調理場は東側構内道路に近い位置</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とする。</a:t>
            </a:r>
            <a:endParaRPr kumimoji="0" lang="en-US"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0" marR="0" lvl="0" indent="0" algn="just" defTabSz="914400" rtl="0" eaLnBrk="0" fontAlgn="base" latinLnBrk="0" hangingPunct="0">
              <a:lnSpc>
                <a:spcPts val="1680"/>
              </a:lnSpc>
              <a:spcBef>
                <a:spcPts val="713"/>
              </a:spcBef>
              <a:spcAft>
                <a:spcPct val="0"/>
              </a:spcAft>
              <a:buClrTx/>
              <a:buSzTx/>
              <a:buFontTx/>
              <a:buNone/>
              <a:tabLst/>
            </a:pP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④</a:t>
            </a:r>
            <a:r>
              <a:rPr kumimoji="0" lang="ja-JP" altLang="en-US" sz="1400" b="1"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園庭から利用できるトイレ等を確保</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する。</a:t>
            </a:r>
            <a:endParaRPr kumimoji="0" lang="en-US" altLang="ja-JP"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lvl="0" algn="just" eaLnBrk="0" hangingPunct="0">
              <a:lnSpc>
                <a:spcPts val="1680"/>
              </a:lnSpc>
              <a:spcBef>
                <a:spcPts val="713"/>
              </a:spcBef>
            </a:pPr>
            <a:r>
              <a:rPr kumimoji="0" lang="ja-JP" altLang="en-US" sz="1400" dirty="0" smtClean="0">
                <a:latin typeface="HG丸ｺﾞｼｯｸM-PRO" panose="020F0600000000000000" pitchFamily="50" charset="-128"/>
                <a:ea typeface="HG丸ｺﾞｼｯｸM-PRO" panose="020F0600000000000000" pitchFamily="50" charset="-128"/>
              </a:rPr>
              <a:t>⑤</a:t>
            </a:r>
            <a:r>
              <a:rPr lang="ja-JP" altLang="ja-JP" sz="1400" b="1" dirty="0">
                <a:latin typeface="HG丸ｺﾞｼｯｸM-PRO" panose="020F0600000000000000" pitchFamily="50" charset="-128"/>
                <a:ea typeface="HG丸ｺﾞｼｯｸM-PRO" panose="020F0600000000000000" pitchFamily="50" charset="-128"/>
              </a:rPr>
              <a:t>子育て支援センター</a:t>
            </a:r>
            <a:r>
              <a:rPr lang="ja-JP" altLang="ja-JP" sz="1400" dirty="0" smtClean="0">
                <a:latin typeface="HG丸ｺﾞｼｯｸM-PRO" panose="020F0600000000000000" pitchFamily="50" charset="-128"/>
                <a:ea typeface="HG丸ｺﾞｼｯｸM-PRO" panose="020F0600000000000000" pitchFamily="50" charset="-128"/>
              </a:rPr>
              <a:t>は</a:t>
            </a:r>
            <a:r>
              <a:rPr lang="ja-JP" altLang="ja-JP" sz="1400" b="1" dirty="0">
                <a:latin typeface="HG丸ｺﾞｼｯｸM-PRO" panose="020F0600000000000000" pitchFamily="50" charset="-128"/>
                <a:ea typeface="HG丸ｺﾞｼｯｸM-PRO" panose="020F0600000000000000" pitchFamily="50" charset="-128"/>
              </a:rPr>
              <a:t>外から利用しやすさ</a:t>
            </a:r>
            <a:r>
              <a:rPr lang="ja-JP" altLang="ja-JP" sz="1400" dirty="0">
                <a:latin typeface="HG丸ｺﾞｼｯｸM-PRO" panose="020F0600000000000000" pitchFamily="50" charset="-128"/>
                <a:ea typeface="HG丸ｺﾞｼｯｸM-PRO" panose="020F0600000000000000" pitchFamily="50" charset="-128"/>
              </a:rPr>
              <a:t>に配慮し、１階とする</a:t>
            </a:r>
            <a:r>
              <a:rPr lang="ja-JP" altLang="ja-JP"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pPr lvl="0" algn="just" eaLnBrk="0" hangingPunct="0">
              <a:lnSpc>
                <a:spcPts val="1680"/>
              </a:lnSpc>
              <a:spcBef>
                <a:spcPts val="713"/>
              </a:spcBef>
            </a:pP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⑥</a:t>
            </a:r>
            <a:r>
              <a:rPr lang="ja-JP" altLang="ja-JP" sz="1400" dirty="0">
                <a:latin typeface="HG丸ｺﾞｼｯｸM-PRO" panose="020F0600000000000000" pitchFamily="50" charset="-128"/>
                <a:ea typeface="HG丸ｺﾞｼｯｸM-PRO" panose="020F0600000000000000" pitchFamily="50" charset="-128"/>
              </a:rPr>
              <a:t>敷地を拡充し、</a:t>
            </a:r>
            <a:r>
              <a:rPr lang="ja-JP" altLang="ja-JP" sz="1400" b="1" dirty="0">
                <a:latin typeface="HG丸ｺﾞｼｯｸM-PRO" panose="020F0600000000000000" pitchFamily="50" charset="-128"/>
                <a:ea typeface="HG丸ｺﾞｼｯｸM-PRO" panose="020F0600000000000000" pitchFamily="50" charset="-128"/>
              </a:rPr>
              <a:t>可能な限り駐車スペースを</a:t>
            </a:r>
            <a:r>
              <a:rPr lang="ja-JP" altLang="ja-JP" sz="1400" b="1" dirty="0" smtClean="0">
                <a:latin typeface="HG丸ｺﾞｼｯｸM-PRO" panose="020F0600000000000000" pitchFamily="50" charset="-128"/>
                <a:ea typeface="HG丸ｺﾞｼｯｸM-PRO" panose="020F0600000000000000" pitchFamily="50" charset="-128"/>
              </a:rPr>
              <a:t>確保</a:t>
            </a:r>
            <a:r>
              <a:rPr lang="ja-JP" altLang="en-US" sz="1400" dirty="0" smtClean="0">
                <a:latin typeface="HG丸ｺﾞｼｯｸM-PRO" panose="020F0600000000000000" pitchFamily="50" charset="-128"/>
                <a:ea typeface="HG丸ｺﾞｼｯｸM-PRO" panose="020F0600000000000000" pitchFamily="50" charset="-128"/>
              </a:rPr>
              <a:t>していくことを検討</a:t>
            </a:r>
            <a:r>
              <a:rPr lang="ja-JP" altLang="ja-JP" sz="1400" dirty="0" smtClean="0">
                <a:latin typeface="HG丸ｺﾞｼｯｸM-PRO" panose="020F0600000000000000" pitchFamily="50" charset="-128"/>
                <a:ea typeface="HG丸ｺﾞｼｯｸM-PRO" panose="020F0600000000000000" pitchFamily="50" charset="-128"/>
              </a:rPr>
              <a:t>。</a:t>
            </a:r>
            <a:r>
              <a:rPr lang="ja-JP" altLang="ja-JP" sz="1400" dirty="0">
                <a:latin typeface="HG丸ｺﾞｼｯｸM-PRO" panose="020F0600000000000000" pitchFamily="50" charset="-128"/>
                <a:ea typeface="HG丸ｺﾞｼｯｸM-PRO" panose="020F0600000000000000" pitchFamily="50" charset="-128"/>
              </a:rPr>
              <a:t>今後、</a:t>
            </a:r>
            <a:r>
              <a:rPr lang="ja-JP" altLang="ja-JP" sz="1400" b="1" dirty="0">
                <a:latin typeface="HG丸ｺﾞｼｯｸM-PRO" panose="020F0600000000000000" pitchFamily="50" charset="-128"/>
                <a:ea typeface="HG丸ｺﾞｼｯｸM-PRO" panose="020F0600000000000000" pitchFamily="50" charset="-128"/>
              </a:rPr>
              <a:t>スムーズな車両動線の確保</a:t>
            </a:r>
            <a:r>
              <a:rPr lang="ja-JP" altLang="ja-JP" sz="1400" dirty="0">
                <a:latin typeface="HG丸ｺﾞｼｯｸM-PRO" panose="020F0600000000000000" pitchFamily="50" charset="-128"/>
                <a:ea typeface="HG丸ｺﾞｼｯｸM-PRO" panose="020F0600000000000000" pitchFamily="50" charset="-128"/>
              </a:rPr>
              <a:t>ができるよう、村道部分の一部改良についても</a:t>
            </a:r>
            <a:r>
              <a:rPr lang="ja-JP" altLang="ja-JP" sz="1400" dirty="0" smtClean="0">
                <a:latin typeface="HG丸ｺﾞｼｯｸM-PRO" panose="020F0600000000000000" pitchFamily="50" charset="-128"/>
                <a:ea typeface="HG丸ｺﾞｼｯｸM-PRO" panose="020F0600000000000000" pitchFamily="50" charset="-128"/>
              </a:rPr>
              <a:t>検討</a:t>
            </a:r>
            <a:r>
              <a:rPr lang="ja-JP" altLang="en-US" sz="1400" dirty="0" smtClean="0">
                <a:latin typeface="HG丸ｺﾞｼｯｸM-PRO" panose="020F0600000000000000" pitchFamily="50" charset="-128"/>
                <a:ea typeface="HG丸ｺﾞｼｯｸM-PRO" panose="020F0600000000000000" pitchFamily="50" charset="-128"/>
              </a:rPr>
              <a:t>していく予定</a:t>
            </a:r>
            <a:r>
              <a:rPr lang="ja-JP" altLang="ja-JP"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pPr lvl="0" algn="just" eaLnBrk="0" hangingPunct="0">
              <a:lnSpc>
                <a:spcPts val="1680"/>
              </a:lnSpc>
              <a:spcBef>
                <a:spcPts val="713"/>
              </a:spcBef>
            </a:pP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⑦</a:t>
            </a:r>
            <a:r>
              <a:rPr lang="ja-JP" altLang="ja-JP" sz="1400" b="1" dirty="0">
                <a:latin typeface="HG丸ｺﾞｼｯｸM-PRO" panose="020F0600000000000000" pitchFamily="50" charset="-128"/>
                <a:ea typeface="HG丸ｺﾞｼｯｸM-PRO" panose="020F0600000000000000" pitchFamily="50" charset="-128"/>
              </a:rPr>
              <a:t>園庭周辺に高木</a:t>
            </a:r>
            <a:r>
              <a:rPr lang="ja-JP" altLang="ja-JP" sz="1400" dirty="0">
                <a:latin typeface="HG丸ｺﾞｼｯｸM-PRO" panose="020F0600000000000000" pitchFamily="50" charset="-128"/>
                <a:ea typeface="HG丸ｺﾞｼｯｸM-PRO" panose="020F0600000000000000" pitchFamily="50" charset="-128"/>
              </a:rPr>
              <a:t>（リュウキュウマツ、フクギ等）を配置</a:t>
            </a:r>
            <a:r>
              <a:rPr lang="ja-JP" altLang="ja-JP"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pPr lvl="0" algn="just" eaLnBrk="0" hangingPunct="0">
              <a:lnSpc>
                <a:spcPts val="1680"/>
              </a:lnSpc>
              <a:spcBef>
                <a:spcPts val="713"/>
              </a:spcBef>
            </a:pP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⑧</a:t>
            </a:r>
            <a:r>
              <a:rPr kumimoji="0" lang="ja-JP" altLang="en-US" sz="1400" b="1"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調理室に隣接して配膳用のエレベーターを設置</a:t>
            </a:r>
            <a:r>
              <a:rPr kumimoji="0" lang="ja-JP" altLang="en-US" sz="14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。（敬老イベント等の際には一般の利用も想定。）</a:t>
            </a:r>
          </a:p>
          <a:p>
            <a:pPr marL="0" marR="0" lvl="0" indent="0" algn="just" defTabSz="914400" rtl="0" eaLnBrk="0" fontAlgn="base" latinLnBrk="0" hangingPunct="0">
              <a:lnSpc>
                <a:spcPct val="128000"/>
              </a:lnSpc>
              <a:spcBef>
                <a:spcPts val="713"/>
              </a:spcBef>
              <a:spcAft>
                <a:spcPct val="0"/>
              </a:spcAft>
              <a:buClrTx/>
              <a:buSzTx/>
              <a:buFontTx/>
              <a:buNone/>
              <a:tabLst/>
            </a:pPr>
            <a:endParaRPr kumimoji="0" lang="ja-JP" altLang="en-US" sz="1100" b="0" i="0" u="none" strike="noStrike" cap="none" normalizeH="0" baseline="0" dirty="0" smtClean="0">
              <a:ln>
                <a:noFill/>
              </a:ln>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effectLst/>
              <a:latin typeface="Arial" panose="020B0604020202020204" pitchFamily="34" charset="0"/>
            </a:endParaRPr>
          </a:p>
        </p:txBody>
      </p:sp>
      <p:sp>
        <p:nvSpPr>
          <p:cNvPr id="6" name="右中かっこ 5"/>
          <p:cNvSpPr/>
          <p:nvPr/>
        </p:nvSpPr>
        <p:spPr>
          <a:xfrm>
            <a:off x="4689013" y="1422566"/>
            <a:ext cx="162018" cy="900100"/>
          </a:xfrm>
          <a:prstGeom prst="rightBrace">
            <a:avLst>
              <a:gd name="adj1" fmla="val 37951"/>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Rectangle 2"/>
          <p:cNvSpPr>
            <a:spLocks noChangeArrowheads="1"/>
          </p:cNvSpPr>
          <p:nvPr/>
        </p:nvSpPr>
        <p:spPr bwMode="auto">
          <a:xfrm>
            <a:off x="575556" y="229043"/>
            <a:ext cx="1579278" cy="369332"/>
          </a:xfrm>
          <a:prstGeom prst="rect">
            <a:avLst/>
          </a:prstGeom>
          <a:noFill/>
          <a:ln w="9525">
            <a:noFill/>
            <a:miter lim="800000"/>
            <a:headEnd/>
            <a:tailEnd/>
          </a:ln>
        </p:spPr>
        <p:txBody>
          <a:bodyPr wrap="none" anchor="ctr">
            <a:spAutoFit/>
          </a:bodyPr>
          <a:lstStyle/>
          <a:p>
            <a:r>
              <a:rPr lang="ja-JP" altLang="en-US" sz="1800" b="1" dirty="0" smtClean="0">
                <a:solidFill>
                  <a:srgbClr val="FF9900"/>
                </a:solidFill>
              </a:rPr>
              <a:t>＜施設計画＞</a:t>
            </a:r>
            <a:endParaRPr lang="ja-JP" altLang="en-US" sz="1800" b="1" dirty="0">
              <a:solidFill>
                <a:srgbClr val="FF9900"/>
              </a:solidFill>
            </a:endParaRPr>
          </a:p>
        </p:txBody>
      </p:sp>
    </p:spTree>
    <p:extLst>
      <p:ext uri="{BB962C8B-B14F-4D97-AF65-F5344CB8AC3E}">
        <p14:creationId xmlns:p14="http://schemas.microsoft.com/office/powerpoint/2010/main" val="2725157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13</a:t>
            </a:r>
            <a:endParaRPr lang="en-US" altLang="ja-JP"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16" y="227991"/>
            <a:ext cx="8685960" cy="6081329"/>
          </a:xfrm>
          <a:prstGeom prst="rect">
            <a:avLst/>
          </a:prstGeom>
        </p:spPr>
      </p:pic>
    </p:spTree>
    <p:extLst>
      <p:ext uri="{BB962C8B-B14F-4D97-AF65-F5344CB8AC3E}">
        <p14:creationId xmlns:p14="http://schemas.microsoft.com/office/powerpoint/2010/main" val="291746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553200" y="6376933"/>
            <a:ext cx="2133600" cy="476250"/>
          </a:xfrm>
        </p:spPr>
        <p:txBody>
          <a:bodyPr/>
          <a:lstStyle/>
          <a:p>
            <a:pPr>
              <a:defRPr/>
            </a:pPr>
            <a:r>
              <a:rPr lang="en-US" altLang="ja-JP" dirty="0" smtClean="0"/>
              <a:t>14</a:t>
            </a:r>
            <a:endParaRPr lang="en-US" altLang="ja-JP"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290" y="260648"/>
            <a:ext cx="7058510" cy="6129300"/>
          </a:xfrm>
          <a:prstGeom prst="rect">
            <a:avLst/>
          </a:prstGeom>
        </p:spPr>
      </p:pic>
    </p:spTree>
    <p:extLst>
      <p:ext uri="{BB962C8B-B14F-4D97-AF65-F5344CB8AC3E}">
        <p14:creationId xmlns:p14="http://schemas.microsoft.com/office/powerpoint/2010/main" val="2725818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15</a:t>
            </a:r>
            <a:endParaRPr lang="en-US" altLang="ja-JP"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168860"/>
            <a:ext cx="6707088" cy="4479304"/>
          </a:xfrm>
          <a:prstGeom prst="rect">
            <a:avLst/>
          </a:prstGeom>
        </p:spPr>
      </p:pic>
      <p:pic>
        <p:nvPicPr>
          <p:cNvPr id="4" name="図 3" descr="C:\Users\TOYAMA\Desktop\ぎょーむ\2015年度\今帰仁村\今帰仁村幼保連携一体化\ｗｓ\160216第３回ＷＳ(最終)\160216WS(写真)\P2160023.JPG"/>
          <p:cNvPicPr/>
          <p:nvPr/>
        </p:nvPicPr>
        <p:blipFill>
          <a:blip r:embed="rId3" cstate="print"/>
          <a:srcRect l="7869" t="8184" b="20205"/>
          <a:stretch>
            <a:fillRect/>
          </a:stretch>
        </p:blipFill>
        <p:spPr bwMode="auto">
          <a:xfrm>
            <a:off x="4067944" y="542471"/>
            <a:ext cx="2961078" cy="1726996"/>
          </a:xfrm>
          <a:prstGeom prst="rect">
            <a:avLst/>
          </a:prstGeom>
          <a:noFill/>
          <a:ln w="9525">
            <a:noFill/>
            <a:miter lim="800000"/>
            <a:headEnd/>
            <a:tailEnd/>
          </a:ln>
        </p:spPr>
      </p:pic>
      <p:pic>
        <p:nvPicPr>
          <p:cNvPr id="5" name="図 4" descr="C:\Users\TOYAMA\Desktop\ぎょーむ\2015年度\今帰仁村\今帰仁村幼保連携一体化\ｗｓ\160216第３回ＷＳ(最終)\160216WS(写真)\P2160024.JPG"/>
          <p:cNvPicPr/>
          <p:nvPr/>
        </p:nvPicPr>
        <p:blipFill>
          <a:blip r:embed="rId4" cstate="print"/>
          <a:srcRect t="9412" r="4415" b="29118"/>
          <a:stretch>
            <a:fillRect/>
          </a:stretch>
        </p:blipFill>
        <p:spPr bwMode="auto">
          <a:xfrm>
            <a:off x="248507" y="542472"/>
            <a:ext cx="3664595" cy="1726995"/>
          </a:xfrm>
          <a:prstGeom prst="rect">
            <a:avLst/>
          </a:prstGeom>
          <a:noFill/>
          <a:ln w="9525">
            <a:noFill/>
            <a:miter lim="800000"/>
            <a:headEnd/>
            <a:tailEnd/>
          </a:ln>
        </p:spPr>
      </p:pic>
    </p:spTree>
    <p:extLst>
      <p:ext uri="{BB962C8B-B14F-4D97-AF65-F5344CB8AC3E}">
        <p14:creationId xmlns:p14="http://schemas.microsoft.com/office/powerpoint/2010/main" val="1921954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16</a:t>
            </a:r>
            <a:endParaRPr lang="en-US" altLang="ja-JP" dirty="0"/>
          </a:p>
        </p:txBody>
      </p:sp>
      <p:sp>
        <p:nvSpPr>
          <p:cNvPr id="4" name="Rectangle 2"/>
          <p:cNvSpPr>
            <a:spLocks noChangeArrowheads="1"/>
          </p:cNvSpPr>
          <p:nvPr/>
        </p:nvSpPr>
        <p:spPr bwMode="auto">
          <a:xfrm>
            <a:off x="550856" y="404664"/>
            <a:ext cx="2627642" cy="369332"/>
          </a:xfrm>
          <a:prstGeom prst="rect">
            <a:avLst/>
          </a:prstGeom>
          <a:noFill/>
          <a:ln w="9525">
            <a:noFill/>
            <a:miter lim="800000"/>
            <a:headEnd/>
            <a:tailEnd/>
          </a:ln>
        </p:spPr>
        <p:txBody>
          <a:bodyPr wrap="none" anchor="ctr">
            <a:spAutoFit/>
          </a:bodyPr>
          <a:lstStyle/>
          <a:p>
            <a:r>
              <a:rPr lang="ja-JP" altLang="en-US" sz="1800" b="1" dirty="0" smtClean="0">
                <a:solidFill>
                  <a:srgbClr val="FF9900"/>
                </a:solidFill>
              </a:rPr>
              <a:t>＜教育・保育内容（案）＞</a:t>
            </a:r>
            <a:endParaRPr lang="ja-JP" altLang="en-US" sz="1800" b="1" dirty="0">
              <a:solidFill>
                <a:srgbClr val="FF99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802221200"/>
              </p:ext>
            </p:extLst>
          </p:nvPr>
        </p:nvGraphicFramePr>
        <p:xfrm>
          <a:off x="395536" y="872716"/>
          <a:ext cx="8364033" cy="5315567"/>
        </p:xfrm>
        <a:graphic>
          <a:graphicData uri="http://schemas.openxmlformats.org/drawingml/2006/table">
            <a:tbl>
              <a:tblPr firstRow="1" firstCol="1" bandRow="1">
                <a:tableStyleId>{5C22544A-7EE6-4342-B048-85BDC9FD1C3A}</a:tableStyleId>
              </a:tblPr>
              <a:tblGrid>
                <a:gridCol w="2268252"/>
                <a:gridCol w="6095781"/>
              </a:tblGrid>
              <a:tr h="576064">
                <a:tc>
                  <a:txBody>
                    <a:bodyPr/>
                    <a:lstStyle/>
                    <a:p>
                      <a:pPr algn="ctr">
                        <a:spcAft>
                          <a:spcPts val="0"/>
                        </a:spcAft>
                      </a:pPr>
                      <a:r>
                        <a:rPr lang="ja-JP" sz="1800" kern="100" dirty="0">
                          <a:effectLst/>
                        </a:rPr>
                        <a:t>教育・保育</a:t>
                      </a:r>
                      <a:r>
                        <a:rPr lang="ja-JP" sz="1800" kern="100" dirty="0" smtClean="0">
                          <a:effectLst/>
                        </a:rPr>
                        <a:t>・</a:t>
                      </a:r>
                      <a:endParaRPr lang="en-US" altLang="ja-JP" sz="1800" kern="100" dirty="0" smtClean="0">
                        <a:effectLst/>
                      </a:endParaRPr>
                    </a:p>
                    <a:p>
                      <a:pPr algn="ctr">
                        <a:spcAft>
                          <a:spcPts val="0"/>
                        </a:spcAft>
                      </a:pPr>
                      <a:r>
                        <a:rPr lang="ja-JP" sz="1800" kern="100" dirty="0" smtClean="0">
                          <a:effectLst/>
                        </a:rPr>
                        <a:t>子育て</a:t>
                      </a:r>
                      <a:r>
                        <a:rPr lang="ja-JP" sz="1800" kern="100" dirty="0">
                          <a:effectLst/>
                        </a:rPr>
                        <a:t>支援の方針</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spcAft>
                          <a:spcPts val="0"/>
                        </a:spcAft>
                      </a:pPr>
                      <a:r>
                        <a:rPr lang="ja-JP" sz="1800" kern="100" dirty="0">
                          <a:effectLst/>
                        </a:rPr>
                        <a:t>教育・保育の具体内容</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r>
              <a:tr h="1990021">
                <a:tc>
                  <a:txBody>
                    <a:bodyPr/>
                    <a:lstStyle/>
                    <a:p>
                      <a:pPr algn="l">
                        <a:spcAft>
                          <a:spcPts val="0"/>
                        </a:spcAft>
                      </a:pPr>
                      <a:r>
                        <a:rPr lang="ja-JP" sz="1800" kern="100" dirty="0">
                          <a:effectLst/>
                        </a:rPr>
                        <a:t>幼保一体化による教育・保育の総合的な提供</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1">
                        <a:lumMod val="50000"/>
                      </a:schemeClr>
                    </a:solidFill>
                  </a:tcPr>
                </a:tc>
                <a:tc>
                  <a:txBody>
                    <a:bodyPr/>
                    <a:lstStyle/>
                    <a:p>
                      <a:pPr marL="133350" indent="-133350" algn="l">
                        <a:lnSpc>
                          <a:spcPct val="100000"/>
                        </a:lnSpc>
                        <a:spcAft>
                          <a:spcPts val="0"/>
                        </a:spcAft>
                      </a:pPr>
                      <a:r>
                        <a:rPr lang="ja-JP" sz="1800" kern="100" dirty="0">
                          <a:effectLst/>
                        </a:rPr>
                        <a:t>〇年齢・発達の特性を踏まえた環境・遊び等の工夫</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・満３歳未満児：特に健康・安全や発達の確保</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・満３歳以上児：同一学年の園児で編制される学級により、集団活動の中で遊びを中心とする主体的な活動</a:t>
                      </a:r>
                    </a:p>
                    <a:p>
                      <a:pPr marL="133350" indent="-133350" algn="l">
                        <a:lnSpc>
                          <a:spcPct val="100000"/>
                        </a:lnSpc>
                        <a:spcBef>
                          <a:spcPts val="240"/>
                        </a:spcBef>
                        <a:spcAft>
                          <a:spcPts val="0"/>
                        </a:spcAft>
                      </a:pPr>
                      <a:r>
                        <a:rPr lang="ja-JP" sz="1800" kern="100" dirty="0">
                          <a:effectLst/>
                        </a:rPr>
                        <a:t>〇保・幼・小による小１プロブレムの解消</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・保・幼・小の連携のための年間計画作成</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・イベント等を通した小学校との連携・交流機会の確保</a:t>
                      </a:r>
                    </a:p>
                    <a:p>
                      <a:pPr algn="l">
                        <a:lnSpc>
                          <a:spcPct val="100000"/>
                        </a:lnSpc>
                        <a:spcBef>
                          <a:spcPts val="240"/>
                        </a:spcBef>
                        <a:spcAft>
                          <a:spcPts val="0"/>
                        </a:spcAft>
                      </a:pPr>
                      <a:r>
                        <a:rPr lang="ja-JP" sz="1800" kern="100" dirty="0">
                          <a:effectLst/>
                        </a:rPr>
                        <a:t>〇地域子育て支援拠点事業の実施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r>
              <a:tr h="2749482">
                <a:tc>
                  <a:txBody>
                    <a:bodyPr/>
                    <a:lstStyle/>
                    <a:p>
                      <a:pPr algn="ctr">
                        <a:spcAft>
                          <a:spcPts val="0"/>
                        </a:spcAft>
                      </a:pPr>
                      <a:r>
                        <a:rPr lang="ja-JP" sz="1800" kern="100" dirty="0">
                          <a:effectLst/>
                        </a:rPr>
                        <a:t>基本的生活習慣の確立と安全・安心で快適な生活環境の提供</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lnL w="12700" cap="flat" cmpd="sng" algn="ctr">
                      <a:solidFill>
                        <a:schemeClr val="tx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33350" indent="-133350" algn="l">
                        <a:lnSpc>
                          <a:spcPct val="100000"/>
                        </a:lnSpc>
                        <a:spcAft>
                          <a:spcPts val="0"/>
                        </a:spcAft>
                      </a:pPr>
                      <a:r>
                        <a:rPr lang="ja-JP" sz="1800" kern="100" dirty="0">
                          <a:effectLst/>
                        </a:rPr>
                        <a:t>〇生活リズムを踏まえた睡眠の確保</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・園児一人ひとりの年齢や在園児間等、生活リズムを踏まえた睡眠時間等の確保</a:t>
                      </a:r>
                    </a:p>
                    <a:p>
                      <a:pPr marL="133350" indent="-133350" algn="l">
                        <a:lnSpc>
                          <a:spcPct val="100000"/>
                        </a:lnSpc>
                        <a:spcBef>
                          <a:spcPts val="240"/>
                        </a:spcBef>
                        <a:spcAft>
                          <a:spcPts val="0"/>
                        </a:spcAft>
                      </a:pPr>
                      <a:r>
                        <a:rPr lang="ja-JP" sz="1800" kern="100" dirty="0">
                          <a:effectLst/>
                        </a:rPr>
                        <a:t>〇発達の特性を踏まえた運動</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・はう・歩く能力の獲得に伴う周囲の探索</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・走る・跳ぶ・登る・くぐる・押す・引っ張る等、全身を動かす伸び伸びとした遊びの提供</a:t>
                      </a:r>
                    </a:p>
                    <a:p>
                      <a:pPr marL="133350" indent="-133350" algn="l">
                        <a:lnSpc>
                          <a:spcPct val="100000"/>
                        </a:lnSpc>
                        <a:spcBef>
                          <a:spcPts val="240"/>
                        </a:spcBef>
                        <a:spcAft>
                          <a:spcPts val="0"/>
                        </a:spcAft>
                      </a:pPr>
                      <a:r>
                        <a:rPr lang="ja-JP" sz="1800" kern="100" dirty="0">
                          <a:effectLst/>
                        </a:rPr>
                        <a:t>〇食育の実施</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・食育に関する園の年間計画の作成</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・自園調理方式による給食の提供</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・菜園での野菜等の栽培を通した多様な学習機会の創出</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・アレルギー対応の実施</a:t>
                      </a:r>
                      <a:endParaRPr lang="ja-JP" sz="1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43013" marR="43013"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7859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14863" y="6489340"/>
            <a:ext cx="2133600" cy="280119"/>
          </a:xfrm>
        </p:spPr>
        <p:txBody>
          <a:bodyPr/>
          <a:lstStyle/>
          <a:p>
            <a:pPr>
              <a:defRPr/>
            </a:pPr>
            <a:r>
              <a:rPr lang="en-US" altLang="ja-JP" dirty="0" smtClean="0"/>
              <a:t>17</a:t>
            </a:r>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3542395123"/>
              </p:ext>
            </p:extLst>
          </p:nvPr>
        </p:nvGraphicFramePr>
        <p:xfrm>
          <a:off x="397795" y="246301"/>
          <a:ext cx="8352927" cy="6255184"/>
        </p:xfrm>
        <a:graphic>
          <a:graphicData uri="http://schemas.openxmlformats.org/drawingml/2006/table">
            <a:tbl>
              <a:tblPr firstRow="1" firstCol="1" bandRow="1">
                <a:tableStyleId>{5C22544A-7EE6-4342-B048-85BDC9FD1C3A}</a:tableStyleId>
              </a:tblPr>
              <a:tblGrid>
                <a:gridCol w="2161354"/>
                <a:gridCol w="6191573"/>
              </a:tblGrid>
              <a:tr h="589298">
                <a:tc>
                  <a:txBody>
                    <a:bodyPr/>
                    <a:lstStyle/>
                    <a:p>
                      <a:pPr algn="ctr">
                        <a:spcAft>
                          <a:spcPts val="0"/>
                        </a:spcAft>
                      </a:pPr>
                      <a:r>
                        <a:rPr lang="ja-JP" sz="1800" kern="100" dirty="0">
                          <a:effectLst/>
                        </a:rPr>
                        <a:t>教育・保育</a:t>
                      </a:r>
                      <a:r>
                        <a:rPr lang="ja-JP" sz="1800" kern="100" dirty="0" smtClean="0">
                          <a:effectLst/>
                        </a:rPr>
                        <a:t>・</a:t>
                      </a:r>
                      <a:endParaRPr lang="en-US" altLang="ja-JP" sz="1800" kern="100" dirty="0" smtClean="0">
                        <a:effectLst/>
                      </a:endParaRPr>
                    </a:p>
                    <a:p>
                      <a:pPr algn="ctr">
                        <a:spcAft>
                          <a:spcPts val="0"/>
                        </a:spcAft>
                      </a:pPr>
                      <a:r>
                        <a:rPr lang="ja-JP" sz="1800" kern="100" dirty="0" smtClean="0">
                          <a:effectLst/>
                        </a:rPr>
                        <a:t>子育て</a:t>
                      </a:r>
                      <a:r>
                        <a:rPr lang="ja-JP" sz="1800" kern="100" dirty="0">
                          <a:effectLst/>
                        </a:rPr>
                        <a:t>支援の方針</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spcAft>
                          <a:spcPts val="0"/>
                        </a:spcAft>
                      </a:pPr>
                      <a:r>
                        <a:rPr lang="ja-JP" sz="1800" kern="100" dirty="0">
                          <a:effectLst/>
                        </a:rPr>
                        <a:t>教育・保育の具体内容</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r>
              <a:tr h="2724566">
                <a:tc>
                  <a:txBody>
                    <a:bodyPr/>
                    <a:lstStyle/>
                    <a:p>
                      <a:pPr algn="l">
                        <a:spcAft>
                          <a:spcPts val="0"/>
                        </a:spcAft>
                      </a:pPr>
                      <a:r>
                        <a:rPr lang="ja-JP" sz="1800" kern="100" dirty="0">
                          <a:effectLst/>
                        </a:rPr>
                        <a:t>多様な活動を通した社会性・自立心・豊かな感性の育成</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solidFill>
                      <a:schemeClr val="accent1">
                        <a:lumMod val="50000"/>
                      </a:schemeClr>
                    </a:solidFill>
                  </a:tcPr>
                </a:tc>
                <a:tc>
                  <a:txBody>
                    <a:bodyPr/>
                    <a:lstStyle/>
                    <a:p>
                      <a:pPr marL="133350" indent="-133350" algn="l">
                        <a:lnSpc>
                          <a:spcPct val="100000"/>
                        </a:lnSpc>
                        <a:spcAft>
                          <a:spcPts val="0"/>
                        </a:spcAft>
                      </a:pPr>
                      <a:r>
                        <a:rPr lang="ja-JP" sz="1800" kern="100" dirty="0">
                          <a:effectLst/>
                        </a:rPr>
                        <a:t>〇同一年齢の園児からなる学級による集団活動の実施</a:t>
                      </a:r>
                    </a:p>
                    <a:p>
                      <a:pPr marL="133350" indent="-133350" algn="l">
                        <a:lnSpc>
                          <a:spcPct val="100000"/>
                        </a:lnSpc>
                        <a:spcAft>
                          <a:spcPts val="0"/>
                        </a:spcAft>
                      </a:pPr>
                      <a:r>
                        <a:rPr lang="ja-JP" sz="1800" kern="100" dirty="0">
                          <a:effectLst/>
                        </a:rPr>
                        <a:t>〇異年齢児童同士がかかわる機会の適切な設定</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・日常的に異年齢児に触れ合える環境づくり</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・異年齢園児によるグループ活動の実施</a:t>
                      </a:r>
                    </a:p>
                    <a:p>
                      <a:pPr marL="133350" indent="-133350" algn="l">
                        <a:lnSpc>
                          <a:spcPct val="100000"/>
                        </a:lnSpc>
                        <a:spcAft>
                          <a:spcPts val="0"/>
                        </a:spcAft>
                      </a:pPr>
                      <a:r>
                        <a:rPr lang="ja-JP" sz="1800" kern="100" dirty="0">
                          <a:effectLst/>
                        </a:rPr>
                        <a:t>〇わらべうたに親しむ機会の確保</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・わらべうたを通した五領域（健康・人間関係・環境・言葉・表現）の育成</a:t>
                      </a:r>
                    </a:p>
                    <a:p>
                      <a:pPr marL="133350" indent="-133350" algn="l">
                        <a:lnSpc>
                          <a:spcPct val="100000"/>
                        </a:lnSpc>
                        <a:spcBef>
                          <a:spcPts val="240"/>
                        </a:spcBef>
                        <a:spcAft>
                          <a:spcPts val="0"/>
                        </a:spcAft>
                      </a:pPr>
                      <a:r>
                        <a:rPr lang="ja-JP" sz="1800" kern="100" dirty="0">
                          <a:effectLst/>
                        </a:rPr>
                        <a:t>〇言葉や文字の学びの機会の提供</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・児童図書の蔵書、絵本の読み聞かせ</a:t>
                      </a:r>
                    </a:p>
                    <a:p>
                      <a:pPr marL="133350" indent="-133350" algn="l">
                        <a:lnSpc>
                          <a:spcPct val="100000"/>
                        </a:lnSpc>
                        <a:spcBef>
                          <a:spcPts val="240"/>
                        </a:spcBef>
                        <a:spcAft>
                          <a:spcPts val="0"/>
                        </a:spcAft>
                      </a:pPr>
                      <a:r>
                        <a:rPr lang="ja-JP" sz="1800" kern="100" dirty="0">
                          <a:effectLst/>
                        </a:rPr>
                        <a:t>〇自然と触れ合う機会の提供</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・ピクニック等の園外活動</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・花木や昆虫とのふれあい・泥遊びといった園庭での自然体験</a:t>
                      </a:r>
                      <a:endParaRPr lang="ja-JP" sz="1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43013" marR="43013"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r>
              <a:tr h="2734809">
                <a:tc>
                  <a:txBody>
                    <a:bodyPr/>
                    <a:lstStyle/>
                    <a:p>
                      <a:pPr algn="l">
                        <a:spcAft>
                          <a:spcPts val="0"/>
                        </a:spcAft>
                      </a:pPr>
                      <a:r>
                        <a:rPr lang="ja-JP" sz="1800" kern="100" dirty="0">
                          <a:effectLst/>
                        </a:rPr>
                        <a:t>家庭・地域との連携、子育て支援等の充実</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3013" marR="43013" marT="0" marB="0" anchor="ctr">
                    <a:lnL w="12700" cap="flat" cmpd="sng" algn="ctr">
                      <a:solidFill>
                        <a:schemeClr val="tx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33350" indent="-133350" algn="l">
                        <a:lnSpc>
                          <a:spcPct val="100000"/>
                        </a:lnSpc>
                        <a:spcAft>
                          <a:spcPts val="0"/>
                        </a:spcAft>
                      </a:pPr>
                      <a:r>
                        <a:rPr lang="ja-JP" altLang="ja-JP" sz="1800" kern="100" dirty="0" smtClean="0">
                          <a:effectLst/>
                        </a:rPr>
                        <a:t>〇地域子育て支援拠点事業の実施（再掲）</a:t>
                      </a:r>
                    </a:p>
                    <a:p>
                      <a:pPr marL="133350" indent="-133350" algn="l">
                        <a:lnSpc>
                          <a:spcPct val="100000"/>
                        </a:lnSpc>
                        <a:spcAft>
                          <a:spcPts val="0"/>
                        </a:spcAft>
                      </a:pPr>
                      <a:r>
                        <a:rPr lang="ja-JP" altLang="ja-JP" sz="1800" kern="100" dirty="0" smtClean="0">
                          <a:effectLst/>
                        </a:rPr>
                        <a:t>〇地域や高齢者との多様な交流創出</a:t>
                      </a:r>
                    </a:p>
                    <a:p>
                      <a:pPr marL="114300" indent="-114300" algn="l">
                        <a:lnSpc>
                          <a:spcPct val="100000"/>
                        </a:lnSpc>
                        <a:spcAft>
                          <a:spcPts val="0"/>
                        </a:spcAft>
                      </a:pPr>
                      <a:r>
                        <a:rPr lang="ja-JP" altLang="ja-JP" sz="1400" kern="100" dirty="0" smtClean="0">
                          <a:effectLst/>
                          <a:latin typeface="ＭＳ Ｐ明朝" panose="02020600040205080304" pitchFamily="18" charset="-128"/>
                          <a:ea typeface="ＭＳ Ｐ明朝" panose="02020600040205080304" pitchFamily="18" charset="-128"/>
                        </a:rPr>
                        <a:t>・敬老イベント等、地域活動事業の実施</a:t>
                      </a:r>
                    </a:p>
                    <a:p>
                      <a:pPr marL="133350" indent="-133350" algn="l">
                        <a:lnSpc>
                          <a:spcPct val="100000"/>
                        </a:lnSpc>
                        <a:spcBef>
                          <a:spcPts val="240"/>
                        </a:spcBef>
                        <a:spcAft>
                          <a:spcPts val="0"/>
                        </a:spcAft>
                      </a:pPr>
                      <a:r>
                        <a:rPr lang="ja-JP" altLang="ja-JP" sz="1800" kern="100" dirty="0" smtClean="0">
                          <a:effectLst/>
                        </a:rPr>
                        <a:t>〇家庭との連携による食育の実施</a:t>
                      </a:r>
                    </a:p>
                    <a:p>
                      <a:pPr marL="114300" indent="-114300" algn="l">
                        <a:lnSpc>
                          <a:spcPct val="100000"/>
                        </a:lnSpc>
                        <a:spcAft>
                          <a:spcPts val="0"/>
                        </a:spcAft>
                      </a:pPr>
                      <a:r>
                        <a:rPr lang="ja-JP" sz="1400" kern="100" dirty="0" smtClean="0">
                          <a:effectLst/>
                          <a:latin typeface="ＭＳ Ｐ明朝" panose="02020600040205080304" pitchFamily="18" charset="-128"/>
                          <a:ea typeface="ＭＳ Ｐ明朝" panose="02020600040205080304" pitchFamily="18" charset="-128"/>
                        </a:rPr>
                        <a:t>・</a:t>
                      </a:r>
                      <a:r>
                        <a:rPr lang="ja-JP" sz="1400" kern="100" dirty="0">
                          <a:effectLst/>
                          <a:latin typeface="ＭＳ Ｐ明朝" panose="02020600040205080304" pitchFamily="18" charset="-128"/>
                          <a:ea typeface="ＭＳ Ｐ明朝" panose="02020600040205080304" pitchFamily="18" charset="-128"/>
                        </a:rPr>
                        <a:t>食育に関する取組みの情報提供</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・毎日の送迎時の助言</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・参観や試食会等を通した保護者への意識付け</a:t>
                      </a:r>
                    </a:p>
                    <a:p>
                      <a:pPr marL="133350" indent="-133350" algn="l">
                        <a:lnSpc>
                          <a:spcPct val="100000"/>
                        </a:lnSpc>
                        <a:spcBef>
                          <a:spcPts val="240"/>
                        </a:spcBef>
                        <a:spcAft>
                          <a:spcPts val="0"/>
                        </a:spcAft>
                      </a:pPr>
                      <a:r>
                        <a:rPr lang="ja-JP" sz="1800" kern="100" dirty="0">
                          <a:effectLst/>
                        </a:rPr>
                        <a:t>〇保護者の養育力向上への寄与</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・保護者に対する相談・助言によるソーシャルワークの実践</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・虐待等の早期発見・早期支援</a:t>
                      </a:r>
                    </a:p>
                    <a:p>
                      <a:pPr marL="133350" indent="-133350" algn="l">
                        <a:lnSpc>
                          <a:spcPct val="100000"/>
                        </a:lnSpc>
                        <a:spcBef>
                          <a:spcPts val="240"/>
                        </a:spcBef>
                        <a:spcAft>
                          <a:spcPts val="0"/>
                        </a:spcAft>
                      </a:pPr>
                      <a:r>
                        <a:rPr lang="ja-JP" sz="1800" kern="100" dirty="0">
                          <a:effectLst/>
                        </a:rPr>
                        <a:t>〇地域の関係機関との連携・協力</a:t>
                      </a:r>
                    </a:p>
                    <a:p>
                      <a:pPr marL="114300" indent="-114300" algn="l">
                        <a:lnSpc>
                          <a:spcPct val="100000"/>
                        </a:lnSpc>
                        <a:spcAft>
                          <a:spcPts val="0"/>
                        </a:spcAft>
                      </a:pPr>
                      <a:r>
                        <a:rPr lang="ja-JP" sz="1400" kern="100" dirty="0">
                          <a:effectLst/>
                          <a:latin typeface="ＭＳ Ｐ明朝" panose="02020600040205080304" pitchFamily="18" charset="-128"/>
                          <a:ea typeface="ＭＳ Ｐ明朝" panose="02020600040205080304" pitchFamily="18" charset="-128"/>
                        </a:rPr>
                        <a:t>・子育て支援の役割・機能を持つ社会資源や関係者の把握・連携</a:t>
                      </a:r>
                      <a:endParaRPr lang="ja-JP" sz="14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43013" marR="43013" marT="0" marB="0">
                    <a:lnL w="12700" cap="flat" cmpd="sng" algn="ctr">
                      <a:solidFill>
                        <a:schemeClr val="accent6">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2920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18</a:t>
            </a:r>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268869363"/>
              </p:ext>
            </p:extLst>
          </p:nvPr>
        </p:nvGraphicFramePr>
        <p:xfrm>
          <a:off x="431539" y="1160749"/>
          <a:ext cx="8255260" cy="4312658"/>
        </p:xfrm>
        <a:graphic>
          <a:graphicData uri="http://schemas.openxmlformats.org/drawingml/2006/table">
            <a:tbl>
              <a:tblPr firstRow="1" firstCol="1" bandRow="1">
                <a:tableStyleId>{21E4AEA4-8DFA-4A89-87EB-49C32662AFE0}</a:tableStyleId>
              </a:tblPr>
              <a:tblGrid>
                <a:gridCol w="1692189"/>
                <a:gridCol w="1512168"/>
                <a:gridCol w="1620180"/>
                <a:gridCol w="1800658"/>
                <a:gridCol w="1630065"/>
              </a:tblGrid>
              <a:tr h="720079">
                <a:tc>
                  <a:txBody>
                    <a:bodyPr/>
                    <a:lstStyle/>
                    <a:p>
                      <a:pPr algn="r">
                        <a:lnSpc>
                          <a:spcPct val="150000"/>
                        </a:lnSpc>
                        <a:spcAft>
                          <a:spcPts val="0"/>
                        </a:spcAft>
                      </a:pPr>
                      <a:r>
                        <a:rPr lang="ja-JP" sz="1400" kern="100" dirty="0">
                          <a:effectLst/>
                        </a:rPr>
                        <a:t>保育時間帯</a:t>
                      </a:r>
                    </a:p>
                    <a:p>
                      <a:pPr algn="l">
                        <a:lnSpc>
                          <a:spcPct val="150000"/>
                        </a:lnSpc>
                        <a:spcAft>
                          <a:spcPts val="0"/>
                        </a:spcAft>
                      </a:pPr>
                      <a:r>
                        <a:rPr lang="ja-JP" sz="1400" kern="100" dirty="0">
                          <a:effectLst/>
                        </a:rPr>
                        <a:t>認定区分</a:t>
                      </a:r>
                      <a:endParaRPr lang="ja-JP" sz="1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solidFill>
                        <a:schemeClr val="bg1"/>
                      </a:solidFill>
                      <a:prstDash val="solid"/>
                      <a:round/>
                      <a:headEnd type="none" w="med" len="med"/>
                      <a:tailEnd type="none" w="med" len="med"/>
                    </a:lnTlToBr>
                  </a:tcPr>
                </a:tc>
                <a:tc>
                  <a:txBody>
                    <a:bodyPr/>
                    <a:lstStyle/>
                    <a:p>
                      <a:pPr algn="ctr">
                        <a:lnSpc>
                          <a:spcPct val="150000"/>
                        </a:lnSpc>
                        <a:spcAft>
                          <a:spcPts val="0"/>
                        </a:spcAft>
                      </a:pPr>
                      <a:r>
                        <a:rPr lang="ja-JP" sz="1800" kern="100" dirty="0">
                          <a:effectLst/>
                        </a:rPr>
                        <a:t>７：</a:t>
                      </a:r>
                      <a:r>
                        <a:rPr lang="en-US" sz="1800" kern="100" dirty="0">
                          <a:effectLst/>
                        </a:rPr>
                        <a:t>30</a:t>
                      </a:r>
                      <a:r>
                        <a:rPr lang="ja-JP" sz="1800" kern="100" dirty="0">
                          <a:effectLst/>
                        </a:rPr>
                        <a:t>～８：</a:t>
                      </a:r>
                      <a:r>
                        <a:rPr lang="en-US" sz="1800" kern="100" dirty="0">
                          <a:effectLst/>
                        </a:rPr>
                        <a:t>00</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ja-JP" sz="1800" kern="100" dirty="0">
                          <a:effectLst/>
                        </a:rPr>
                        <a:t>８：</a:t>
                      </a:r>
                      <a:r>
                        <a:rPr lang="en-US" sz="1800" kern="100" dirty="0">
                          <a:effectLst/>
                        </a:rPr>
                        <a:t>00</a:t>
                      </a:r>
                      <a:r>
                        <a:rPr lang="ja-JP" sz="1800" kern="100" dirty="0">
                          <a:effectLst/>
                        </a:rPr>
                        <a:t>～</a:t>
                      </a:r>
                      <a:r>
                        <a:rPr lang="en-US" sz="1800" kern="100" dirty="0">
                          <a:effectLst/>
                        </a:rPr>
                        <a:t>13</a:t>
                      </a:r>
                      <a:r>
                        <a:rPr lang="ja-JP" sz="1800" kern="100" dirty="0">
                          <a:effectLst/>
                        </a:rPr>
                        <a:t>：</a:t>
                      </a:r>
                      <a:r>
                        <a:rPr lang="en-US" sz="1800" kern="100" dirty="0">
                          <a:effectLst/>
                        </a:rPr>
                        <a:t>00</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n-US" sz="1800" kern="100" dirty="0">
                          <a:effectLst/>
                        </a:rPr>
                        <a:t>13</a:t>
                      </a:r>
                      <a:r>
                        <a:rPr lang="ja-JP" sz="1800" kern="100" dirty="0">
                          <a:effectLst/>
                        </a:rPr>
                        <a:t>：</a:t>
                      </a:r>
                      <a:r>
                        <a:rPr lang="en-US" sz="1800" kern="100" dirty="0">
                          <a:effectLst/>
                        </a:rPr>
                        <a:t>00</a:t>
                      </a:r>
                      <a:r>
                        <a:rPr lang="ja-JP" sz="1800" kern="100" dirty="0">
                          <a:effectLst/>
                        </a:rPr>
                        <a:t>～</a:t>
                      </a:r>
                      <a:r>
                        <a:rPr lang="en-US" sz="1800" kern="100" dirty="0">
                          <a:effectLst/>
                        </a:rPr>
                        <a:t>18</a:t>
                      </a:r>
                      <a:r>
                        <a:rPr lang="ja-JP" sz="1800" kern="100" dirty="0">
                          <a:effectLst/>
                        </a:rPr>
                        <a:t>：</a:t>
                      </a:r>
                      <a:r>
                        <a:rPr lang="en-US" sz="1800" kern="100" dirty="0">
                          <a:effectLst/>
                        </a:rPr>
                        <a:t>30</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150000"/>
                        </a:lnSpc>
                        <a:spcAft>
                          <a:spcPts val="0"/>
                        </a:spcAft>
                      </a:pPr>
                      <a:r>
                        <a:rPr lang="en-US" sz="1800" kern="100" dirty="0">
                          <a:effectLst/>
                        </a:rPr>
                        <a:t>18</a:t>
                      </a:r>
                      <a:r>
                        <a:rPr lang="ja-JP" sz="1800" kern="100" dirty="0">
                          <a:effectLst/>
                        </a:rPr>
                        <a:t>：</a:t>
                      </a:r>
                      <a:r>
                        <a:rPr lang="en-US" sz="1800" kern="100" dirty="0">
                          <a:effectLst/>
                        </a:rPr>
                        <a:t>30</a:t>
                      </a:r>
                      <a:r>
                        <a:rPr lang="ja-JP" sz="1800" kern="100" dirty="0">
                          <a:effectLst/>
                        </a:rPr>
                        <a:t>～</a:t>
                      </a:r>
                      <a:r>
                        <a:rPr lang="en-US" sz="1800" kern="100" dirty="0">
                          <a:effectLst/>
                        </a:rPr>
                        <a:t>19</a:t>
                      </a:r>
                      <a:r>
                        <a:rPr lang="ja-JP" sz="1800" kern="100" dirty="0">
                          <a:effectLst/>
                        </a:rPr>
                        <a:t>：</a:t>
                      </a:r>
                      <a:r>
                        <a:rPr lang="en-US" sz="1800" kern="100" dirty="0">
                          <a:effectLst/>
                        </a:rPr>
                        <a:t>00</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88306">
                <a:tc>
                  <a:txBody>
                    <a:bodyPr/>
                    <a:lstStyle/>
                    <a:p>
                      <a:pPr algn="l">
                        <a:lnSpc>
                          <a:spcPct val="150000"/>
                        </a:lnSpc>
                        <a:spcAft>
                          <a:spcPts val="0"/>
                        </a:spcAft>
                      </a:pPr>
                      <a:r>
                        <a:rPr lang="ja-JP" sz="1800" kern="100" dirty="0">
                          <a:effectLst/>
                        </a:rPr>
                        <a:t>３号認定子ども</a:t>
                      </a:r>
                    </a:p>
                    <a:p>
                      <a:pPr algn="l">
                        <a:lnSpc>
                          <a:spcPct val="150000"/>
                        </a:lnSpc>
                        <a:spcAft>
                          <a:spcPts val="0"/>
                        </a:spcAft>
                      </a:pPr>
                      <a:r>
                        <a:rPr lang="ja-JP" sz="1800" kern="100" dirty="0">
                          <a:effectLst/>
                        </a:rPr>
                        <a:t>（満０～２歳児）</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50000"/>
                        </a:lnSpc>
                        <a:spcAft>
                          <a:spcPts val="0"/>
                        </a:spcAft>
                      </a:pPr>
                      <a:r>
                        <a:rPr lang="ja-JP" sz="3200" kern="100" dirty="0">
                          <a:effectLst/>
                        </a:rPr>
                        <a:t>○</a:t>
                      </a:r>
                      <a:endParaRPr lang="ja-JP" sz="3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ja-JP" sz="3200" kern="100" dirty="0">
                          <a:effectLst/>
                        </a:rPr>
                        <a:t>○</a:t>
                      </a:r>
                      <a:endParaRPr lang="ja-JP" sz="3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ja-JP" sz="3200" kern="100" dirty="0">
                          <a:effectLst/>
                        </a:rPr>
                        <a:t>○</a:t>
                      </a:r>
                      <a:endParaRPr lang="ja-JP" sz="3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ja-JP" sz="3200" kern="100" dirty="0">
                          <a:effectLst/>
                        </a:rPr>
                        <a:t>（○）</a:t>
                      </a:r>
                    </a:p>
                    <a:p>
                      <a:pPr algn="ctr">
                        <a:lnSpc>
                          <a:spcPct val="150000"/>
                        </a:lnSpc>
                        <a:spcAft>
                          <a:spcPts val="0"/>
                        </a:spcAft>
                      </a:pPr>
                      <a:r>
                        <a:rPr lang="ja-JP" sz="1800" kern="100" dirty="0">
                          <a:effectLst/>
                        </a:rPr>
                        <a:t>※延長保育</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1361273">
                <a:tc>
                  <a:txBody>
                    <a:bodyPr/>
                    <a:lstStyle/>
                    <a:p>
                      <a:pPr algn="l">
                        <a:lnSpc>
                          <a:spcPct val="150000"/>
                        </a:lnSpc>
                        <a:spcAft>
                          <a:spcPts val="0"/>
                        </a:spcAft>
                      </a:pPr>
                      <a:r>
                        <a:rPr lang="ja-JP" sz="1800" kern="100" dirty="0">
                          <a:effectLst/>
                        </a:rPr>
                        <a:t>２号認定子ども</a:t>
                      </a:r>
                    </a:p>
                    <a:p>
                      <a:pPr algn="l">
                        <a:lnSpc>
                          <a:spcPct val="150000"/>
                        </a:lnSpc>
                        <a:spcAft>
                          <a:spcPts val="0"/>
                        </a:spcAft>
                      </a:pPr>
                      <a:r>
                        <a:rPr lang="ja-JP" sz="1800" kern="100" dirty="0">
                          <a:effectLst/>
                        </a:rPr>
                        <a:t>（満３～５歳児）</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50000"/>
                        </a:lnSpc>
                        <a:spcAft>
                          <a:spcPts val="0"/>
                        </a:spcAft>
                      </a:pPr>
                      <a:r>
                        <a:rPr lang="ja-JP" sz="3200" kern="100" dirty="0">
                          <a:effectLst/>
                        </a:rPr>
                        <a:t>○</a:t>
                      </a:r>
                      <a:endParaRPr lang="ja-JP" sz="3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spcAft>
                          <a:spcPts val="0"/>
                        </a:spcAft>
                      </a:pPr>
                      <a:r>
                        <a:rPr lang="ja-JP" sz="1800" kern="100" spc="-150" dirty="0">
                          <a:effectLst/>
                        </a:rPr>
                        <a:t>【教育標準時間】</a:t>
                      </a:r>
                      <a:endParaRPr lang="ja-JP" sz="1800" kern="100" spc="-15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ja-JP" sz="3200" kern="100" dirty="0">
                          <a:effectLst/>
                        </a:rPr>
                        <a:t>○</a:t>
                      </a:r>
                      <a:endParaRPr lang="ja-JP" sz="32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ja-JP" sz="3200" kern="100" dirty="0">
                          <a:effectLst/>
                        </a:rPr>
                        <a:t>（○）</a:t>
                      </a:r>
                    </a:p>
                    <a:p>
                      <a:pPr algn="ctr">
                        <a:lnSpc>
                          <a:spcPct val="150000"/>
                        </a:lnSpc>
                        <a:spcAft>
                          <a:spcPts val="0"/>
                        </a:spcAft>
                      </a:pPr>
                      <a:r>
                        <a:rPr lang="ja-JP" sz="1800" kern="100" dirty="0">
                          <a:effectLst/>
                        </a:rPr>
                        <a:t>※延長保育</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8306">
                <a:tc>
                  <a:txBody>
                    <a:bodyPr/>
                    <a:lstStyle/>
                    <a:p>
                      <a:pPr algn="l">
                        <a:lnSpc>
                          <a:spcPct val="150000"/>
                        </a:lnSpc>
                        <a:spcAft>
                          <a:spcPts val="0"/>
                        </a:spcAft>
                      </a:pPr>
                      <a:r>
                        <a:rPr lang="ja-JP" sz="1800" kern="100">
                          <a:effectLst/>
                        </a:rPr>
                        <a:t>１号認定子ども</a:t>
                      </a:r>
                    </a:p>
                    <a:p>
                      <a:pPr algn="l">
                        <a:lnSpc>
                          <a:spcPct val="150000"/>
                        </a:lnSpc>
                        <a:spcAft>
                          <a:spcPts val="0"/>
                        </a:spcAft>
                      </a:pPr>
                      <a:r>
                        <a:rPr lang="ja-JP" sz="1800" kern="100">
                          <a:effectLst/>
                        </a:rPr>
                        <a:t>（満３～５歳児）</a:t>
                      </a:r>
                      <a:endParaRPr lang="ja-JP" sz="180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1800" kern="100" dirty="0">
                          <a:effectLst/>
                        </a:rPr>
                        <a:t> </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50000"/>
                        </a:lnSpc>
                        <a:spcAft>
                          <a:spcPts val="0"/>
                        </a:spcAft>
                      </a:pPr>
                      <a:endParaRPr lang="ja-JP" sz="1800" kern="100" spc="-150" dirty="0">
                        <a:solidFill>
                          <a:srgbClr val="3333CC"/>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n-US" sz="1800" kern="100" dirty="0">
                          <a:effectLst/>
                        </a:rPr>
                        <a:t> </a:t>
                      </a:r>
                      <a:endParaRPr lang="ja-JP" sz="1800" kern="100" dirty="0">
                        <a:effectLst/>
                      </a:endParaRPr>
                    </a:p>
                    <a:p>
                      <a:pPr algn="l">
                        <a:lnSpc>
                          <a:spcPct val="150000"/>
                        </a:lnSpc>
                        <a:spcAft>
                          <a:spcPts val="0"/>
                        </a:spcAft>
                      </a:pPr>
                      <a:r>
                        <a:rPr lang="en-US" sz="1800" kern="100" dirty="0">
                          <a:effectLst/>
                        </a:rPr>
                        <a:t> </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1800" kern="100" dirty="0">
                          <a:effectLst/>
                        </a:rPr>
                        <a:t> </a:t>
                      </a:r>
                      <a:endParaRPr lang="ja-JP" sz="1800" kern="100" dirty="0">
                        <a:effectLst/>
                      </a:endParaRPr>
                    </a:p>
                    <a:p>
                      <a:pPr algn="l">
                        <a:lnSpc>
                          <a:spcPct val="150000"/>
                        </a:lnSpc>
                        <a:spcAft>
                          <a:spcPts val="0"/>
                        </a:spcAft>
                      </a:pPr>
                      <a:r>
                        <a:rPr lang="en-US" sz="1800" kern="100" dirty="0">
                          <a:effectLst/>
                        </a:rPr>
                        <a:t> </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7929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9532" y="2240868"/>
            <a:ext cx="8640960" cy="1764196"/>
          </a:xfrm>
        </p:spPr>
        <p:txBody>
          <a:bodyPr/>
          <a:lstStyle/>
          <a:p>
            <a:pPr algn="l" eaLnBrk="1" hangingPunct="1"/>
            <a:r>
              <a:rPr lang="ja-JP" altLang="en-US" b="1" dirty="0">
                <a:solidFill>
                  <a:srgbClr val="3333FF"/>
                </a:solidFill>
              </a:rPr>
              <a:t>認定こども園の整備計画</a:t>
            </a:r>
            <a:r>
              <a:rPr lang="ja-JP" altLang="en-US" b="1" dirty="0" smtClean="0">
                <a:solidFill>
                  <a:srgbClr val="3333FF"/>
                </a:solidFill>
              </a:rPr>
              <a:t>と</a:t>
            </a:r>
            <a:r>
              <a:rPr lang="en-US" altLang="ja-JP" b="1" dirty="0" smtClean="0">
                <a:solidFill>
                  <a:srgbClr val="3333FF"/>
                </a:solidFill>
              </a:rPr>
              <a:t/>
            </a:r>
            <a:br>
              <a:rPr lang="en-US" altLang="ja-JP" b="1" dirty="0" smtClean="0">
                <a:solidFill>
                  <a:srgbClr val="3333FF"/>
                </a:solidFill>
              </a:rPr>
            </a:br>
            <a:r>
              <a:rPr lang="ja-JP" altLang="en-US" b="1" dirty="0" smtClean="0">
                <a:solidFill>
                  <a:srgbClr val="3333FF"/>
                </a:solidFill>
              </a:rPr>
              <a:t>村立</a:t>
            </a:r>
            <a:r>
              <a:rPr lang="ja-JP" altLang="en-US" b="1" dirty="0">
                <a:solidFill>
                  <a:srgbClr val="3333FF"/>
                </a:solidFill>
              </a:rPr>
              <a:t>保育所民営化方針等に</a:t>
            </a:r>
            <a:r>
              <a:rPr lang="ja-JP" altLang="en-US" b="1" dirty="0" smtClean="0">
                <a:solidFill>
                  <a:srgbClr val="3333FF"/>
                </a:solidFill>
              </a:rPr>
              <a:t>ついて</a:t>
            </a:r>
            <a:endParaRPr lang="ja-JP" altLang="en-US" dirty="0" smtClean="0">
              <a:solidFill>
                <a:srgbClr val="3333FF"/>
              </a:solidFill>
              <a:ea typeface="HG創英角ｺﾞｼｯｸUB" pitchFamily="49" charset="-128"/>
            </a:endParaRPr>
          </a:p>
        </p:txBody>
      </p:sp>
      <p:sp>
        <p:nvSpPr>
          <p:cNvPr id="4099" name="Rectangle 4"/>
          <p:cNvSpPr>
            <a:spLocks noGrp="1" noChangeArrowheads="1"/>
          </p:cNvSpPr>
          <p:nvPr>
            <p:ph type="subTitle" idx="1"/>
          </p:nvPr>
        </p:nvSpPr>
        <p:spPr>
          <a:xfrm>
            <a:off x="4247964" y="5805264"/>
            <a:ext cx="4860032" cy="359444"/>
          </a:xfrm>
        </p:spPr>
        <p:txBody>
          <a:bodyPr/>
          <a:lstStyle/>
          <a:p>
            <a:pPr eaLnBrk="1" hangingPunct="1">
              <a:lnSpc>
                <a:spcPct val="90000"/>
              </a:lnSpc>
            </a:pPr>
            <a:r>
              <a:rPr lang="ja-JP" altLang="en-US" sz="2000" dirty="0" smtClean="0"/>
              <a:t>今帰仁村教育委員会 幼保連携推進室</a:t>
            </a:r>
            <a:r>
              <a:rPr lang="ja-JP" altLang="en-US" dirty="0" smtClean="0"/>
              <a:t>　　　　　　　　　</a:t>
            </a:r>
          </a:p>
        </p:txBody>
      </p:sp>
      <p:sp>
        <p:nvSpPr>
          <p:cNvPr id="4100" name="Rectangle 5"/>
          <p:cNvSpPr>
            <a:spLocks noChangeArrowheads="1"/>
          </p:cNvSpPr>
          <p:nvPr/>
        </p:nvSpPr>
        <p:spPr bwMode="auto">
          <a:xfrm>
            <a:off x="684213" y="488455"/>
            <a:ext cx="8316279" cy="923330"/>
          </a:xfrm>
          <a:prstGeom prst="rect">
            <a:avLst/>
          </a:prstGeom>
          <a:noFill/>
          <a:ln w="9525">
            <a:noFill/>
            <a:miter lim="800000"/>
            <a:headEnd/>
            <a:tailEnd/>
          </a:ln>
        </p:spPr>
        <p:txBody>
          <a:bodyPr wrap="square" anchor="ctr">
            <a:spAutoFit/>
          </a:bodyPr>
          <a:lstStyle/>
          <a:p>
            <a:r>
              <a:rPr lang="ja-JP" altLang="en-US" sz="1800" dirty="0" smtClean="0"/>
              <a:t>第２回村民説明会</a:t>
            </a:r>
            <a:r>
              <a:rPr lang="ja-JP" altLang="en-US" sz="1800" dirty="0"/>
              <a:t>　</a:t>
            </a:r>
            <a:r>
              <a:rPr lang="ja-JP" altLang="en-US" sz="1800" dirty="0" smtClean="0"/>
              <a:t>　　　　　　　　　 </a:t>
            </a:r>
            <a:r>
              <a:rPr lang="en-US" altLang="ja-JP" sz="1800" dirty="0" smtClean="0"/>
              <a:t>2016</a:t>
            </a:r>
            <a:r>
              <a:rPr lang="ja-JP" altLang="en-US" sz="1800" dirty="0" smtClean="0"/>
              <a:t>年３月</a:t>
            </a:r>
            <a:r>
              <a:rPr lang="en-US" altLang="ja-JP" sz="1800" dirty="0" smtClean="0"/>
              <a:t>17</a:t>
            </a:r>
            <a:r>
              <a:rPr lang="ja-JP" altLang="en-US" sz="1800" dirty="0" smtClean="0"/>
              <a:t>日（コミセン）</a:t>
            </a:r>
            <a:endParaRPr lang="en-US" altLang="ja-JP" sz="1800" dirty="0" smtClean="0"/>
          </a:p>
          <a:p>
            <a:r>
              <a:rPr lang="ja-JP" altLang="en-US" sz="1800" dirty="0" smtClean="0"/>
              <a:t>　　　　　　　　　　　　　　　　　　　　　　　　　　　３月</a:t>
            </a:r>
            <a:r>
              <a:rPr lang="en-US" altLang="ja-JP" sz="1800" dirty="0" smtClean="0"/>
              <a:t>18</a:t>
            </a:r>
            <a:r>
              <a:rPr lang="ja-JP" altLang="en-US" sz="1800" dirty="0" smtClean="0"/>
              <a:t>日（仲尾次保育所）</a:t>
            </a:r>
            <a:r>
              <a:rPr lang="ja-JP" altLang="en-US" sz="1800" dirty="0"/>
              <a:t>　</a:t>
            </a:r>
            <a:r>
              <a:rPr lang="ja-JP" altLang="en-US" sz="1800" dirty="0" smtClean="0"/>
              <a:t>　　　　　　　　　　　　　　　　　　　　　</a:t>
            </a:r>
            <a:endParaRPr lang="en-US" altLang="ja-JP" sz="1800" dirty="0" smtClean="0"/>
          </a:p>
          <a:p>
            <a:r>
              <a:rPr lang="ja-JP" altLang="en-US" sz="1800" dirty="0"/>
              <a:t>　</a:t>
            </a:r>
            <a:r>
              <a:rPr lang="ja-JP" altLang="en-US" sz="1800" dirty="0" smtClean="0"/>
              <a:t>　　　　　　　　　　　　　　　　　　　　　　　　　　３月</a:t>
            </a:r>
            <a:r>
              <a:rPr lang="en-US" altLang="ja-JP" sz="1800" dirty="0" smtClean="0"/>
              <a:t>19</a:t>
            </a:r>
            <a:r>
              <a:rPr lang="ja-JP" altLang="en-US" sz="1800" dirty="0" smtClean="0"/>
              <a:t>日（</a:t>
            </a:r>
            <a:r>
              <a:rPr lang="ja-JP" altLang="en-US" sz="1800" spc="-300" dirty="0" smtClean="0"/>
              <a:t>今帰仁保育所子育て支援センター</a:t>
            </a:r>
            <a:r>
              <a:rPr lang="ja-JP" altLang="en-US" sz="1800" dirty="0" smtClean="0"/>
              <a:t>）</a:t>
            </a:r>
            <a:endParaRPr lang="en-US" altLang="ja-JP" sz="1800" dirty="0" smtClean="0"/>
          </a:p>
        </p:txBody>
      </p:sp>
      <p:sp>
        <p:nvSpPr>
          <p:cNvPr id="5" name="スライド番号プレースホルダ 4"/>
          <p:cNvSpPr>
            <a:spLocks noGrp="1"/>
          </p:cNvSpPr>
          <p:nvPr>
            <p:ph type="sldNum" sz="quarter" idx="12"/>
          </p:nvPr>
        </p:nvSpPr>
        <p:spPr/>
        <p:txBody>
          <a:bodyPr/>
          <a:lstStyle/>
          <a:p>
            <a:pPr>
              <a:defRPr/>
            </a:pPr>
            <a:r>
              <a:rPr lang="en-US" altLang="ja-JP" dirty="0"/>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95288" y="836613"/>
            <a:ext cx="8513762"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400" spc="-150" dirty="0" smtClean="0">
                <a:solidFill>
                  <a:srgbClr val="0000FF"/>
                </a:solidFill>
                <a:latin typeface="HGP創英角ｺﾞｼｯｸUB" pitchFamily="50" charset="-128"/>
                <a:ea typeface="HGP創英角ｺﾞｼｯｸUB" pitchFamily="50" charset="-128"/>
              </a:rPr>
              <a:t>保育所民営化（民設民営保育所整備）の考え方</a:t>
            </a:r>
            <a:endParaRPr lang="ja-JP" altLang="en-US" sz="2400" spc="-150" dirty="0"/>
          </a:p>
        </p:txBody>
      </p:sp>
      <p:sp>
        <p:nvSpPr>
          <p:cNvPr id="3" name="テキスト ボックス 2"/>
          <p:cNvSpPr txBox="1"/>
          <p:nvPr/>
        </p:nvSpPr>
        <p:spPr>
          <a:xfrm>
            <a:off x="611560" y="1556792"/>
            <a:ext cx="8100900" cy="5016758"/>
          </a:xfrm>
          <a:prstGeom prst="rect">
            <a:avLst/>
          </a:prstGeom>
          <a:noFill/>
        </p:spPr>
        <p:txBody>
          <a:bodyPr wrap="square" rtlCol="0">
            <a:spAutoFit/>
          </a:bodyPr>
          <a:lstStyle/>
          <a:p>
            <a:pPr>
              <a:lnSpc>
                <a:spcPts val="2400"/>
              </a:lnSpc>
            </a:pPr>
            <a:r>
              <a:rPr lang="ja-JP" altLang="ja-JP" sz="2000" dirty="0" smtClean="0">
                <a:latin typeface="HG創英角ﾎﾟｯﾌﾟ体" panose="040B0A09000000000000" pitchFamily="49" charset="-128"/>
                <a:ea typeface="HG創英角ﾎﾟｯﾌﾟ体" panose="040B0A09000000000000" pitchFamily="49" charset="-128"/>
              </a:rPr>
              <a:t>①</a:t>
            </a:r>
            <a:r>
              <a:rPr lang="ja-JP" altLang="ja-JP" sz="2000" dirty="0">
                <a:latin typeface="HG創英角ﾎﾟｯﾌﾟ体" panose="040B0A09000000000000" pitchFamily="49" charset="-128"/>
                <a:ea typeface="HG創英角ﾎﾟｯﾌﾟ体" panose="040B0A09000000000000" pitchFamily="49" charset="-128"/>
              </a:rPr>
              <a:t>効果的・効率的な保育所運営等によるサービスの質の向上</a:t>
            </a:r>
          </a:p>
          <a:p>
            <a:pPr>
              <a:lnSpc>
                <a:spcPts val="2400"/>
              </a:lnSpc>
            </a:pP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行</a:t>
            </a:r>
            <a:r>
              <a:rPr lang="ja-JP" altLang="ja-JP" sz="1800" dirty="0">
                <a:latin typeface="ＭＳ 明朝" panose="02020609040205080304" pitchFamily="17" charset="-128"/>
                <a:ea typeface="ＭＳ 明朝" panose="02020609040205080304" pitchFamily="17" charset="-128"/>
              </a:rPr>
              <a:t>財政改革が一層求められる環境の中において、保育の質の担保・より良い保育環境の提供を図るため、民間活力の</a:t>
            </a:r>
            <a:r>
              <a:rPr lang="ja-JP" altLang="ja-JP" sz="1800" dirty="0" smtClean="0">
                <a:latin typeface="ＭＳ 明朝" panose="02020609040205080304" pitchFamily="17" charset="-128"/>
                <a:ea typeface="ＭＳ 明朝" panose="02020609040205080304" pitchFamily="17" charset="-128"/>
              </a:rPr>
              <a:t>導入</a:t>
            </a:r>
            <a:r>
              <a:rPr lang="ja-JP" altLang="en-US" sz="1800" dirty="0" smtClean="0">
                <a:latin typeface="ＭＳ 明朝" panose="02020609040205080304" pitchFamily="17" charset="-128"/>
                <a:ea typeface="ＭＳ 明朝" panose="02020609040205080304" pitchFamily="17" charset="-128"/>
              </a:rPr>
              <a:t>（</a:t>
            </a:r>
            <a:r>
              <a:rPr lang="ja-JP" altLang="ja-JP" sz="1800" dirty="0" smtClean="0">
                <a:latin typeface="ＭＳ 明朝" panose="02020609040205080304" pitchFamily="17" charset="-128"/>
                <a:ea typeface="ＭＳ 明朝" panose="02020609040205080304" pitchFamily="17" charset="-128"/>
              </a:rPr>
              <a:t>民営化</a:t>
            </a:r>
            <a:r>
              <a:rPr lang="ja-JP" altLang="en-US" sz="1800" dirty="0" smtClean="0">
                <a:latin typeface="ＭＳ 明朝" panose="02020609040205080304" pitchFamily="17" charset="-128"/>
                <a:ea typeface="ＭＳ 明朝" panose="02020609040205080304" pitchFamily="17" charset="-128"/>
              </a:rPr>
              <a:t>）</a:t>
            </a:r>
            <a:r>
              <a:rPr lang="ja-JP" altLang="ja-JP" sz="1800" dirty="0" smtClean="0">
                <a:latin typeface="ＭＳ 明朝" panose="02020609040205080304" pitchFamily="17" charset="-128"/>
                <a:ea typeface="ＭＳ 明朝" panose="02020609040205080304" pitchFamily="17" charset="-128"/>
              </a:rPr>
              <a:t>に</a:t>
            </a:r>
            <a:r>
              <a:rPr lang="ja-JP" altLang="ja-JP" sz="1800" dirty="0">
                <a:latin typeface="ＭＳ 明朝" panose="02020609040205080304" pitchFamily="17" charset="-128"/>
                <a:ea typeface="ＭＳ 明朝" panose="02020609040205080304" pitchFamily="17" charset="-128"/>
              </a:rPr>
              <a:t>よる効果的・効率的な保育所運営や市場競争原理に基づくサービス向上を促進し、保育サービスの充実を</a:t>
            </a:r>
            <a:r>
              <a:rPr lang="ja-JP" altLang="ja-JP" sz="1800" dirty="0" smtClean="0">
                <a:latin typeface="ＭＳ 明朝" panose="02020609040205080304" pitchFamily="17" charset="-128"/>
                <a:ea typeface="ＭＳ 明朝" panose="02020609040205080304" pitchFamily="17" charset="-128"/>
              </a:rPr>
              <a:t>めざ</a:t>
            </a:r>
            <a:r>
              <a:rPr lang="ja-JP" altLang="en-US" sz="1800" dirty="0" smtClean="0">
                <a:latin typeface="ＭＳ 明朝" panose="02020609040205080304" pitchFamily="17" charset="-128"/>
                <a:ea typeface="ＭＳ 明朝" panose="02020609040205080304" pitchFamily="17" charset="-128"/>
              </a:rPr>
              <a:t>します</a:t>
            </a:r>
            <a:r>
              <a:rPr lang="ja-JP" altLang="ja-JP" sz="1800" dirty="0" smtClean="0">
                <a:latin typeface="ＭＳ 明朝" panose="02020609040205080304" pitchFamily="17" charset="-128"/>
                <a:ea typeface="ＭＳ 明朝" panose="02020609040205080304" pitchFamily="17" charset="-128"/>
              </a:rPr>
              <a:t>。</a:t>
            </a:r>
            <a:endParaRPr lang="ja-JP" altLang="ja-JP" sz="1800" dirty="0">
              <a:latin typeface="ＭＳ 明朝" panose="02020609040205080304" pitchFamily="17" charset="-128"/>
              <a:ea typeface="ＭＳ 明朝" panose="02020609040205080304" pitchFamily="17" charset="-128"/>
            </a:endParaRPr>
          </a:p>
          <a:p>
            <a:pPr>
              <a:lnSpc>
                <a:spcPts val="2400"/>
              </a:lnSpc>
            </a:pPr>
            <a:r>
              <a:rPr lang="en-US" altLang="ja-JP" sz="1800" dirty="0">
                <a:latin typeface="ＭＳ 明朝" panose="02020609040205080304" pitchFamily="17" charset="-128"/>
                <a:ea typeface="ＭＳ 明朝" panose="02020609040205080304" pitchFamily="17" charset="-128"/>
              </a:rPr>
              <a:t> </a:t>
            </a:r>
            <a:endParaRPr lang="ja-JP" altLang="ja-JP" sz="1800" dirty="0">
              <a:latin typeface="ＭＳ 明朝" panose="02020609040205080304" pitchFamily="17" charset="-128"/>
              <a:ea typeface="ＭＳ 明朝" panose="02020609040205080304" pitchFamily="17" charset="-128"/>
            </a:endParaRPr>
          </a:p>
          <a:p>
            <a:pPr>
              <a:lnSpc>
                <a:spcPts val="2400"/>
              </a:lnSpc>
            </a:pPr>
            <a:r>
              <a:rPr lang="ja-JP" altLang="ja-JP" sz="2000" dirty="0">
                <a:latin typeface="HGS創英角ﾎﾟｯﾌﾟ体" panose="040B0A00000000000000" pitchFamily="50" charset="-128"/>
                <a:ea typeface="HGS創英角ﾎﾟｯﾌﾟ体" panose="040B0A00000000000000" pitchFamily="50" charset="-128"/>
              </a:rPr>
              <a:t>②円滑な施設整備による安全性の確保</a:t>
            </a:r>
          </a:p>
          <a:p>
            <a:pPr>
              <a:lnSpc>
                <a:spcPts val="2400"/>
              </a:lnSpc>
            </a:pP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保育所</a:t>
            </a:r>
            <a:r>
              <a:rPr lang="ja-JP" altLang="ja-JP" sz="1800" dirty="0">
                <a:latin typeface="ＭＳ 明朝" panose="02020609040205080304" pitchFamily="17" charset="-128"/>
                <a:ea typeface="ＭＳ 明朝" panose="02020609040205080304" pitchFamily="17" charset="-128"/>
              </a:rPr>
              <a:t>の老朽化が進む中で公立保育所への施設整備に係る補助は無く、速やかな対応が困難な状況にあることから、民営化（民設民営）による円滑な施設整備を図り、子ども達の安全性確保を図って</a:t>
            </a:r>
            <a:r>
              <a:rPr lang="ja-JP" altLang="ja-JP" sz="1800" dirty="0" smtClean="0">
                <a:latin typeface="ＭＳ 明朝" panose="02020609040205080304" pitchFamily="17" charset="-128"/>
                <a:ea typeface="ＭＳ 明朝" panose="02020609040205080304" pitchFamily="17" charset="-128"/>
              </a:rPr>
              <a:t>い</a:t>
            </a:r>
            <a:r>
              <a:rPr lang="ja-JP" altLang="en-US" sz="1800" dirty="0" smtClean="0">
                <a:latin typeface="ＭＳ 明朝" panose="02020609040205080304" pitchFamily="17" charset="-128"/>
                <a:ea typeface="ＭＳ 明朝" panose="02020609040205080304" pitchFamily="17" charset="-128"/>
              </a:rPr>
              <a:t>きます</a:t>
            </a:r>
            <a:r>
              <a:rPr lang="ja-JP" altLang="ja-JP" sz="1800" dirty="0" smtClean="0">
                <a:latin typeface="ＭＳ 明朝" panose="02020609040205080304" pitchFamily="17" charset="-128"/>
                <a:ea typeface="ＭＳ 明朝" panose="02020609040205080304" pitchFamily="17" charset="-128"/>
              </a:rPr>
              <a:t>。</a:t>
            </a:r>
            <a:endParaRPr lang="ja-JP" altLang="ja-JP" sz="1800" dirty="0">
              <a:latin typeface="ＭＳ 明朝" panose="02020609040205080304" pitchFamily="17" charset="-128"/>
              <a:ea typeface="ＭＳ 明朝" panose="02020609040205080304" pitchFamily="17" charset="-128"/>
            </a:endParaRPr>
          </a:p>
          <a:p>
            <a:pPr>
              <a:lnSpc>
                <a:spcPts val="2400"/>
              </a:lnSpc>
            </a:pPr>
            <a:r>
              <a:rPr lang="en-US" altLang="ja-JP" sz="1800" dirty="0">
                <a:latin typeface="ＭＳ 明朝" panose="02020609040205080304" pitchFamily="17" charset="-128"/>
                <a:ea typeface="ＭＳ 明朝" panose="02020609040205080304" pitchFamily="17" charset="-128"/>
              </a:rPr>
              <a:t> </a:t>
            </a:r>
            <a:endParaRPr lang="ja-JP" altLang="ja-JP" sz="1800" dirty="0">
              <a:latin typeface="ＭＳ 明朝" panose="02020609040205080304" pitchFamily="17" charset="-128"/>
              <a:ea typeface="ＭＳ 明朝" panose="02020609040205080304" pitchFamily="17" charset="-128"/>
            </a:endParaRPr>
          </a:p>
          <a:p>
            <a:pPr>
              <a:lnSpc>
                <a:spcPts val="2400"/>
              </a:lnSpc>
            </a:pPr>
            <a:r>
              <a:rPr lang="ja-JP" altLang="ja-JP" sz="2000" dirty="0">
                <a:latin typeface="HGS創英角ﾎﾟｯﾌﾟ体" panose="040B0A00000000000000" pitchFamily="50" charset="-128"/>
                <a:ea typeface="HGS創英角ﾎﾟｯﾌﾟ体" panose="040B0A00000000000000" pitchFamily="50" charset="-128"/>
              </a:rPr>
              <a:t>③公・私の役割分担による多様な保育サービス・子育て支援の推進</a:t>
            </a:r>
          </a:p>
          <a:p>
            <a:pPr>
              <a:lnSpc>
                <a:spcPts val="2400"/>
              </a:lnSpc>
            </a:pP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村立</a:t>
            </a:r>
            <a:r>
              <a:rPr lang="ja-JP" altLang="ja-JP" sz="1800" dirty="0">
                <a:latin typeface="ＭＳ 明朝" panose="02020609040205080304" pitchFamily="17" charset="-128"/>
                <a:ea typeface="ＭＳ 明朝" panose="02020609040205080304" pitchFamily="17" charset="-128"/>
              </a:rPr>
              <a:t>保育所・私立保育所の機能と役割分担を明確にする中で、お互いに補完し合いながら多様化する保育ニーズに迅速かつ柔軟に対応するとともに、地域における子育て支援の推進を図って</a:t>
            </a:r>
            <a:r>
              <a:rPr lang="ja-JP" altLang="ja-JP" sz="1800" dirty="0" smtClean="0">
                <a:latin typeface="ＭＳ 明朝" panose="02020609040205080304" pitchFamily="17" charset="-128"/>
                <a:ea typeface="ＭＳ 明朝" panose="02020609040205080304" pitchFamily="17" charset="-128"/>
              </a:rPr>
              <a:t>い</a:t>
            </a:r>
            <a:r>
              <a:rPr lang="ja-JP" altLang="en-US" sz="1800" dirty="0" smtClean="0">
                <a:latin typeface="ＭＳ 明朝" panose="02020609040205080304" pitchFamily="17" charset="-128"/>
                <a:ea typeface="ＭＳ 明朝" panose="02020609040205080304" pitchFamily="17" charset="-128"/>
              </a:rPr>
              <a:t>きます</a:t>
            </a:r>
            <a:r>
              <a:rPr lang="ja-JP" altLang="ja-JP" sz="1800" dirty="0" smtClean="0">
                <a:latin typeface="ＭＳ 明朝" panose="02020609040205080304" pitchFamily="17" charset="-128"/>
                <a:ea typeface="ＭＳ 明朝" panose="02020609040205080304" pitchFamily="17" charset="-128"/>
              </a:rPr>
              <a:t>。</a:t>
            </a:r>
            <a:endParaRPr lang="ja-JP" altLang="ja-JP" sz="1800" dirty="0">
              <a:latin typeface="ＭＳ 明朝" panose="02020609040205080304" pitchFamily="17" charset="-128"/>
              <a:ea typeface="ＭＳ 明朝" panose="02020609040205080304" pitchFamily="17" charset="-128"/>
            </a:endParaRPr>
          </a:p>
          <a:p>
            <a:pPr>
              <a:lnSpc>
                <a:spcPts val="2400"/>
              </a:lnSpc>
            </a:pPr>
            <a:endParaRPr kumimoji="1" lang="ja-JP" altLang="en-US" sz="1800" dirty="0">
              <a:latin typeface="ＭＳ 明朝" panose="02020609040205080304" pitchFamily="17" charset="-128"/>
              <a:ea typeface="ＭＳ 明朝" panose="02020609040205080304" pitchFamily="17" charset="-128"/>
            </a:endParaRPr>
          </a:p>
        </p:txBody>
      </p:sp>
      <p:sp>
        <p:nvSpPr>
          <p:cNvPr id="4" name="スライド番号プレースホルダ 3"/>
          <p:cNvSpPr>
            <a:spLocks noGrp="1"/>
          </p:cNvSpPr>
          <p:nvPr>
            <p:ph type="sldNum" sz="quarter" idx="12"/>
          </p:nvPr>
        </p:nvSpPr>
        <p:spPr/>
        <p:txBody>
          <a:bodyPr/>
          <a:lstStyle/>
          <a:p>
            <a:pPr>
              <a:defRPr/>
            </a:pPr>
            <a:r>
              <a:rPr lang="en-US" altLang="ja-JP" dirty="0" smtClean="0"/>
              <a:t>19</a:t>
            </a:r>
            <a:endParaRPr lang="en-US" altLang="ja-JP"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95288" y="836613"/>
            <a:ext cx="8513762"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400" spc="-150" dirty="0" smtClean="0">
                <a:solidFill>
                  <a:srgbClr val="0000FF"/>
                </a:solidFill>
                <a:latin typeface="HGP創英角ｺﾞｼｯｸUB" pitchFamily="50" charset="-128"/>
                <a:ea typeface="HGP創英角ｺﾞｼｯｸUB" pitchFamily="50" charset="-128"/>
              </a:rPr>
              <a:t>村立保育所民営化ガイドライン（主なポイント）</a:t>
            </a:r>
            <a:endParaRPr lang="ja-JP" altLang="en-US" sz="2400" spc="-150" dirty="0"/>
          </a:p>
        </p:txBody>
      </p:sp>
      <p:sp>
        <p:nvSpPr>
          <p:cNvPr id="3" name="テキスト ボックス 2"/>
          <p:cNvSpPr txBox="1"/>
          <p:nvPr/>
        </p:nvSpPr>
        <p:spPr>
          <a:xfrm>
            <a:off x="611560" y="1556792"/>
            <a:ext cx="8100900" cy="4862870"/>
          </a:xfrm>
          <a:prstGeom prst="rect">
            <a:avLst/>
          </a:prstGeom>
          <a:noFill/>
        </p:spPr>
        <p:txBody>
          <a:bodyPr wrap="square" rtlCol="0">
            <a:spAutoFit/>
          </a:bodyPr>
          <a:lstStyle/>
          <a:p>
            <a:r>
              <a:rPr lang="ja-JP" altLang="ja-JP" sz="2000" b="1" dirty="0" smtClean="0"/>
              <a:t>○</a:t>
            </a:r>
            <a:r>
              <a:rPr lang="ja-JP" altLang="ja-JP" sz="2000" b="1" dirty="0"/>
              <a:t>ガイドラインの目的</a:t>
            </a:r>
            <a:r>
              <a:rPr lang="ja-JP" altLang="ja-JP" sz="2000" b="1" dirty="0" smtClean="0"/>
              <a:t>：</a:t>
            </a:r>
            <a:endParaRPr lang="ja-JP" altLang="ja-JP" sz="2000" dirty="0"/>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この</a:t>
            </a:r>
            <a:r>
              <a:rPr lang="ja-JP" altLang="ja-JP" sz="1800" dirty="0">
                <a:latin typeface="ＭＳ 明朝" panose="02020609040205080304" pitchFamily="17" charset="-128"/>
                <a:ea typeface="ＭＳ 明朝" panose="02020609040205080304" pitchFamily="17" charset="-128"/>
              </a:rPr>
              <a:t>ガイドラインは</a:t>
            </a:r>
            <a:r>
              <a:rPr lang="ja-JP" altLang="ja-JP" sz="1800" dirty="0" smtClean="0">
                <a:latin typeface="ＭＳ 明朝" panose="02020609040205080304" pitchFamily="17" charset="-128"/>
                <a:ea typeface="ＭＳ 明朝" panose="02020609040205080304" pitchFamily="17" charset="-128"/>
              </a:rPr>
              <a:t>、仲尾次保育所</a:t>
            </a:r>
            <a:r>
              <a:rPr lang="ja-JP" altLang="ja-JP" sz="1800" dirty="0">
                <a:latin typeface="ＭＳ 明朝" panose="02020609040205080304" pitchFamily="17" charset="-128"/>
                <a:ea typeface="ＭＳ 明朝" panose="02020609040205080304" pitchFamily="17" charset="-128"/>
              </a:rPr>
              <a:t>・中央保育所・仲宗根</a:t>
            </a:r>
            <a:r>
              <a:rPr lang="ja-JP" altLang="ja-JP" sz="1800" dirty="0" smtClean="0">
                <a:latin typeface="ＭＳ 明朝" panose="02020609040205080304" pitchFamily="17" charset="-128"/>
                <a:ea typeface="ＭＳ 明朝" panose="02020609040205080304" pitchFamily="17" charset="-128"/>
              </a:rPr>
              <a:t>保育所の民営</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化</a:t>
            </a:r>
            <a:r>
              <a:rPr lang="ja-JP" altLang="ja-JP" sz="1800" dirty="0">
                <a:latin typeface="ＭＳ 明朝" panose="02020609040205080304" pitchFamily="17" charset="-128"/>
                <a:ea typeface="ＭＳ 明朝" panose="02020609040205080304" pitchFamily="17" charset="-128"/>
              </a:rPr>
              <a:t>に関する</a:t>
            </a:r>
            <a:r>
              <a:rPr lang="ja-JP" altLang="ja-JP" sz="1800" b="1" dirty="0">
                <a:latin typeface="ＭＳ 明朝" panose="02020609040205080304" pitchFamily="17" charset="-128"/>
                <a:ea typeface="ＭＳ 明朝" panose="02020609040205080304" pitchFamily="17" charset="-128"/>
              </a:rPr>
              <a:t>基本的なルール</a:t>
            </a:r>
            <a:r>
              <a:rPr lang="ja-JP" altLang="ja-JP" sz="1800" b="1" dirty="0" smtClean="0">
                <a:latin typeface="ＭＳ 明朝" panose="02020609040205080304" pitchFamily="17" charset="-128"/>
                <a:ea typeface="ＭＳ 明朝" panose="02020609040205080304" pitchFamily="17" charset="-128"/>
              </a:rPr>
              <a:t>・基準</a:t>
            </a:r>
            <a:r>
              <a:rPr lang="ja-JP" altLang="ja-JP" sz="1800" b="1" dirty="0">
                <a:latin typeface="ＭＳ 明朝" panose="02020609040205080304" pitchFamily="17" charset="-128"/>
                <a:ea typeface="ＭＳ 明朝" panose="02020609040205080304" pitchFamily="17" charset="-128"/>
              </a:rPr>
              <a:t>を定め</a:t>
            </a:r>
            <a:r>
              <a:rPr lang="ja-JP" altLang="ja-JP" sz="1800" dirty="0">
                <a:latin typeface="ＭＳ 明朝" panose="02020609040205080304" pitchFamily="17" charset="-128"/>
                <a:ea typeface="ＭＳ 明朝" panose="02020609040205080304" pitchFamily="17" charset="-128"/>
              </a:rPr>
              <a:t>、村民、事業者へ広く示すこと</a:t>
            </a:r>
            <a:r>
              <a:rPr lang="ja-JP" altLang="ja-JP" sz="1800" dirty="0" smtClean="0">
                <a:latin typeface="ＭＳ 明朝" panose="02020609040205080304" pitchFamily="17" charset="-128"/>
                <a:ea typeface="ＭＳ 明朝" panose="02020609040205080304" pitchFamily="17" charset="-128"/>
              </a:rPr>
              <a:t>に</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より</a:t>
            </a:r>
            <a:r>
              <a:rPr lang="ja-JP" altLang="ja-JP" sz="1800" dirty="0">
                <a:latin typeface="ＭＳ 明朝" panose="02020609040205080304" pitchFamily="17" charset="-128"/>
                <a:ea typeface="ＭＳ 明朝" panose="02020609040205080304" pitchFamily="17" charset="-128"/>
              </a:rPr>
              <a:t>、</a:t>
            </a:r>
            <a:r>
              <a:rPr lang="ja-JP" altLang="ja-JP" sz="1800" b="1" dirty="0">
                <a:latin typeface="ＭＳ 明朝" panose="02020609040205080304" pitchFamily="17" charset="-128"/>
                <a:ea typeface="ＭＳ 明朝" panose="02020609040205080304" pitchFamily="17" charset="-128"/>
              </a:rPr>
              <a:t>民営化に対する</a:t>
            </a:r>
            <a:r>
              <a:rPr lang="ja-JP" altLang="ja-JP" sz="1800" b="1" dirty="0" smtClean="0">
                <a:latin typeface="ＭＳ 明朝" panose="02020609040205080304" pitchFamily="17" charset="-128"/>
                <a:ea typeface="ＭＳ 明朝" panose="02020609040205080304" pitchFamily="17" charset="-128"/>
              </a:rPr>
              <a:t>保護者の不安</a:t>
            </a:r>
            <a:r>
              <a:rPr lang="ja-JP" altLang="ja-JP" sz="1800" b="1" dirty="0">
                <a:latin typeface="ＭＳ 明朝" panose="02020609040205080304" pitchFamily="17" charset="-128"/>
                <a:ea typeface="ＭＳ 明朝" panose="02020609040205080304" pitchFamily="17" charset="-128"/>
              </a:rPr>
              <a:t>を解消</a:t>
            </a:r>
            <a:r>
              <a:rPr lang="ja-JP" altLang="ja-JP" sz="1800" dirty="0">
                <a:latin typeface="ＭＳ 明朝" panose="02020609040205080304" pitchFamily="17" charset="-128"/>
                <a:ea typeface="ＭＳ 明朝" panose="02020609040205080304" pitchFamily="17" charset="-128"/>
              </a:rPr>
              <a:t>し、</a:t>
            </a:r>
            <a:r>
              <a:rPr lang="ja-JP" altLang="ja-JP" sz="1800" b="1" dirty="0">
                <a:latin typeface="ＭＳ 明朝" panose="02020609040205080304" pitchFamily="17" charset="-128"/>
                <a:ea typeface="ＭＳ 明朝" panose="02020609040205080304" pitchFamily="17" charset="-128"/>
              </a:rPr>
              <a:t>円滑な民営化</a:t>
            </a:r>
            <a:r>
              <a:rPr lang="ja-JP" altLang="ja-JP" sz="1800" dirty="0">
                <a:latin typeface="ＭＳ 明朝" panose="02020609040205080304" pitchFamily="17" charset="-128"/>
                <a:ea typeface="ＭＳ 明朝" panose="02020609040205080304" pitchFamily="17" charset="-128"/>
              </a:rPr>
              <a:t>を</a:t>
            </a:r>
            <a:r>
              <a:rPr lang="ja-JP" altLang="ja-JP" sz="1800" dirty="0" err="1">
                <a:latin typeface="ＭＳ 明朝" panose="02020609040205080304" pitchFamily="17" charset="-128"/>
                <a:ea typeface="ＭＳ 明朝" panose="02020609040205080304" pitchFamily="17" charset="-128"/>
              </a:rPr>
              <a:t>図るとと</a:t>
            </a:r>
            <a:r>
              <a:rPr lang="ja-JP" altLang="ja-JP" sz="1800" dirty="0" err="1" smtClean="0">
                <a:latin typeface="ＭＳ 明朝" panose="02020609040205080304" pitchFamily="17" charset="-128"/>
                <a:ea typeface="ＭＳ 明朝" panose="02020609040205080304" pitchFamily="17" charset="-128"/>
              </a:rPr>
              <a:t>も</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に</a:t>
            </a:r>
            <a:r>
              <a:rPr lang="ja-JP" altLang="ja-JP" sz="1800" dirty="0">
                <a:latin typeface="ＭＳ 明朝" panose="02020609040205080304" pitchFamily="17" charset="-128"/>
                <a:ea typeface="ＭＳ 明朝" panose="02020609040205080304" pitchFamily="17" charset="-128"/>
              </a:rPr>
              <a:t>、</a:t>
            </a:r>
            <a:r>
              <a:rPr lang="ja-JP" altLang="ja-JP" sz="1800" b="1" dirty="0">
                <a:latin typeface="ＭＳ 明朝" panose="02020609040205080304" pitchFamily="17" charset="-128"/>
                <a:ea typeface="ＭＳ 明朝" panose="02020609040205080304" pitchFamily="17" charset="-128"/>
              </a:rPr>
              <a:t>優良な事業者の参入</a:t>
            </a:r>
            <a:r>
              <a:rPr lang="ja-JP" altLang="ja-JP" sz="1800" dirty="0">
                <a:latin typeface="ＭＳ 明朝" panose="02020609040205080304" pitchFamily="17" charset="-128"/>
                <a:ea typeface="ＭＳ 明朝" panose="02020609040205080304" pitchFamily="17" charset="-128"/>
              </a:rPr>
              <a:t>を</a:t>
            </a:r>
            <a:r>
              <a:rPr lang="ja-JP" altLang="ja-JP" sz="1800" dirty="0" smtClean="0">
                <a:latin typeface="ＭＳ 明朝" panose="02020609040205080304" pitchFamily="17" charset="-128"/>
                <a:ea typeface="ＭＳ 明朝" panose="02020609040205080304" pitchFamily="17" charset="-128"/>
              </a:rPr>
              <a:t>促し、</a:t>
            </a:r>
            <a:r>
              <a:rPr lang="ja-JP" altLang="ja-JP" sz="1800" b="1" dirty="0" smtClean="0">
                <a:latin typeface="ＭＳ 明朝" panose="02020609040205080304" pitchFamily="17" charset="-128"/>
                <a:ea typeface="ＭＳ 明朝" panose="02020609040205080304" pitchFamily="17" charset="-128"/>
              </a:rPr>
              <a:t>安定的</a:t>
            </a:r>
            <a:r>
              <a:rPr lang="ja-JP" altLang="ja-JP" sz="1800" b="1" dirty="0">
                <a:latin typeface="ＭＳ 明朝" panose="02020609040205080304" pitchFamily="17" charset="-128"/>
                <a:ea typeface="ＭＳ 明朝" panose="02020609040205080304" pitchFamily="17" charset="-128"/>
              </a:rPr>
              <a:t>継続的な保育所運営を目指す</a:t>
            </a:r>
            <a:r>
              <a:rPr lang="ja-JP" altLang="ja-JP" sz="1800" dirty="0" smtClean="0">
                <a:latin typeface="ＭＳ 明朝" panose="02020609040205080304" pitchFamily="17" charset="-128"/>
                <a:ea typeface="ＭＳ 明朝" panose="02020609040205080304" pitchFamily="17" charset="-128"/>
              </a:rPr>
              <a:t>こと</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を</a:t>
            </a:r>
            <a:r>
              <a:rPr lang="ja-JP" altLang="ja-JP" sz="1800" dirty="0">
                <a:latin typeface="ＭＳ 明朝" panose="02020609040205080304" pitchFamily="17" charset="-128"/>
                <a:ea typeface="ＭＳ 明朝" panose="02020609040205080304" pitchFamily="17" charset="-128"/>
              </a:rPr>
              <a:t>目的としています</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b="1" dirty="0" smtClean="0">
              <a:latin typeface="ＭＳ 明朝" panose="02020609040205080304" pitchFamily="17" charset="-128"/>
              <a:ea typeface="ＭＳ 明朝" panose="02020609040205080304" pitchFamily="17" charset="-128"/>
            </a:endParaRPr>
          </a:p>
          <a:p>
            <a:r>
              <a:rPr lang="ja-JP" altLang="ja-JP" sz="2000" b="1" dirty="0" smtClean="0">
                <a:latin typeface="+mn-ea"/>
                <a:ea typeface="+mn-ea"/>
              </a:rPr>
              <a:t>○</a:t>
            </a:r>
            <a:r>
              <a:rPr lang="ja-JP" altLang="ja-JP" sz="2000" b="1" dirty="0"/>
              <a:t>民営化移行時期</a:t>
            </a:r>
            <a:r>
              <a:rPr lang="ja-JP" altLang="ja-JP" sz="2000" b="1" dirty="0" smtClean="0">
                <a:latin typeface="+mn-ea"/>
                <a:ea typeface="+mn-ea"/>
              </a:rPr>
              <a:t>：</a:t>
            </a:r>
            <a:endParaRPr lang="ja-JP" altLang="ja-JP" sz="2000" dirty="0">
              <a:latin typeface="+mn-ea"/>
              <a:ea typeface="+mn-ea"/>
            </a:endParaRPr>
          </a:p>
          <a:p>
            <a:r>
              <a:rPr lang="ja-JP" altLang="en-US" sz="1800" dirty="0" smtClean="0"/>
              <a:t>　　</a:t>
            </a:r>
            <a:r>
              <a:rPr lang="ja-JP" altLang="ja-JP" sz="1800" dirty="0" smtClean="0">
                <a:latin typeface="ＭＳ 明朝" panose="02020609040205080304" pitchFamily="17" charset="-128"/>
                <a:ea typeface="ＭＳ 明朝" panose="02020609040205080304" pitchFamily="17" charset="-128"/>
              </a:rPr>
              <a:t>民営化</a:t>
            </a:r>
            <a:r>
              <a:rPr lang="ja-JP" altLang="ja-JP" sz="1800" dirty="0">
                <a:latin typeface="ＭＳ 明朝" panose="02020609040205080304" pitchFamily="17" charset="-128"/>
                <a:ea typeface="ＭＳ 明朝" panose="02020609040205080304" pitchFamily="17" charset="-128"/>
              </a:rPr>
              <a:t>対象保育所の民営化移行時期は以下の通りです。</a:t>
            </a:r>
          </a:p>
          <a:p>
            <a:r>
              <a:rPr lang="ja-JP" altLang="ja-JP"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a:t>
            </a:r>
            <a:r>
              <a:rPr lang="ja-JP" altLang="ja-JP" sz="1800" b="1" dirty="0">
                <a:latin typeface="ＭＳ 明朝" panose="02020609040205080304" pitchFamily="17" charset="-128"/>
                <a:ea typeface="ＭＳ 明朝" panose="02020609040205080304" pitchFamily="17" charset="-128"/>
              </a:rPr>
              <a:t>平成</a:t>
            </a:r>
            <a:r>
              <a:rPr lang="en-US" altLang="ja-JP" sz="1800" b="1" dirty="0">
                <a:latin typeface="ＭＳ 明朝" panose="02020609040205080304" pitchFamily="17" charset="-128"/>
                <a:ea typeface="ＭＳ 明朝" panose="02020609040205080304" pitchFamily="17" charset="-128"/>
              </a:rPr>
              <a:t>29</a:t>
            </a:r>
            <a:r>
              <a:rPr lang="ja-JP" altLang="ja-JP" sz="1800" b="1" dirty="0">
                <a:latin typeface="ＭＳ 明朝" panose="02020609040205080304" pitchFamily="17" charset="-128"/>
                <a:ea typeface="ＭＳ 明朝" panose="02020609040205080304" pitchFamily="17" charset="-128"/>
              </a:rPr>
              <a:t>年</a:t>
            </a:r>
            <a:r>
              <a:rPr lang="en-US" altLang="ja-JP" sz="1800" b="1" dirty="0">
                <a:latin typeface="ＭＳ 明朝" panose="02020609040205080304" pitchFamily="17" charset="-128"/>
                <a:ea typeface="ＭＳ 明朝" panose="02020609040205080304" pitchFamily="17" charset="-128"/>
              </a:rPr>
              <a:t>10</a:t>
            </a:r>
            <a:r>
              <a:rPr lang="ja-JP" altLang="ja-JP" sz="1800" b="1" dirty="0">
                <a:latin typeface="ＭＳ 明朝" panose="02020609040205080304" pitchFamily="17" charset="-128"/>
                <a:ea typeface="ＭＳ 明朝" panose="02020609040205080304" pitchFamily="17" charset="-128"/>
              </a:rPr>
              <a:t>月～平成</a:t>
            </a:r>
            <a:r>
              <a:rPr lang="en-US" altLang="ja-JP" sz="1800" b="1" dirty="0">
                <a:latin typeface="ＭＳ 明朝" panose="02020609040205080304" pitchFamily="17" charset="-128"/>
                <a:ea typeface="ＭＳ 明朝" panose="02020609040205080304" pitchFamily="17" charset="-128"/>
              </a:rPr>
              <a:t>30</a:t>
            </a:r>
            <a:r>
              <a:rPr lang="ja-JP" altLang="ja-JP" sz="1800" b="1" dirty="0">
                <a:latin typeface="ＭＳ 明朝" panose="02020609040205080304" pitchFamily="17" charset="-128"/>
                <a:ea typeface="ＭＳ 明朝" panose="02020609040205080304" pitchFamily="17" charset="-128"/>
              </a:rPr>
              <a:t>年３月　　引継保育実施</a:t>
            </a:r>
          </a:p>
          <a:p>
            <a:r>
              <a:rPr lang="ja-JP" altLang="ja-JP" sz="1800" b="1" dirty="0">
                <a:latin typeface="ＭＳ 明朝" panose="02020609040205080304" pitchFamily="17" charset="-128"/>
                <a:ea typeface="ＭＳ 明朝" panose="02020609040205080304" pitchFamily="17" charset="-128"/>
              </a:rPr>
              <a:t>　</a:t>
            </a:r>
            <a:r>
              <a:rPr lang="ja-JP" altLang="en-US" sz="1800" b="1" dirty="0" smtClean="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a:t>
            </a:r>
            <a:r>
              <a:rPr lang="ja-JP" altLang="ja-JP" sz="1800" b="1" dirty="0">
                <a:latin typeface="ＭＳ 明朝" panose="02020609040205080304" pitchFamily="17" charset="-128"/>
                <a:ea typeface="ＭＳ 明朝" panose="02020609040205080304" pitchFamily="17" charset="-128"/>
              </a:rPr>
              <a:t>平成</a:t>
            </a:r>
            <a:r>
              <a:rPr lang="en-US" altLang="ja-JP" sz="1800" b="1" dirty="0">
                <a:latin typeface="ＭＳ 明朝" panose="02020609040205080304" pitchFamily="17" charset="-128"/>
                <a:ea typeface="ＭＳ 明朝" panose="02020609040205080304" pitchFamily="17" charset="-128"/>
              </a:rPr>
              <a:t>30</a:t>
            </a:r>
            <a:r>
              <a:rPr lang="ja-JP" altLang="ja-JP" sz="1800" b="1" dirty="0">
                <a:latin typeface="ＭＳ 明朝" panose="02020609040205080304" pitchFamily="17" charset="-128"/>
                <a:ea typeface="ＭＳ 明朝" panose="02020609040205080304" pitchFamily="17" charset="-128"/>
              </a:rPr>
              <a:t>年４月～　　　　　　　　</a:t>
            </a:r>
            <a:r>
              <a:rPr lang="ja-JP" altLang="ja-JP" sz="1800" b="1" dirty="0" smtClean="0">
                <a:latin typeface="ＭＳ 明朝" panose="02020609040205080304" pitchFamily="17" charset="-128"/>
                <a:ea typeface="ＭＳ 明朝" panose="02020609040205080304" pitchFamily="17" charset="-128"/>
              </a:rPr>
              <a:t>民営化</a:t>
            </a:r>
            <a:r>
              <a:rPr lang="ja-JP" altLang="ja-JP" sz="1800" b="1" dirty="0">
                <a:latin typeface="ＭＳ 明朝" panose="02020609040205080304" pitchFamily="17" charset="-128"/>
                <a:ea typeface="ＭＳ 明朝" panose="02020609040205080304" pitchFamily="17" charset="-128"/>
              </a:rPr>
              <a:t>移行</a:t>
            </a:r>
          </a:p>
          <a:p>
            <a:endParaRPr lang="ja-JP" altLang="ja-JP" dirty="0">
              <a:latin typeface="ＭＳ 明朝" panose="02020609040205080304" pitchFamily="17" charset="-128"/>
              <a:ea typeface="ＭＳ 明朝" panose="02020609040205080304" pitchFamily="17" charset="-128"/>
            </a:endParaRPr>
          </a:p>
          <a:p>
            <a:r>
              <a:rPr lang="ja-JP" altLang="ja-JP" sz="2000" b="1" dirty="0" smtClean="0">
                <a:latin typeface="+mj-ea"/>
                <a:ea typeface="+mj-ea"/>
              </a:rPr>
              <a:t>○</a:t>
            </a:r>
            <a:r>
              <a:rPr lang="ja-JP" altLang="ja-JP" sz="2000" b="1" dirty="0"/>
              <a:t>民営化の</a:t>
            </a:r>
            <a:r>
              <a:rPr lang="ja-JP" altLang="ja-JP" sz="2000" b="1" dirty="0" smtClean="0"/>
              <a:t>形態</a:t>
            </a:r>
            <a:r>
              <a:rPr lang="ja-JP" altLang="ja-JP" sz="2000" b="1" dirty="0" smtClean="0">
                <a:latin typeface="+mj-ea"/>
                <a:ea typeface="+mj-ea"/>
              </a:rPr>
              <a:t>：</a:t>
            </a:r>
            <a:endParaRPr lang="ja-JP" altLang="ja-JP" sz="2000" dirty="0">
              <a:latin typeface="+mj-ea"/>
              <a:ea typeface="+mj-ea"/>
            </a:endParaRPr>
          </a:p>
          <a:p>
            <a:r>
              <a:rPr lang="ja-JP" altLang="en-US" sz="1800" dirty="0" smtClean="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民営化</a:t>
            </a:r>
            <a:r>
              <a:rPr lang="ja-JP" altLang="ja-JP" sz="1800" b="1" dirty="0">
                <a:latin typeface="ＭＳ 明朝" panose="02020609040205080304" pitchFamily="17" charset="-128"/>
                <a:ea typeface="ＭＳ 明朝" panose="02020609040205080304" pitchFamily="17" charset="-128"/>
              </a:rPr>
              <a:t>の形態は</a:t>
            </a:r>
            <a:r>
              <a:rPr lang="ja-JP" altLang="ja-JP" sz="1800" dirty="0">
                <a:latin typeface="ＭＳ 明朝" panose="02020609040205080304" pitchFamily="17" charset="-128"/>
                <a:ea typeface="ＭＳ 明朝" panose="02020609040205080304" pitchFamily="17" charset="-128"/>
              </a:rPr>
              <a:t>、経営の継続性や安定性、事業運営の柔軟性や迅速性</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財政的</a:t>
            </a:r>
            <a:r>
              <a:rPr lang="ja-JP" altLang="ja-JP" sz="1800" dirty="0">
                <a:latin typeface="ＭＳ 明朝" panose="02020609040205080304" pitchFamily="17" charset="-128"/>
                <a:ea typeface="ＭＳ 明朝" panose="02020609040205080304" pitchFamily="17" charset="-128"/>
              </a:rPr>
              <a:t>効果等を考慮し、</a:t>
            </a:r>
            <a:r>
              <a:rPr lang="ja-JP" altLang="ja-JP" sz="1800" b="1" dirty="0">
                <a:latin typeface="ＭＳ 明朝" panose="02020609040205080304" pitchFamily="17" charset="-128"/>
                <a:ea typeface="ＭＳ 明朝" panose="02020609040205080304" pitchFamily="17" charset="-128"/>
              </a:rPr>
              <a:t>民設民営方式（移管）</a:t>
            </a:r>
            <a:r>
              <a:rPr lang="ja-JP" altLang="ja-JP" sz="1800" dirty="0">
                <a:latin typeface="ＭＳ 明朝" panose="02020609040205080304" pitchFamily="17" charset="-128"/>
                <a:ea typeface="ＭＳ 明朝" panose="02020609040205080304" pitchFamily="17" charset="-128"/>
              </a:rPr>
              <a:t>によるものとします。また</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移管</a:t>
            </a:r>
            <a:r>
              <a:rPr lang="ja-JP" altLang="ja-JP" sz="1800" dirty="0">
                <a:latin typeface="ＭＳ 明朝" panose="02020609040205080304" pitchFamily="17" charset="-128"/>
                <a:ea typeface="ＭＳ 明朝" panose="02020609040205080304" pitchFamily="17" charset="-128"/>
              </a:rPr>
              <a:t>にあたり</a:t>
            </a:r>
            <a:r>
              <a:rPr lang="ja-JP" altLang="ja-JP" sz="1800" dirty="0" smtClean="0">
                <a:latin typeface="ＭＳ 明朝" panose="02020609040205080304" pitchFamily="17" charset="-128"/>
                <a:ea typeface="ＭＳ 明朝" panose="02020609040205080304" pitchFamily="17" charset="-128"/>
              </a:rPr>
              <a:t>、</a:t>
            </a:r>
            <a:r>
              <a:rPr lang="ja-JP" altLang="ja-JP" sz="1800" b="1" dirty="0" smtClean="0">
                <a:latin typeface="ＭＳ 明朝" panose="02020609040205080304" pitchFamily="17" charset="-128"/>
                <a:ea typeface="ＭＳ 明朝" panose="02020609040205080304" pitchFamily="17" charset="-128"/>
              </a:rPr>
              <a:t>既存</a:t>
            </a:r>
            <a:r>
              <a:rPr lang="ja-JP" altLang="ja-JP" sz="1800" b="1" dirty="0">
                <a:latin typeface="ＭＳ 明朝" panose="02020609040205080304" pitchFamily="17" charset="-128"/>
                <a:ea typeface="ＭＳ 明朝" panose="02020609040205080304" pitchFamily="17" charset="-128"/>
              </a:rPr>
              <a:t>の３保育所のうち</a:t>
            </a:r>
            <a:r>
              <a:rPr lang="ja-JP" altLang="ja-JP" sz="1800" b="1" dirty="0" smtClean="0">
                <a:latin typeface="ＭＳ 明朝" panose="02020609040205080304" pitchFamily="17" charset="-128"/>
                <a:ea typeface="ＭＳ 明朝" panose="02020609040205080304" pitchFamily="17" charset="-128"/>
              </a:rPr>
              <a:t>、</a:t>
            </a:r>
            <a:r>
              <a:rPr lang="ja-JP" altLang="en-US" sz="1800" b="1" dirty="0" smtClean="0">
                <a:latin typeface="ＭＳ 明朝" panose="02020609040205080304" pitchFamily="17" charset="-128"/>
                <a:ea typeface="ＭＳ 明朝" panose="02020609040205080304" pitchFamily="17" charset="-128"/>
              </a:rPr>
              <a:t>１</a:t>
            </a:r>
            <a:r>
              <a:rPr lang="ja-JP" altLang="ja-JP" sz="1800" b="1" dirty="0" smtClean="0">
                <a:latin typeface="ＭＳ 明朝" panose="02020609040205080304" pitchFamily="17" charset="-128"/>
                <a:ea typeface="ＭＳ 明朝" panose="02020609040205080304" pitchFamily="17" charset="-128"/>
              </a:rPr>
              <a:t>園と</a:t>
            </a:r>
            <a:r>
              <a:rPr lang="ja-JP" altLang="en-US" sz="1800" b="1" dirty="0" smtClean="0">
                <a:latin typeface="ＭＳ 明朝" panose="02020609040205080304" pitchFamily="17" charset="-128"/>
                <a:ea typeface="ＭＳ 明朝" panose="02020609040205080304" pitchFamily="17" charset="-128"/>
              </a:rPr>
              <a:t>２</a:t>
            </a:r>
            <a:r>
              <a:rPr lang="ja-JP" altLang="ja-JP" sz="1800" b="1" dirty="0" smtClean="0">
                <a:latin typeface="ＭＳ 明朝" panose="02020609040205080304" pitchFamily="17" charset="-128"/>
                <a:ea typeface="ＭＳ 明朝" panose="02020609040205080304" pitchFamily="17" charset="-128"/>
              </a:rPr>
              <a:t>園</a:t>
            </a:r>
            <a:r>
              <a:rPr lang="ja-JP" altLang="ja-JP" sz="1800" b="1" dirty="0">
                <a:latin typeface="ＭＳ 明朝" panose="02020609040205080304" pitchFamily="17" charset="-128"/>
                <a:ea typeface="ＭＳ 明朝" panose="02020609040205080304" pitchFamily="17" charset="-128"/>
              </a:rPr>
              <a:t>の一部を２保育所に</a:t>
            </a:r>
            <a:r>
              <a:rPr lang="ja-JP" altLang="ja-JP" sz="1800" b="1" dirty="0" smtClean="0">
                <a:latin typeface="ＭＳ 明朝" panose="02020609040205080304" pitchFamily="17" charset="-128"/>
                <a:ea typeface="ＭＳ 明朝" panose="02020609040205080304" pitchFamily="17" charset="-128"/>
              </a:rPr>
              <a:t>統</a:t>
            </a:r>
            <a:endParaRPr lang="en-US" altLang="ja-JP" sz="1800" b="1" dirty="0" smtClean="0">
              <a:latin typeface="ＭＳ 明朝" panose="02020609040205080304" pitchFamily="17" charset="-128"/>
              <a:ea typeface="ＭＳ 明朝" panose="02020609040205080304" pitchFamily="17" charset="-128"/>
            </a:endParaRPr>
          </a:p>
          <a:p>
            <a:r>
              <a:rPr lang="ja-JP" altLang="en-US" sz="1800" b="1" dirty="0" smtClean="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合</a:t>
            </a:r>
            <a:r>
              <a:rPr lang="ja-JP" altLang="ja-JP" sz="1800" dirty="0" smtClean="0">
                <a:latin typeface="ＭＳ 明朝" panose="02020609040205080304" pitchFamily="17" charset="-128"/>
                <a:ea typeface="ＭＳ 明朝" panose="02020609040205080304" pitchFamily="17" charset="-128"/>
              </a:rPr>
              <a:t>し</a:t>
            </a:r>
            <a:r>
              <a:rPr lang="ja-JP" altLang="en-US" sz="1800" dirty="0" smtClean="0">
                <a:latin typeface="ＭＳ 明朝" panose="02020609040205080304" pitchFamily="17" charset="-128"/>
                <a:ea typeface="ＭＳ 明朝" panose="02020609040205080304" pitchFamily="17" charset="-128"/>
              </a:rPr>
              <a:t>、入所</a:t>
            </a:r>
            <a:r>
              <a:rPr lang="ja-JP" altLang="en-US" sz="1800" dirty="0">
                <a:latin typeface="ＭＳ 明朝" panose="02020609040205080304" pitchFamily="17" charset="-128"/>
                <a:ea typeface="ＭＳ 明朝" panose="02020609040205080304" pitchFamily="17" charset="-128"/>
              </a:rPr>
              <a:t>定員の増加を</a:t>
            </a:r>
            <a:r>
              <a:rPr lang="ja-JP" altLang="en-US" sz="1800" dirty="0" smtClean="0">
                <a:latin typeface="ＭＳ 明朝" panose="02020609040205080304" pitchFamily="17" charset="-128"/>
                <a:ea typeface="ＭＳ 明朝" panose="02020609040205080304" pitchFamily="17" charset="-128"/>
              </a:rPr>
              <a:t>図っ</a:t>
            </a:r>
            <a:r>
              <a:rPr lang="ja-JP" altLang="ja-JP" sz="1800" dirty="0" smtClean="0">
                <a:latin typeface="ＭＳ 明朝" panose="02020609040205080304" pitchFamily="17" charset="-128"/>
                <a:ea typeface="ＭＳ 明朝" panose="02020609040205080304" pitchFamily="17" charset="-128"/>
              </a:rPr>
              <a:t>ていくものとします。</a:t>
            </a:r>
            <a:endParaRPr kumimoji="1" lang="ja-JP" altLang="en-US" sz="1800" dirty="0">
              <a:latin typeface="ＭＳ 明朝" panose="02020609040205080304" pitchFamily="17" charset="-128"/>
              <a:ea typeface="ＭＳ 明朝" panose="02020609040205080304" pitchFamily="17" charset="-128"/>
            </a:endParaRPr>
          </a:p>
        </p:txBody>
      </p:sp>
      <p:sp>
        <p:nvSpPr>
          <p:cNvPr id="4" name="スライド番号プレースホルダ 3"/>
          <p:cNvSpPr>
            <a:spLocks noGrp="1"/>
          </p:cNvSpPr>
          <p:nvPr>
            <p:ph type="sldNum" sz="quarter" idx="12"/>
          </p:nvPr>
        </p:nvSpPr>
        <p:spPr/>
        <p:txBody>
          <a:bodyPr/>
          <a:lstStyle/>
          <a:p>
            <a:pPr>
              <a:defRPr/>
            </a:pPr>
            <a:r>
              <a:rPr lang="en-US" altLang="ja-JP" dirty="0" smtClean="0"/>
              <a:t>20</a:t>
            </a:r>
            <a:endParaRPr lang="en-US" altLang="ja-JP" dirty="0"/>
          </a:p>
        </p:txBody>
      </p:sp>
    </p:spTree>
    <p:extLst>
      <p:ext uri="{BB962C8B-B14F-4D97-AF65-F5344CB8AC3E}">
        <p14:creationId xmlns:p14="http://schemas.microsoft.com/office/powerpoint/2010/main" val="11383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21</a:t>
            </a:r>
            <a:endParaRPr lang="en-US" altLang="ja-JP" dirty="0"/>
          </a:p>
        </p:txBody>
      </p:sp>
      <p:sp>
        <p:nvSpPr>
          <p:cNvPr id="3" name="テキスト ボックス 2"/>
          <p:cNvSpPr txBox="1"/>
          <p:nvPr/>
        </p:nvSpPr>
        <p:spPr>
          <a:xfrm>
            <a:off x="611560" y="440668"/>
            <a:ext cx="8100900" cy="5847755"/>
          </a:xfrm>
          <a:prstGeom prst="rect">
            <a:avLst/>
          </a:prstGeom>
          <a:noFill/>
        </p:spPr>
        <p:txBody>
          <a:bodyPr wrap="square" rtlCol="0">
            <a:spAutoFit/>
          </a:bodyPr>
          <a:lstStyle/>
          <a:p>
            <a:r>
              <a:rPr lang="ja-JP" altLang="ja-JP" sz="2000" b="1" dirty="0" smtClean="0">
                <a:latin typeface="+mj-ea"/>
              </a:rPr>
              <a:t>○</a:t>
            </a:r>
            <a:r>
              <a:rPr lang="ja-JP" altLang="ja-JP" sz="2000" b="1" dirty="0" smtClean="0"/>
              <a:t>設置</a:t>
            </a:r>
            <a:r>
              <a:rPr lang="ja-JP" altLang="ja-JP" sz="2000" b="1" dirty="0"/>
              <a:t>・運営主体</a:t>
            </a:r>
            <a:r>
              <a:rPr lang="ja-JP" altLang="ja-JP" sz="2000" b="1" dirty="0">
                <a:latin typeface="+mj-ea"/>
              </a:rPr>
              <a:t>：</a:t>
            </a:r>
            <a:endParaRPr lang="ja-JP" altLang="ja-JP" sz="2000" dirty="0">
              <a:latin typeface="+mj-ea"/>
            </a:endParaRPr>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設置・運営主体は、</a:t>
            </a:r>
            <a:r>
              <a:rPr lang="ja-JP" altLang="ja-JP" sz="1800" b="1" dirty="0">
                <a:latin typeface="ＭＳ 明朝" panose="02020609040205080304" pitchFamily="17" charset="-128"/>
                <a:ea typeface="ＭＳ 明朝" panose="02020609040205080304" pitchFamily="17" charset="-128"/>
              </a:rPr>
              <a:t>平成</a:t>
            </a:r>
            <a:r>
              <a:rPr lang="en-US" altLang="ja-JP" sz="1800" b="1" dirty="0">
                <a:latin typeface="ＭＳ 明朝" panose="02020609040205080304" pitchFamily="17" charset="-128"/>
                <a:ea typeface="ＭＳ 明朝" panose="02020609040205080304" pitchFamily="17" charset="-128"/>
              </a:rPr>
              <a:t>30</a:t>
            </a:r>
            <a:r>
              <a:rPr lang="ja-JP" altLang="ja-JP" sz="1800" b="1" dirty="0">
                <a:latin typeface="ＭＳ 明朝" panose="02020609040205080304" pitchFamily="17" charset="-128"/>
                <a:ea typeface="ＭＳ 明朝" panose="02020609040205080304" pitchFamily="17" charset="-128"/>
              </a:rPr>
              <a:t>年４月１日までに開園できるもの</a:t>
            </a:r>
            <a:r>
              <a:rPr lang="ja-JP" altLang="ja-JP" sz="1800" dirty="0">
                <a:latin typeface="ＭＳ 明朝" panose="02020609040205080304" pitchFamily="17" charset="-128"/>
                <a:ea typeface="ＭＳ 明朝" panose="02020609040205080304" pitchFamily="17" charset="-128"/>
              </a:rPr>
              <a:t>であり、</a:t>
            </a:r>
            <a:r>
              <a:rPr lang="ja-JP" altLang="ja-JP" sz="1800" b="1" dirty="0" smtClean="0">
                <a:latin typeface="ＭＳ 明朝" panose="02020609040205080304" pitchFamily="17" charset="-128"/>
                <a:ea typeface="ＭＳ 明朝" panose="02020609040205080304" pitchFamily="17" charset="-128"/>
              </a:rPr>
              <a:t>応</a:t>
            </a:r>
            <a:endParaRPr lang="en-US" altLang="ja-JP" sz="1800" b="1" dirty="0" smtClean="0">
              <a:latin typeface="ＭＳ 明朝" panose="02020609040205080304" pitchFamily="17" charset="-128"/>
              <a:ea typeface="ＭＳ 明朝" panose="02020609040205080304" pitchFamily="17" charset="-128"/>
            </a:endParaRPr>
          </a:p>
          <a:p>
            <a:r>
              <a:rPr lang="ja-JP" altLang="en-US" sz="1800" b="1" dirty="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募時点で</a:t>
            </a:r>
            <a:r>
              <a:rPr lang="ja-JP" altLang="ja-JP" sz="1800" b="1" dirty="0">
                <a:latin typeface="ＭＳ 明朝" panose="02020609040205080304" pitchFamily="17" charset="-128"/>
                <a:ea typeface="ＭＳ 明朝" panose="02020609040205080304" pitchFamily="17" charset="-128"/>
              </a:rPr>
              <a:t>沖縄県内にて設立されている社会福祉法人か学校法人、もしく</a:t>
            </a:r>
            <a:r>
              <a:rPr lang="ja-JP" altLang="ja-JP" sz="1800" b="1" dirty="0" smtClean="0">
                <a:latin typeface="ＭＳ 明朝" panose="02020609040205080304" pitchFamily="17" charset="-128"/>
                <a:ea typeface="ＭＳ 明朝" panose="02020609040205080304" pitchFamily="17" charset="-128"/>
              </a:rPr>
              <a:t>は</a:t>
            </a:r>
            <a:endParaRPr lang="en-US" altLang="ja-JP" sz="1800" b="1" dirty="0" smtClean="0">
              <a:latin typeface="ＭＳ 明朝" panose="02020609040205080304" pitchFamily="17" charset="-128"/>
              <a:ea typeface="ＭＳ 明朝" panose="02020609040205080304" pitchFamily="17" charset="-128"/>
            </a:endParaRPr>
          </a:p>
          <a:p>
            <a:r>
              <a:rPr lang="ja-JP" altLang="en-US" sz="1800" b="1" dirty="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補助</a:t>
            </a:r>
            <a:r>
              <a:rPr lang="ja-JP" altLang="ja-JP" sz="1800" b="1" dirty="0">
                <a:latin typeface="ＭＳ 明朝" panose="02020609040205080304" pitchFamily="17" charset="-128"/>
                <a:ea typeface="ＭＳ 明朝" panose="02020609040205080304" pitchFamily="17" charset="-128"/>
              </a:rPr>
              <a:t>金申請時点までに社会福祉法人資格を取得できる事業者</a:t>
            </a:r>
            <a:r>
              <a:rPr lang="ja-JP" altLang="ja-JP" sz="1800" dirty="0">
                <a:latin typeface="ＭＳ 明朝" panose="02020609040205080304" pitchFamily="17" charset="-128"/>
                <a:ea typeface="ＭＳ 明朝" panose="02020609040205080304" pitchFamily="17" charset="-128"/>
              </a:rPr>
              <a:t>とします</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より</a:t>
            </a:r>
            <a:r>
              <a:rPr lang="ja-JP" altLang="ja-JP" sz="1800" dirty="0">
                <a:latin typeface="ＭＳ 明朝" panose="02020609040205080304" pitchFamily="17" charset="-128"/>
                <a:ea typeface="ＭＳ 明朝" panose="02020609040205080304" pitchFamily="17" charset="-128"/>
              </a:rPr>
              <a:t>適切な事業者を確保していくためにも、</a:t>
            </a:r>
            <a:r>
              <a:rPr lang="ja-JP" altLang="ja-JP" sz="1800" b="1" dirty="0">
                <a:latin typeface="ＭＳ 明朝" panose="02020609040205080304" pitchFamily="17" charset="-128"/>
                <a:ea typeface="ＭＳ 明朝" panose="02020609040205080304" pitchFamily="17" charset="-128"/>
              </a:rPr>
              <a:t>公募により選定</a:t>
            </a:r>
            <a:r>
              <a:rPr lang="ja-JP" altLang="ja-JP" sz="1800" dirty="0">
                <a:latin typeface="ＭＳ 明朝" panose="02020609040205080304" pitchFamily="17" charset="-128"/>
                <a:ea typeface="ＭＳ 明朝" panose="02020609040205080304" pitchFamily="17" charset="-128"/>
              </a:rPr>
              <a:t>していく</a:t>
            </a:r>
            <a:r>
              <a:rPr lang="ja-JP" altLang="ja-JP" sz="1800" dirty="0" smtClean="0">
                <a:latin typeface="ＭＳ 明朝" panose="02020609040205080304" pitchFamily="17" charset="-128"/>
                <a:ea typeface="ＭＳ 明朝" panose="02020609040205080304" pitchFamily="17" charset="-128"/>
              </a:rPr>
              <a:t>も</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の</a:t>
            </a:r>
            <a:r>
              <a:rPr lang="ja-JP" altLang="ja-JP" sz="1800" dirty="0">
                <a:latin typeface="ＭＳ 明朝" panose="02020609040205080304" pitchFamily="17" charset="-128"/>
                <a:ea typeface="ＭＳ 明朝" panose="02020609040205080304" pitchFamily="17" charset="-128"/>
              </a:rPr>
              <a:t>とします。公募の期間は２ヶ月程度とします。</a:t>
            </a:r>
            <a:endParaRPr lang="en-US" altLang="ja-JP" sz="1800" dirty="0" smtClean="0">
              <a:latin typeface="ＭＳ 明朝" panose="02020609040205080304" pitchFamily="17" charset="-128"/>
              <a:ea typeface="ＭＳ 明朝" panose="02020609040205080304" pitchFamily="17" charset="-128"/>
            </a:endParaRPr>
          </a:p>
          <a:p>
            <a:endParaRPr lang="en-US" altLang="ja-JP" sz="1800" b="1" dirty="0">
              <a:latin typeface="ＭＳ 明朝" panose="02020609040205080304" pitchFamily="17" charset="-128"/>
              <a:ea typeface="ＭＳ 明朝" panose="02020609040205080304" pitchFamily="17" charset="-128"/>
            </a:endParaRPr>
          </a:p>
          <a:p>
            <a:r>
              <a:rPr lang="ja-JP" altLang="en-US" sz="2000" b="1" dirty="0" smtClean="0">
                <a:latin typeface="+mn-ea"/>
                <a:ea typeface="+mn-ea"/>
              </a:rPr>
              <a:t>○民間保育園施設規模：</a:t>
            </a:r>
            <a:endParaRPr lang="en-US" altLang="ja-JP" sz="2000" b="1" dirty="0" smtClean="0">
              <a:latin typeface="+mn-ea"/>
              <a:ea typeface="+mn-ea"/>
            </a:endParaRPr>
          </a:p>
          <a:p>
            <a:pPr>
              <a:spcBef>
                <a:spcPts val="1200"/>
              </a:spcBef>
            </a:pPr>
            <a:r>
              <a:rPr lang="ja-JP" altLang="en-US" sz="1800" b="1" dirty="0" smtClean="0">
                <a:latin typeface="ＭＳ 明朝" panose="02020609040205080304" pitchFamily="17" charset="-128"/>
                <a:ea typeface="ＭＳ 明朝" panose="02020609040205080304" pitchFamily="17" charset="-128"/>
              </a:rPr>
              <a:t>　・（仮称）かねし保育園　定員：９０名</a:t>
            </a:r>
            <a:endParaRPr lang="en-US" altLang="ja-JP" sz="1800" b="1" dirty="0" smtClean="0">
              <a:latin typeface="ＭＳ 明朝" panose="02020609040205080304" pitchFamily="17" charset="-128"/>
              <a:ea typeface="ＭＳ 明朝" panose="02020609040205080304" pitchFamily="17" charset="-128"/>
            </a:endParaRPr>
          </a:p>
          <a:p>
            <a:r>
              <a:rPr lang="ja-JP" altLang="en-US" sz="1800" b="1" dirty="0">
                <a:latin typeface="ＭＳ 明朝" panose="02020609040205080304" pitchFamily="17" charset="-128"/>
                <a:ea typeface="ＭＳ 明朝" panose="02020609040205080304" pitchFamily="17" charset="-128"/>
              </a:rPr>
              <a:t>　</a:t>
            </a:r>
            <a:r>
              <a:rPr lang="ja-JP" altLang="en-US" sz="1800" b="1" dirty="0" smtClean="0">
                <a:latin typeface="ＭＳ 明朝" panose="02020609040205080304" pitchFamily="17" charset="-128"/>
                <a:ea typeface="ＭＳ 明朝" panose="02020609040205080304" pitchFamily="17" charset="-128"/>
              </a:rPr>
              <a:t>　</a:t>
            </a:r>
            <a:endParaRPr lang="en-US" altLang="ja-JP" sz="1800" b="1" dirty="0" smtClean="0">
              <a:latin typeface="ＭＳ 明朝" panose="02020609040205080304" pitchFamily="17" charset="-128"/>
              <a:ea typeface="ＭＳ 明朝" panose="02020609040205080304" pitchFamily="17" charset="-128"/>
            </a:endParaRPr>
          </a:p>
          <a:p>
            <a:r>
              <a:rPr lang="ja-JP" altLang="en-US" sz="1800" b="1" dirty="0">
                <a:latin typeface="ＭＳ 明朝" panose="02020609040205080304" pitchFamily="17" charset="-128"/>
                <a:ea typeface="ＭＳ 明朝" panose="02020609040205080304" pitchFamily="17" charset="-128"/>
              </a:rPr>
              <a:t>　</a:t>
            </a:r>
            <a:r>
              <a:rPr lang="ja-JP" altLang="en-US" sz="1800" b="1" dirty="0" smtClean="0">
                <a:latin typeface="ＭＳ 明朝" panose="02020609040205080304" pitchFamily="17" charset="-128"/>
                <a:ea typeface="ＭＳ 明朝" panose="02020609040205080304" pitchFamily="17" charset="-128"/>
              </a:rPr>
              <a:t>　</a:t>
            </a:r>
            <a:endParaRPr lang="en-US" altLang="ja-JP" sz="1800" b="1" dirty="0" smtClean="0">
              <a:latin typeface="ＭＳ 明朝" panose="02020609040205080304" pitchFamily="17" charset="-128"/>
              <a:ea typeface="ＭＳ 明朝" panose="02020609040205080304" pitchFamily="17" charset="-128"/>
            </a:endParaRPr>
          </a:p>
          <a:p>
            <a:endParaRPr lang="en-US" altLang="ja-JP" sz="1800" b="1" dirty="0" smtClean="0">
              <a:latin typeface="ＭＳ 明朝" panose="02020609040205080304" pitchFamily="17" charset="-128"/>
              <a:ea typeface="ＭＳ 明朝" panose="02020609040205080304" pitchFamily="17" charset="-128"/>
            </a:endParaRPr>
          </a:p>
          <a:p>
            <a:endParaRPr lang="en-US" altLang="ja-JP" sz="1800" b="1" dirty="0">
              <a:latin typeface="ＭＳ 明朝" panose="02020609040205080304" pitchFamily="17" charset="-128"/>
              <a:ea typeface="ＭＳ 明朝" panose="02020609040205080304" pitchFamily="17" charset="-128"/>
            </a:endParaRPr>
          </a:p>
          <a:p>
            <a:endParaRPr lang="en-US" altLang="ja-JP" sz="1800" b="1" dirty="0" smtClean="0">
              <a:latin typeface="ＭＳ 明朝" panose="02020609040205080304" pitchFamily="17" charset="-128"/>
              <a:ea typeface="ＭＳ 明朝" panose="02020609040205080304" pitchFamily="17" charset="-128"/>
            </a:endParaRPr>
          </a:p>
          <a:p>
            <a:r>
              <a:rPr lang="ja-JP" altLang="en-US" sz="1800" b="1" dirty="0" smtClean="0">
                <a:latin typeface="ＭＳ 明朝" panose="02020609040205080304" pitchFamily="17" charset="-128"/>
                <a:ea typeface="ＭＳ 明朝" panose="02020609040205080304" pitchFamily="17" charset="-128"/>
              </a:rPr>
              <a:t>　・（仮称）あめそこ保育園　定員：９０名</a:t>
            </a:r>
            <a:endParaRPr lang="en-US" altLang="ja-JP" sz="1800" b="1" dirty="0" smtClean="0">
              <a:latin typeface="ＭＳ 明朝" panose="02020609040205080304" pitchFamily="17" charset="-128"/>
              <a:ea typeface="ＭＳ 明朝" panose="02020609040205080304" pitchFamily="17" charset="-128"/>
            </a:endParaRPr>
          </a:p>
          <a:p>
            <a:endParaRPr lang="en-US" altLang="ja-JP" sz="1800" b="1" dirty="0">
              <a:latin typeface="ＭＳ 明朝" panose="02020609040205080304" pitchFamily="17" charset="-128"/>
              <a:ea typeface="ＭＳ 明朝" panose="02020609040205080304" pitchFamily="17" charset="-128"/>
            </a:endParaRPr>
          </a:p>
          <a:p>
            <a:endParaRPr lang="en-US" altLang="ja-JP" sz="1800" b="1" dirty="0" smtClean="0">
              <a:latin typeface="ＭＳ 明朝" panose="02020609040205080304" pitchFamily="17" charset="-128"/>
              <a:ea typeface="ＭＳ 明朝" panose="02020609040205080304" pitchFamily="17" charset="-128"/>
            </a:endParaRPr>
          </a:p>
          <a:p>
            <a:endParaRPr lang="en-US" altLang="ja-JP" sz="1800" b="1" dirty="0">
              <a:latin typeface="ＭＳ 明朝" panose="02020609040205080304" pitchFamily="17" charset="-128"/>
              <a:ea typeface="ＭＳ 明朝" panose="02020609040205080304" pitchFamily="17" charset="-128"/>
            </a:endParaRPr>
          </a:p>
          <a:p>
            <a:endParaRPr lang="en-US" altLang="ja-JP" sz="1800" b="1" dirty="0" smtClean="0">
              <a:latin typeface="ＭＳ 明朝" panose="02020609040205080304" pitchFamily="17" charset="-128"/>
              <a:ea typeface="ＭＳ 明朝" panose="02020609040205080304" pitchFamily="17" charset="-128"/>
            </a:endParaRPr>
          </a:p>
          <a:p>
            <a:endParaRPr lang="en-US" altLang="ja-JP" sz="1800" b="1" dirty="0">
              <a:latin typeface="ＭＳ 明朝" panose="02020609040205080304" pitchFamily="17" charset="-128"/>
              <a:ea typeface="ＭＳ 明朝" panose="02020609040205080304" pitchFamily="17"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341915212"/>
              </p:ext>
            </p:extLst>
          </p:nvPr>
        </p:nvGraphicFramePr>
        <p:xfrm>
          <a:off x="1367645" y="3212976"/>
          <a:ext cx="6588729" cy="1116124"/>
        </p:xfrm>
        <a:graphic>
          <a:graphicData uri="http://schemas.openxmlformats.org/drawingml/2006/table">
            <a:tbl>
              <a:tblPr firstRow="1" bandRow="1">
                <a:tableStyleId>{21E4AEA4-8DFA-4A89-87EB-49C32662AFE0}</a:tableStyleId>
              </a:tblPr>
              <a:tblGrid>
                <a:gridCol w="941247"/>
                <a:gridCol w="941247"/>
                <a:gridCol w="941247"/>
                <a:gridCol w="941247"/>
                <a:gridCol w="941247"/>
                <a:gridCol w="941247"/>
                <a:gridCol w="941247"/>
              </a:tblGrid>
              <a:tr h="558062">
                <a:tc>
                  <a:txBody>
                    <a:bodyPr/>
                    <a:lstStyle/>
                    <a:p>
                      <a:pPr algn="ctr"/>
                      <a:r>
                        <a:rPr kumimoji="1" lang="ja-JP" altLang="en-US" dirty="0" smtClean="0"/>
                        <a:t>０歳児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dirty="0" smtClean="0"/>
                        <a:t>１歳児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dirty="0" smtClean="0"/>
                        <a:t>２歳児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dirty="0" smtClean="0"/>
                        <a:t>３歳児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dirty="0" smtClean="0"/>
                        <a:t>４歳児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dirty="0" smtClean="0"/>
                        <a:t>５歳児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kumimoji="1" lang="ja-JP" altLang="en-US" dirty="0" smtClean="0"/>
                        <a:t>合計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r>
              <a:tr h="558062">
                <a:tc>
                  <a:txBody>
                    <a:bodyPr/>
                    <a:lstStyle/>
                    <a:p>
                      <a:pPr algn="ctr"/>
                      <a:r>
                        <a:rPr kumimoji="1" lang="ja-JP" altLang="en-US" dirty="0" smtClean="0"/>
                        <a:t>６名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smtClean="0"/>
                        <a:t>１２名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smtClean="0"/>
                        <a:t>１２名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smtClean="0"/>
                        <a:t>２０名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smtClean="0"/>
                        <a:t>２０名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smtClean="0"/>
                        <a:t>２０名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dirty="0" smtClean="0"/>
                        <a:t>９０名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887827917"/>
              </p:ext>
            </p:extLst>
          </p:nvPr>
        </p:nvGraphicFramePr>
        <p:xfrm>
          <a:off x="1367645" y="4905164"/>
          <a:ext cx="6588729" cy="1116124"/>
        </p:xfrm>
        <a:graphic>
          <a:graphicData uri="http://schemas.openxmlformats.org/drawingml/2006/table">
            <a:tbl>
              <a:tblPr firstRow="1" bandRow="1">
                <a:tableStyleId>{21E4AEA4-8DFA-4A89-87EB-49C32662AFE0}</a:tableStyleId>
              </a:tblPr>
              <a:tblGrid>
                <a:gridCol w="941247"/>
                <a:gridCol w="941247"/>
                <a:gridCol w="941247"/>
                <a:gridCol w="941247"/>
                <a:gridCol w="941247"/>
                <a:gridCol w="941247"/>
                <a:gridCol w="941247"/>
              </a:tblGrid>
              <a:tr h="558062">
                <a:tc>
                  <a:txBody>
                    <a:bodyPr/>
                    <a:lstStyle/>
                    <a:p>
                      <a:pPr algn="ctr"/>
                      <a:r>
                        <a:rPr kumimoji="1" lang="ja-JP" altLang="en-US" dirty="0" smtClean="0"/>
                        <a:t>０歳児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dirty="0" smtClean="0"/>
                        <a:t>１歳児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dirty="0" smtClean="0"/>
                        <a:t>２歳児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dirty="0" smtClean="0"/>
                        <a:t>３歳児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dirty="0" smtClean="0"/>
                        <a:t>４歳児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dirty="0" smtClean="0"/>
                        <a:t>５歳児</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dirty="0" smtClean="0"/>
                        <a:t>合計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58062">
                <a:tc>
                  <a:txBody>
                    <a:bodyPr/>
                    <a:lstStyle/>
                    <a:p>
                      <a:pPr algn="ctr"/>
                      <a:r>
                        <a:rPr kumimoji="1" lang="ja-JP" altLang="en-US" dirty="0" smtClean="0"/>
                        <a:t>６名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c>
                  <a:txBody>
                    <a:bodyPr/>
                    <a:lstStyle/>
                    <a:p>
                      <a:pPr algn="ctr"/>
                      <a:r>
                        <a:rPr kumimoji="1" lang="ja-JP" altLang="en-US" dirty="0" smtClean="0"/>
                        <a:t>１２名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c>
                  <a:txBody>
                    <a:bodyPr/>
                    <a:lstStyle/>
                    <a:p>
                      <a:pPr algn="ctr"/>
                      <a:r>
                        <a:rPr kumimoji="1" lang="ja-JP" altLang="en-US" dirty="0" smtClean="0"/>
                        <a:t>１２名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c>
                  <a:txBody>
                    <a:bodyPr/>
                    <a:lstStyle/>
                    <a:p>
                      <a:pPr algn="ctr"/>
                      <a:r>
                        <a:rPr kumimoji="1" lang="ja-JP" altLang="en-US" dirty="0" smtClean="0"/>
                        <a:t>２０名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c>
                  <a:txBody>
                    <a:bodyPr/>
                    <a:lstStyle/>
                    <a:p>
                      <a:pPr algn="ctr"/>
                      <a:r>
                        <a:rPr kumimoji="1" lang="ja-JP" altLang="en-US" dirty="0" smtClean="0"/>
                        <a:t>２０名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c>
                  <a:txBody>
                    <a:bodyPr/>
                    <a:lstStyle/>
                    <a:p>
                      <a:pPr algn="ctr"/>
                      <a:r>
                        <a:rPr kumimoji="1" lang="ja-JP" altLang="en-US" dirty="0" smtClean="0"/>
                        <a:t>２０名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c>
                  <a:txBody>
                    <a:bodyPr/>
                    <a:lstStyle/>
                    <a:p>
                      <a:pPr algn="ctr"/>
                      <a:r>
                        <a:rPr kumimoji="1" lang="ja-JP" altLang="en-US" dirty="0" smtClean="0"/>
                        <a:t>９０名</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E8C0"/>
                    </a:solidFill>
                  </a:tcPr>
                </a:tc>
              </a:tr>
            </a:tbl>
          </a:graphicData>
        </a:graphic>
      </p:graphicFrame>
    </p:spTree>
    <p:extLst>
      <p:ext uri="{BB962C8B-B14F-4D97-AF65-F5344CB8AC3E}">
        <p14:creationId xmlns:p14="http://schemas.microsoft.com/office/powerpoint/2010/main" val="3278041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22</a:t>
            </a:r>
            <a:endParaRPr lang="en-US" altLang="ja-JP" dirty="0"/>
          </a:p>
        </p:txBody>
      </p:sp>
      <p:sp>
        <p:nvSpPr>
          <p:cNvPr id="3" name="テキスト ボックス 2"/>
          <p:cNvSpPr txBox="1"/>
          <p:nvPr/>
        </p:nvSpPr>
        <p:spPr>
          <a:xfrm>
            <a:off x="503548" y="764704"/>
            <a:ext cx="8100900" cy="5386090"/>
          </a:xfrm>
          <a:prstGeom prst="rect">
            <a:avLst/>
          </a:prstGeom>
          <a:noFill/>
        </p:spPr>
        <p:txBody>
          <a:bodyPr wrap="square" rtlCol="0">
            <a:spAutoFit/>
          </a:bodyPr>
          <a:lstStyle/>
          <a:p>
            <a:r>
              <a:rPr lang="ja-JP" altLang="ja-JP" sz="2000" b="1" dirty="0">
                <a:latin typeface="+mn-ea"/>
              </a:rPr>
              <a:t>○</a:t>
            </a:r>
            <a:r>
              <a:rPr lang="ja-JP" altLang="ja-JP" sz="2000" b="1" dirty="0"/>
              <a:t>運営条件</a:t>
            </a:r>
            <a:r>
              <a:rPr lang="ja-JP" altLang="ja-JP" sz="2000" b="1" dirty="0" smtClean="0">
                <a:latin typeface="+mn-ea"/>
              </a:rPr>
              <a:t>：</a:t>
            </a:r>
            <a:endParaRPr lang="en-US" altLang="ja-JP" sz="2000" dirty="0">
              <a:latin typeface="+mn-ea"/>
            </a:endParaRPr>
          </a:p>
          <a:p>
            <a:r>
              <a:rPr lang="ja-JP" altLang="en-US" sz="2000" dirty="0">
                <a:latin typeface="+mn-ea"/>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民営化後</a:t>
            </a:r>
            <a:r>
              <a:rPr lang="ja-JP" altLang="ja-JP" sz="1800" dirty="0">
                <a:latin typeface="ＭＳ 明朝" panose="02020609040205080304" pitchFamily="17" charset="-128"/>
                <a:ea typeface="ＭＳ 明朝" panose="02020609040205080304" pitchFamily="17" charset="-128"/>
              </a:rPr>
              <a:t>の保育所の運営主体には、次の条件を付します</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r>
              <a:rPr lang="ja-JP" altLang="en-US" sz="1800" b="1" dirty="0" smtClean="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a:t>
            </a:r>
            <a:r>
              <a:rPr lang="ja-JP" altLang="ja-JP" sz="1800" dirty="0">
                <a:latin typeface="ＭＳ 明朝" panose="02020609040205080304" pitchFamily="17" charset="-128"/>
                <a:ea typeface="ＭＳ 明朝" panose="02020609040205080304" pitchFamily="17" charset="-128"/>
              </a:rPr>
              <a:t>関係法令等の遵守</a:t>
            </a:r>
            <a:endParaRPr lang="ja-JP" altLang="ja-JP" sz="1800" b="1" dirty="0">
              <a:latin typeface="ＭＳ 明朝" panose="02020609040205080304" pitchFamily="17" charset="-128"/>
              <a:ea typeface="ＭＳ 明朝" panose="02020609040205080304" pitchFamily="17" charset="-128"/>
            </a:endParaRPr>
          </a:p>
          <a:p>
            <a:r>
              <a:rPr lang="ja-JP" altLang="ja-JP" sz="1800" b="1" dirty="0">
                <a:latin typeface="ＭＳ 明朝" panose="02020609040205080304" pitchFamily="17" charset="-128"/>
                <a:ea typeface="ＭＳ 明朝" panose="02020609040205080304" pitchFamily="17" charset="-128"/>
              </a:rPr>
              <a:t>　</a:t>
            </a:r>
            <a:r>
              <a:rPr lang="ja-JP" altLang="en-US" sz="1800" b="1" dirty="0">
                <a:latin typeface="ＭＳ 明朝" panose="02020609040205080304" pitchFamily="17" charset="-128"/>
                <a:ea typeface="ＭＳ 明朝" panose="02020609040205080304" pitchFamily="17" charset="-128"/>
              </a:rPr>
              <a:t>　</a:t>
            </a:r>
            <a:r>
              <a:rPr lang="ja-JP" altLang="ja-JP" sz="1800" b="1" dirty="0" smtClean="0">
                <a:latin typeface="ＭＳ 明朝" panose="02020609040205080304" pitchFamily="17" charset="-128"/>
                <a:ea typeface="ＭＳ 明朝" panose="02020609040205080304" pitchFamily="17" charset="-128"/>
              </a:rPr>
              <a:t>・</a:t>
            </a:r>
            <a:r>
              <a:rPr lang="ja-JP" altLang="ja-JP" sz="1800" dirty="0">
                <a:latin typeface="ＭＳ 明朝" panose="02020609040205080304" pitchFamily="17" charset="-128"/>
                <a:ea typeface="ＭＳ 明朝" panose="02020609040205080304" pitchFamily="17" charset="-128"/>
              </a:rPr>
              <a:t>実施保育事業</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en-US" altLang="ja-JP" sz="1800" dirty="0" smtClean="0">
                <a:latin typeface="ＭＳ 明朝" panose="02020609040205080304" pitchFamily="17" charset="-128"/>
                <a:ea typeface="ＭＳ 明朝" panose="02020609040205080304" pitchFamily="17" charset="-128"/>
              </a:rPr>
              <a:t>①</a:t>
            </a:r>
            <a:r>
              <a:rPr lang="ja-JP" altLang="ja-JP" sz="1800" dirty="0">
                <a:latin typeface="ＭＳ 明朝" panose="02020609040205080304" pitchFamily="17" charset="-128"/>
                <a:ea typeface="ＭＳ 明朝" panose="02020609040205080304" pitchFamily="17" charset="-128"/>
              </a:rPr>
              <a:t>通常の保育時間は、午前７時</a:t>
            </a:r>
            <a:r>
              <a:rPr lang="en-US" altLang="ja-JP" sz="1800" dirty="0">
                <a:latin typeface="ＭＳ 明朝" panose="02020609040205080304" pitchFamily="17" charset="-128"/>
                <a:ea typeface="ＭＳ 明朝" panose="02020609040205080304" pitchFamily="17" charset="-128"/>
              </a:rPr>
              <a:t>30</a:t>
            </a:r>
            <a:r>
              <a:rPr lang="ja-JP" altLang="ja-JP" sz="1800" dirty="0">
                <a:latin typeface="ＭＳ 明朝" panose="02020609040205080304" pitchFamily="17" charset="-128"/>
                <a:ea typeface="ＭＳ 明朝" panose="02020609040205080304" pitchFamily="17" charset="-128"/>
              </a:rPr>
              <a:t>分～午後６時</a:t>
            </a:r>
            <a:r>
              <a:rPr lang="en-US" altLang="ja-JP" sz="1800" dirty="0">
                <a:latin typeface="ＭＳ 明朝" panose="02020609040205080304" pitchFamily="17" charset="-128"/>
                <a:ea typeface="ＭＳ 明朝" panose="02020609040205080304" pitchFamily="17" charset="-128"/>
              </a:rPr>
              <a:t>30</a:t>
            </a:r>
            <a:r>
              <a:rPr lang="ja-JP" altLang="ja-JP" sz="1800" dirty="0">
                <a:latin typeface="ＭＳ 明朝" panose="02020609040205080304" pitchFamily="17" charset="-128"/>
                <a:ea typeface="ＭＳ 明朝" panose="02020609040205080304" pitchFamily="17" charset="-128"/>
              </a:rPr>
              <a:t>分まで。</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smtClean="0">
                <a:latin typeface="ＭＳ 明朝" panose="02020609040205080304" pitchFamily="17" charset="-128"/>
                <a:ea typeface="ＭＳ 明朝" panose="02020609040205080304" pitchFamily="17" charset="-128"/>
              </a:rPr>
              <a:t>②</a:t>
            </a:r>
            <a:r>
              <a:rPr lang="ja-JP" altLang="ja-JP" sz="1800" dirty="0">
                <a:latin typeface="ＭＳ 明朝" panose="02020609040205080304" pitchFamily="17" charset="-128"/>
                <a:ea typeface="ＭＳ 明朝" panose="02020609040205080304" pitchFamily="17" charset="-128"/>
              </a:rPr>
              <a:t>休園日は、日曜日、国民の祝日、</a:t>
            </a:r>
            <a:r>
              <a:rPr lang="ja-JP" altLang="en-US" sz="1800" dirty="0">
                <a:latin typeface="ＭＳ 明朝" panose="02020609040205080304" pitchFamily="17" charset="-128"/>
                <a:ea typeface="ＭＳ 明朝" panose="02020609040205080304" pitchFamily="17" charset="-128"/>
              </a:rPr>
              <a:t>年末年始</a:t>
            </a:r>
            <a:r>
              <a:rPr lang="ja-JP" altLang="ja-JP" sz="1800" dirty="0">
                <a:latin typeface="ＭＳ 明朝" panose="02020609040205080304" pitchFamily="17" charset="-128"/>
                <a:ea typeface="ＭＳ 明朝" panose="02020609040205080304" pitchFamily="17" charset="-128"/>
              </a:rPr>
              <a:t>。</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smtClean="0">
                <a:latin typeface="ＭＳ 明朝" panose="02020609040205080304" pitchFamily="17" charset="-128"/>
                <a:ea typeface="ＭＳ 明朝" panose="02020609040205080304" pitchFamily="17" charset="-128"/>
              </a:rPr>
              <a:t>③</a:t>
            </a:r>
            <a:r>
              <a:rPr lang="ja-JP" altLang="ja-JP" sz="1800" dirty="0">
                <a:latin typeface="ＭＳ 明朝" panose="02020609040205080304" pitchFamily="17" charset="-128"/>
                <a:ea typeface="ＭＳ 明朝" panose="02020609040205080304" pitchFamily="17" charset="-128"/>
              </a:rPr>
              <a:t>最低限午後７時までの延長保育と、一時保育を実施すること。</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smtClean="0">
                <a:latin typeface="ＭＳ 明朝" panose="02020609040205080304" pitchFamily="17" charset="-128"/>
                <a:ea typeface="ＭＳ 明朝" panose="02020609040205080304" pitchFamily="17" charset="-128"/>
              </a:rPr>
              <a:t>④</a:t>
            </a:r>
            <a:r>
              <a:rPr lang="ja-JP" altLang="ja-JP" sz="1800" dirty="0">
                <a:latin typeface="ＭＳ 明朝" panose="02020609040205080304" pitchFamily="17" charset="-128"/>
                <a:ea typeface="ＭＳ 明朝" panose="02020609040205080304" pitchFamily="17" charset="-128"/>
              </a:rPr>
              <a:t>給食は施設内調理とすること。また、衛生面、栄養面等必要な</a:t>
            </a:r>
            <a:r>
              <a:rPr lang="ja-JP" altLang="ja-JP" sz="1800" dirty="0" smtClean="0">
                <a:latin typeface="ＭＳ 明朝" panose="02020609040205080304" pitchFamily="17" charset="-128"/>
                <a:ea typeface="ＭＳ 明朝" panose="02020609040205080304" pitchFamily="17" charset="-128"/>
              </a:rPr>
              <a:t>注意</a:t>
            </a:r>
            <a:r>
              <a:rPr lang="ja-JP" altLang="en-US" sz="1800" dirty="0" smtClean="0">
                <a:latin typeface="ＭＳ 明朝" panose="02020609040205080304" pitchFamily="17" charset="-128"/>
                <a:ea typeface="ＭＳ 明朝" panose="02020609040205080304" pitchFamily="17" charset="-128"/>
              </a:rPr>
              <a:t>　　　</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を果たすと</a:t>
            </a:r>
            <a:r>
              <a:rPr lang="ja-JP" altLang="ja-JP" sz="1800" dirty="0">
                <a:latin typeface="ＭＳ 明朝" panose="02020609040205080304" pitchFamily="17" charset="-128"/>
                <a:ea typeface="ＭＳ 明朝" panose="02020609040205080304" pitchFamily="17" charset="-128"/>
              </a:rPr>
              <a:t>ともに、食物アレルギー対応を行うこと</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特色</a:t>
            </a:r>
            <a:r>
              <a:rPr lang="ja-JP" altLang="ja-JP" sz="1800" dirty="0">
                <a:latin typeface="ＭＳ 明朝" panose="02020609040205080304" pitchFamily="17" charset="-128"/>
                <a:ea typeface="ＭＳ 明朝" panose="02020609040205080304" pitchFamily="17" charset="-128"/>
              </a:rPr>
              <a:t>ある給食を提供するため栄養士を配置していくか、もしく</a:t>
            </a:r>
            <a:r>
              <a:rPr lang="ja-JP" altLang="ja-JP" sz="1800" dirty="0" smtClean="0">
                <a:latin typeface="ＭＳ 明朝" panose="02020609040205080304" pitchFamily="17" charset="-128"/>
                <a:ea typeface="ＭＳ 明朝" panose="02020609040205080304" pitchFamily="17" charset="-128"/>
              </a:rPr>
              <a:t>は村</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の認定こども</a:t>
            </a:r>
            <a:r>
              <a:rPr lang="ja-JP" altLang="ja-JP" sz="1800" dirty="0">
                <a:latin typeface="ＭＳ 明朝" panose="02020609040205080304" pitchFamily="17" charset="-128"/>
                <a:ea typeface="ＭＳ 明朝" panose="02020609040205080304" pitchFamily="17" charset="-128"/>
              </a:rPr>
              <a:t>園に合わせた給食を提供すること。</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smtClean="0">
                <a:latin typeface="ＭＳ 明朝" panose="02020609040205080304" pitchFamily="17" charset="-128"/>
                <a:ea typeface="ＭＳ 明朝" panose="02020609040205080304" pitchFamily="17" charset="-128"/>
              </a:rPr>
              <a:t>⑤</a:t>
            </a:r>
            <a:r>
              <a:rPr lang="ja-JP" altLang="ja-JP" sz="1800" dirty="0">
                <a:latin typeface="ＭＳ 明朝" panose="02020609040205080304" pitchFamily="17" charset="-128"/>
                <a:ea typeface="ＭＳ 明朝" panose="02020609040205080304" pitchFamily="17" charset="-128"/>
              </a:rPr>
              <a:t>原則として、特別な配慮や支援を必要とする児童及び障害の</a:t>
            </a:r>
            <a:r>
              <a:rPr lang="ja-JP" altLang="ja-JP" sz="1800" dirty="0" smtClean="0">
                <a:latin typeface="ＭＳ 明朝" panose="02020609040205080304" pitchFamily="17" charset="-128"/>
                <a:ea typeface="ＭＳ 明朝" panose="02020609040205080304" pitchFamily="17" charset="-128"/>
              </a:rPr>
              <a:t>ある児</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童</a:t>
            </a:r>
            <a:r>
              <a:rPr lang="ja-JP" altLang="ja-JP" sz="1800" dirty="0">
                <a:latin typeface="ＭＳ 明朝" panose="02020609040205080304" pitchFamily="17" charset="-128"/>
                <a:ea typeface="ＭＳ 明朝" panose="02020609040205080304" pitchFamily="17" charset="-128"/>
              </a:rPr>
              <a:t>を</a:t>
            </a:r>
            <a:r>
              <a:rPr lang="ja-JP" altLang="ja-JP" sz="1800" dirty="0" smtClean="0">
                <a:latin typeface="ＭＳ 明朝" panose="02020609040205080304" pitchFamily="17" charset="-128"/>
                <a:ea typeface="ＭＳ 明朝" panose="02020609040205080304" pitchFamily="17" charset="-128"/>
              </a:rPr>
              <a:t>受け入れる</a:t>
            </a:r>
            <a:r>
              <a:rPr lang="ja-JP" altLang="ja-JP" sz="1800" dirty="0">
                <a:latin typeface="ＭＳ 明朝" panose="02020609040205080304" pitchFamily="17" charset="-128"/>
                <a:ea typeface="ＭＳ 明朝" panose="02020609040205080304" pitchFamily="17" charset="-128"/>
              </a:rPr>
              <a:t>こと。</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⑥</a:t>
            </a:r>
            <a:r>
              <a:rPr lang="ja-JP" altLang="ja-JP" sz="1800" dirty="0">
                <a:latin typeface="ＭＳ 明朝" panose="02020609040205080304" pitchFamily="17" charset="-128"/>
                <a:ea typeface="ＭＳ 明朝" panose="02020609040205080304" pitchFamily="17" charset="-128"/>
              </a:rPr>
              <a:t>園庭開放や育児相談への対応</a:t>
            </a:r>
            <a:r>
              <a:rPr lang="ja-JP" altLang="en-US" sz="1800" dirty="0">
                <a:latin typeface="ＭＳ 明朝" panose="02020609040205080304" pitchFamily="17" charset="-128"/>
                <a:ea typeface="ＭＳ 明朝" panose="02020609040205080304" pitchFamily="17" charset="-128"/>
              </a:rPr>
              <a:t>等</a:t>
            </a:r>
            <a:r>
              <a:rPr lang="ja-JP" altLang="ja-JP" sz="1800" dirty="0">
                <a:latin typeface="ＭＳ 明朝" panose="02020609040205080304" pitchFamily="17" charset="-128"/>
                <a:ea typeface="ＭＳ 明朝" panose="02020609040205080304" pitchFamily="17" charset="-128"/>
              </a:rPr>
              <a:t>、地域における子育て支援に</a:t>
            </a:r>
            <a:r>
              <a:rPr lang="ja-JP" altLang="ja-JP" sz="1800" dirty="0" smtClean="0">
                <a:latin typeface="ＭＳ 明朝" panose="02020609040205080304" pitchFamily="17" charset="-128"/>
                <a:ea typeface="ＭＳ 明朝" panose="02020609040205080304" pitchFamily="17" charset="-128"/>
              </a:rPr>
              <a:t>努める</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こと</a:t>
            </a:r>
            <a:r>
              <a:rPr lang="ja-JP" altLang="ja-JP" sz="1800" dirty="0">
                <a:latin typeface="ＭＳ 明朝" panose="02020609040205080304" pitchFamily="17" charset="-128"/>
                <a:ea typeface="ＭＳ 明朝" panose="02020609040205080304" pitchFamily="17" charset="-128"/>
              </a:rPr>
              <a:t>。</a:t>
            </a:r>
          </a:p>
          <a:p>
            <a:r>
              <a:rPr lang="ja-JP" altLang="en-US" sz="1800" dirty="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⑦</a:t>
            </a:r>
            <a:r>
              <a:rPr lang="ja-JP" altLang="ja-JP" sz="1800" dirty="0">
                <a:latin typeface="ＭＳ 明朝" panose="02020609040205080304" pitchFamily="17" charset="-128"/>
                <a:ea typeface="ＭＳ 明朝" panose="02020609040205080304" pitchFamily="17" charset="-128"/>
              </a:rPr>
              <a:t>村内の事業所内保育所や小規模保育事業所の連携施設の役割を</a:t>
            </a:r>
            <a:r>
              <a:rPr lang="ja-JP" altLang="ja-JP" sz="1800" dirty="0" smtClean="0">
                <a:latin typeface="ＭＳ 明朝" panose="02020609040205080304" pitchFamily="17" charset="-128"/>
                <a:ea typeface="ＭＳ 明朝" panose="02020609040205080304" pitchFamily="17" charset="-128"/>
              </a:rPr>
              <a:t>担う</a:t>
            </a:r>
            <a:endParaRPr lang="en-US" altLang="ja-JP" sz="1800" dirty="0" smtClean="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r>
              <a:rPr lang="ja-JP" altLang="ja-JP" sz="1800" dirty="0" smtClean="0">
                <a:latin typeface="ＭＳ 明朝" panose="02020609040205080304" pitchFamily="17" charset="-128"/>
                <a:ea typeface="ＭＳ 明朝" panose="02020609040205080304" pitchFamily="17" charset="-128"/>
              </a:rPr>
              <a:t>こと</a:t>
            </a:r>
            <a:r>
              <a:rPr lang="ja-JP" altLang="ja-JP" sz="1800" dirty="0">
                <a:latin typeface="ＭＳ 明朝" panose="02020609040205080304" pitchFamily="17" charset="-128"/>
                <a:ea typeface="ＭＳ 明朝" panose="02020609040205080304" pitchFamily="17" charset="-128"/>
              </a:rPr>
              <a:t>。</a:t>
            </a:r>
          </a:p>
          <a:p>
            <a:endParaRPr lang="en-US" altLang="ja-JP" sz="1800" b="1" dirty="0" smtClean="0">
              <a:latin typeface="+mj-ea"/>
            </a:endParaRPr>
          </a:p>
          <a:p>
            <a:r>
              <a:rPr lang="ja-JP" altLang="ja-JP" sz="1800" dirty="0">
                <a:latin typeface="ＭＳ 明朝" panose="02020609040205080304" pitchFamily="17" charset="-128"/>
                <a:ea typeface="ＭＳ 明朝" panose="02020609040205080304" pitchFamily="17" charset="-128"/>
              </a:rPr>
              <a:t>　</a:t>
            </a:r>
            <a:r>
              <a:rPr lang="ja-JP" altLang="en-US" sz="1800" dirty="0" smtClean="0">
                <a:latin typeface="ＭＳ 明朝" panose="02020609040205080304" pitchFamily="17" charset="-128"/>
                <a:ea typeface="ＭＳ 明朝" panose="02020609040205080304" pitchFamily="17" charset="-128"/>
              </a:rPr>
              <a:t>　　</a:t>
            </a:r>
            <a:endParaRPr lang="ja-JP"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14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23</a:t>
            </a:r>
            <a:endParaRPr lang="en-US" altLang="ja-JP" dirty="0"/>
          </a:p>
        </p:txBody>
      </p:sp>
      <p:sp>
        <p:nvSpPr>
          <p:cNvPr id="3" name="正方形/長方形 2"/>
          <p:cNvSpPr/>
          <p:nvPr/>
        </p:nvSpPr>
        <p:spPr>
          <a:xfrm>
            <a:off x="572938" y="327819"/>
            <a:ext cx="8100000" cy="6155531"/>
          </a:xfrm>
          <a:prstGeom prst="rect">
            <a:avLst/>
          </a:prstGeom>
        </p:spPr>
        <p:txBody>
          <a:bodyPr wrap="square">
            <a:spAutoFit/>
          </a:bodyPr>
          <a:lstStyle/>
          <a:p>
            <a:r>
              <a:rPr lang="ja-JP" altLang="ja-JP" sz="2000" b="1" dirty="0">
                <a:latin typeface="+mj-ea"/>
              </a:rPr>
              <a:t>○</a:t>
            </a:r>
            <a:r>
              <a:rPr lang="ja-JP" altLang="ja-JP" sz="2000" dirty="0"/>
              <a:t>職員配置</a:t>
            </a:r>
            <a:r>
              <a:rPr lang="ja-JP" altLang="ja-JP" sz="2000" b="1" dirty="0">
                <a:latin typeface="+mj-ea"/>
              </a:rPr>
              <a:t>：</a:t>
            </a:r>
            <a:endParaRPr lang="ja-JP" altLang="ja-JP" sz="2000" dirty="0">
              <a:latin typeface="+mj-ea"/>
            </a:endParaRPr>
          </a:p>
          <a:p>
            <a:r>
              <a:rPr lang="ja-JP" altLang="en-US"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①</a:t>
            </a:r>
            <a:r>
              <a:rPr lang="ja-JP" altLang="ja-JP" sz="1800" dirty="0">
                <a:latin typeface="ＭＳ 明朝" panose="02020609040205080304" pitchFamily="17" charset="-128"/>
                <a:ea typeface="ＭＳ 明朝" panose="02020609040205080304" pitchFamily="17" charset="-128"/>
              </a:rPr>
              <a:t>「児童福祉施設の設備及び運営に関する基準」における職員配置基準</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を最低条件と</a:t>
            </a:r>
            <a:r>
              <a:rPr lang="ja-JP" altLang="en-US" sz="1800" dirty="0">
                <a:latin typeface="ＭＳ 明朝" panose="02020609040205080304" pitchFamily="17" charset="-128"/>
                <a:ea typeface="ＭＳ 明朝" panose="02020609040205080304" pitchFamily="17" charset="-128"/>
              </a:rPr>
              <a:t>し</a:t>
            </a:r>
            <a:r>
              <a:rPr lang="ja-JP" altLang="ja-JP" sz="1800" dirty="0">
                <a:latin typeface="ＭＳ 明朝" panose="02020609040205080304" pitchFamily="17" charset="-128"/>
                <a:ea typeface="ＭＳ 明朝" panose="02020609040205080304" pitchFamily="17" charset="-128"/>
              </a:rPr>
              <a:t>、保育士の保育経験及び年齢構成に十分に配慮する。</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②</a:t>
            </a:r>
            <a:r>
              <a:rPr lang="ja-JP" altLang="ja-JP" sz="1800" dirty="0">
                <a:latin typeface="ＭＳ 明朝" panose="02020609040205080304" pitchFamily="17" charset="-128"/>
                <a:ea typeface="ＭＳ 明朝" panose="02020609040205080304" pitchFamily="17" charset="-128"/>
              </a:rPr>
              <a:t>園長は常勤とし、児童福祉に熱意のあるものとする。また、園長及び</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主任保育士は、幹部職員として能力と経験を有するものであること。</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③</a:t>
            </a:r>
            <a:r>
              <a:rPr lang="ja-JP" altLang="ja-JP" sz="1800" dirty="0">
                <a:latin typeface="ＭＳ 明朝" panose="02020609040205080304" pitchFamily="17" charset="-128"/>
                <a:ea typeface="ＭＳ 明朝" panose="02020609040205080304" pitchFamily="17" charset="-128"/>
              </a:rPr>
              <a:t>保育士等の勤務環境にも十分配慮すること。また、職員の資質向上の</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ため、職員研修計画を作成し、積極的に研修等に参加させること。</a:t>
            </a:r>
          </a:p>
          <a:p>
            <a:r>
              <a:rPr lang="ja-JP" altLang="ja-JP" sz="18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④</a:t>
            </a:r>
            <a:r>
              <a:rPr lang="ja-JP" altLang="ja-JP" sz="1800" dirty="0">
                <a:latin typeface="ＭＳ 明朝" panose="02020609040205080304" pitchFamily="17" charset="-128"/>
                <a:ea typeface="ＭＳ 明朝" panose="02020609040205080304" pitchFamily="17" charset="-128"/>
              </a:rPr>
              <a:t>民営化対象園を含む村立保育所に勤務していた嘱託職員・臨時職員の</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積極的な雇用に努めること。</a:t>
            </a:r>
          </a:p>
          <a:p>
            <a:endParaRPr lang="en-US" altLang="ja-JP" b="1" dirty="0">
              <a:latin typeface="ＭＳ 明朝" panose="02020609040205080304" pitchFamily="17" charset="-128"/>
              <a:ea typeface="ＭＳ 明朝" panose="02020609040205080304" pitchFamily="17" charset="-128"/>
            </a:endParaRPr>
          </a:p>
          <a:p>
            <a:r>
              <a:rPr lang="ja-JP" altLang="ja-JP" sz="2000" dirty="0">
                <a:latin typeface="+mn-ea"/>
              </a:rPr>
              <a:t>○</a:t>
            </a:r>
            <a:r>
              <a:rPr lang="ja-JP" altLang="ja-JP" sz="2000" dirty="0"/>
              <a:t>移管先事業者の選定</a:t>
            </a:r>
            <a:r>
              <a:rPr lang="ja-JP" altLang="ja-JP" sz="2000" dirty="0">
                <a:latin typeface="+mn-ea"/>
              </a:rPr>
              <a:t>：</a:t>
            </a:r>
          </a:p>
          <a:p>
            <a:r>
              <a:rPr lang="ja-JP" altLang="en-US"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a:t>
            </a:r>
            <a:r>
              <a:rPr lang="ja-JP" altLang="ja-JP" sz="1800" dirty="0">
                <a:latin typeface="ＭＳ 明朝" panose="02020609040205080304" pitchFamily="17" charset="-128"/>
                <a:ea typeface="ＭＳ 明朝" panose="02020609040205080304" pitchFamily="17" charset="-128"/>
              </a:rPr>
              <a:t>移管先事業者の選定にあたっては、応募提案を審査選定するための「移</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管先法人選定委員会」を設置。</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選定委員会が選考会を開催し、応募事業者によるプレゼンテーションや、</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選定委員によるヒアリングを実施します。</a:t>
            </a:r>
            <a:endParaRPr lang="en-US" altLang="ja-JP" sz="1800" dirty="0">
              <a:latin typeface="ＭＳ 明朝" panose="02020609040205080304" pitchFamily="17" charset="-128"/>
              <a:ea typeface="ＭＳ 明朝" panose="02020609040205080304" pitchFamily="17" charset="-128"/>
            </a:endParaRPr>
          </a:p>
          <a:p>
            <a:endParaRPr lang="en-US" altLang="ja-JP" dirty="0">
              <a:latin typeface="ＭＳ 明朝" panose="02020609040205080304" pitchFamily="17" charset="-128"/>
              <a:ea typeface="ＭＳ 明朝" panose="02020609040205080304" pitchFamily="17" charset="-128"/>
            </a:endParaRPr>
          </a:p>
          <a:p>
            <a:r>
              <a:rPr lang="ja-JP" altLang="ja-JP" sz="2000" dirty="0">
                <a:latin typeface="+mn-ea"/>
              </a:rPr>
              <a:t>○</a:t>
            </a:r>
            <a:r>
              <a:rPr lang="ja-JP" altLang="ja-JP" sz="2000" dirty="0"/>
              <a:t>三者協議会と移行準備期間</a:t>
            </a:r>
            <a:r>
              <a:rPr lang="ja-JP" altLang="ja-JP" sz="2000" dirty="0">
                <a:latin typeface="+mn-ea"/>
              </a:rPr>
              <a:t>：</a:t>
            </a:r>
          </a:p>
          <a:p>
            <a:r>
              <a:rPr lang="ja-JP" altLang="en-US"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a:t>
            </a:r>
            <a:r>
              <a:rPr lang="ja-JP" altLang="ja-JP" sz="1800" dirty="0">
                <a:latin typeface="ＭＳ 明朝" panose="02020609040205080304" pitchFamily="17" charset="-128"/>
                <a:ea typeface="ＭＳ 明朝" panose="02020609040205080304" pitchFamily="17" charset="-128"/>
              </a:rPr>
              <a:t>民間移行が円滑に進むよう、</a:t>
            </a:r>
            <a:r>
              <a:rPr lang="ja-JP" altLang="ja-JP" sz="1800" b="1" dirty="0">
                <a:latin typeface="ＭＳ 明朝" panose="02020609040205080304" pitchFamily="17" charset="-128"/>
                <a:ea typeface="ＭＳ 明朝" panose="02020609040205080304" pitchFamily="17" charset="-128"/>
              </a:rPr>
              <a:t>保護者・事業者・今帰仁村の三者による協</a:t>
            </a:r>
            <a:endParaRPr lang="en-US" altLang="ja-JP" sz="1800" b="1" dirty="0">
              <a:latin typeface="ＭＳ 明朝" panose="02020609040205080304" pitchFamily="17" charset="-128"/>
              <a:ea typeface="ＭＳ 明朝" panose="02020609040205080304" pitchFamily="17" charset="-128"/>
            </a:endParaRPr>
          </a:p>
          <a:p>
            <a:r>
              <a:rPr lang="ja-JP" altLang="en-US" sz="1800" b="1" dirty="0">
                <a:latin typeface="ＭＳ 明朝" panose="02020609040205080304" pitchFamily="17" charset="-128"/>
                <a:ea typeface="ＭＳ 明朝" panose="02020609040205080304" pitchFamily="17" charset="-128"/>
              </a:rPr>
              <a:t>　　</a:t>
            </a:r>
            <a:r>
              <a:rPr lang="ja-JP" altLang="ja-JP" sz="1800" b="1" dirty="0">
                <a:latin typeface="ＭＳ 明朝" panose="02020609040205080304" pitchFamily="17" charset="-128"/>
                <a:ea typeface="ＭＳ 明朝" panose="02020609040205080304" pitchFamily="17" charset="-128"/>
              </a:rPr>
              <a:t>議会を設置</a:t>
            </a:r>
            <a:r>
              <a:rPr lang="ja-JP" altLang="ja-JP" sz="1800" dirty="0">
                <a:latin typeface="ＭＳ 明朝" panose="02020609040205080304" pitchFamily="17" charset="-128"/>
                <a:ea typeface="ＭＳ 明朝" panose="02020609040205080304" pitchFamily="17" charset="-128"/>
              </a:rPr>
              <a:t>します。また、</a:t>
            </a:r>
            <a:r>
              <a:rPr lang="ja-JP" altLang="ja-JP" sz="1800" b="1" dirty="0">
                <a:latin typeface="ＭＳ 明朝" panose="02020609040205080304" pitchFamily="17" charset="-128"/>
                <a:ea typeface="ＭＳ 明朝" panose="02020609040205080304" pitchFamily="17" charset="-128"/>
              </a:rPr>
              <a:t>民営化実施まで十分な移行準備期間を確保</a:t>
            </a:r>
            <a:r>
              <a:rPr lang="ja-JP" altLang="ja-JP" sz="1800" dirty="0">
                <a:latin typeface="ＭＳ 明朝" panose="02020609040205080304" pitchFamily="17" charset="-128"/>
                <a:ea typeface="ＭＳ 明朝" panose="02020609040205080304" pitchFamily="17" charset="-128"/>
              </a:rPr>
              <a:t>す</a:t>
            </a:r>
            <a:endParaRPr lang="en-US" altLang="ja-JP" sz="1800"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err="1">
                <a:latin typeface="ＭＳ 明朝" panose="02020609040205080304" pitchFamily="17" charset="-128"/>
                <a:ea typeface="ＭＳ 明朝" panose="02020609040205080304" pitchFamily="17" charset="-128"/>
              </a:rPr>
              <a:t>ると</a:t>
            </a:r>
            <a:r>
              <a:rPr lang="ja-JP" altLang="ja-JP" sz="1800" dirty="0">
                <a:latin typeface="ＭＳ 明朝" panose="02020609040205080304" pitchFamily="17" charset="-128"/>
                <a:ea typeface="ＭＳ 明朝" panose="02020609040205080304" pitchFamily="17" charset="-128"/>
              </a:rPr>
              <a:t>ともに、</a:t>
            </a:r>
            <a:r>
              <a:rPr lang="ja-JP" altLang="ja-JP" sz="1800" b="1" dirty="0">
                <a:latin typeface="ＭＳ 明朝" panose="02020609040205080304" pitchFamily="17" charset="-128"/>
                <a:ea typeface="ＭＳ 明朝" panose="02020609040205080304" pitchFamily="17" charset="-128"/>
              </a:rPr>
              <a:t>移行計画を策定し、保護者の理解が深められるよう、配慮</a:t>
            </a:r>
            <a:endParaRPr lang="en-US" altLang="ja-JP" sz="1800" b="1" dirty="0">
              <a:latin typeface="ＭＳ 明朝" panose="02020609040205080304" pitchFamily="17" charset="-128"/>
              <a:ea typeface="ＭＳ 明朝" panose="02020609040205080304" pitchFamily="17" charset="-128"/>
            </a:endParaRPr>
          </a:p>
          <a:p>
            <a:r>
              <a:rPr lang="ja-JP" altLang="en-US" sz="1800" dirty="0">
                <a:latin typeface="ＭＳ 明朝" panose="02020609040205080304" pitchFamily="17" charset="-128"/>
                <a:ea typeface="ＭＳ 明朝" panose="02020609040205080304" pitchFamily="17" charset="-128"/>
              </a:rPr>
              <a:t>　　</a:t>
            </a:r>
            <a:r>
              <a:rPr lang="ja-JP" altLang="ja-JP" sz="1800" dirty="0">
                <a:latin typeface="ＭＳ 明朝" panose="02020609040205080304" pitchFamily="17" charset="-128"/>
                <a:ea typeface="ＭＳ 明朝" panose="02020609040205080304" pitchFamily="17" charset="-128"/>
              </a:rPr>
              <a:t>していきます</a:t>
            </a:r>
            <a:r>
              <a:rPr lang="ja-JP" altLang="ja-JP" sz="1800" dirty="0" smtClean="0">
                <a:latin typeface="ＭＳ 明朝" panose="02020609040205080304" pitchFamily="17" charset="-128"/>
                <a:ea typeface="ＭＳ 明朝" panose="02020609040205080304" pitchFamily="17" charset="-128"/>
              </a:rPr>
              <a:t>。</a:t>
            </a:r>
            <a:endParaRPr lang="en-US" altLang="ja-JP" sz="18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35071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r>
              <a:rPr lang="en-US" altLang="ja-JP" dirty="0" smtClean="0"/>
              <a:t>24</a:t>
            </a:r>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3274155939"/>
              </p:ext>
            </p:extLst>
          </p:nvPr>
        </p:nvGraphicFramePr>
        <p:xfrm>
          <a:off x="665288" y="1146415"/>
          <a:ext cx="7776864" cy="4860541"/>
        </p:xfrm>
        <a:graphic>
          <a:graphicData uri="http://schemas.openxmlformats.org/drawingml/2006/table">
            <a:tbl>
              <a:tblPr firstRow="1" bandRow="1">
                <a:solidFill>
                  <a:srgbClr val="FF99CC"/>
                </a:solidFill>
                <a:tableStyleId>{5C22544A-7EE6-4342-B048-85BDC9FD1C3A}</a:tableStyleId>
              </a:tblPr>
              <a:tblGrid>
                <a:gridCol w="3006612"/>
                <a:gridCol w="4770252"/>
              </a:tblGrid>
              <a:tr h="694363">
                <a:tc>
                  <a:txBody>
                    <a:bodyPr/>
                    <a:lstStyle/>
                    <a:p>
                      <a:r>
                        <a:rPr kumimoji="1" lang="ja-JP" altLang="en-US" b="0" dirty="0" smtClean="0">
                          <a:solidFill>
                            <a:schemeClr val="tx1"/>
                          </a:solidFill>
                        </a:rPr>
                        <a:t>募集要項の配布</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c>
                  <a:txBody>
                    <a:bodyPr/>
                    <a:lstStyle/>
                    <a:p>
                      <a:pPr algn="ctr"/>
                      <a:r>
                        <a:rPr kumimoji="1" lang="ja-JP" altLang="en-US" b="0" dirty="0" smtClean="0">
                          <a:solidFill>
                            <a:schemeClr val="tx1"/>
                          </a:solidFill>
                        </a:rPr>
                        <a:t>平成２８年４月２０日～５月３０日</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r>
              <a:tr h="694363">
                <a:tc>
                  <a:txBody>
                    <a:bodyPr/>
                    <a:lstStyle/>
                    <a:p>
                      <a:r>
                        <a:rPr kumimoji="1" lang="ja-JP" altLang="en-US" b="0" dirty="0" smtClean="0">
                          <a:solidFill>
                            <a:schemeClr val="tx1"/>
                          </a:solidFill>
                        </a:rPr>
                        <a:t>質問の受付</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F0"/>
                    </a:solidFill>
                  </a:tcPr>
                </a:tc>
                <a:tc>
                  <a:txBody>
                    <a:bodyPr/>
                    <a:lstStyle/>
                    <a:p>
                      <a:pPr algn="ctr"/>
                      <a:r>
                        <a:rPr kumimoji="1" lang="ja-JP" altLang="en-US" dirty="0" smtClean="0">
                          <a:solidFill>
                            <a:schemeClr val="tx1"/>
                          </a:solidFill>
                        </a:rPr>
                        <a:t>平成２８年４月２０日～６月７日</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F0"/>
                    </a:solidFill>
                  </a:tcPr>
                </a:tc>
              </a:tr>
              <a:tr h="694363">
                <a:tc>
                  <a:txBody>
                    <a:bodyPr/>
                    <a:lstStyle/>
                    <a:p>
                      <a:r>
                        <a:rPr kumimoji="1" lang="ja-JP" altLang="en-US" b="0" dirty="0" smtClean="0">
                          <a:solidFill>
                            <a:schemeClr val="tx1"/>
                          </a:solidFill>
                        </a:rPr>
                        <a:t>事業者説明会</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c>
                  <a:txBody>
                    <a:bodyPr/>
                    <a:lstStyle/>
                    <a:p>
                      <a:pPr algn="ctr"/>
                      <a:r>
                        <a:rPr kumimoji="1" lang="ja-JP" altLang="en-US" dirty="0" smtClean="0">
                          <a:solidFill>
                            <a:schemeClr val="tx1"/>
                          </a:solidFill>
                        </a:rPr>
                        <a:t>平成２８年４月２７日</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r>
              <a:tr h="694363">
                <a:tc>
                  <a:txBody>
                    <a:bodyPr/>
                    <a:lstStyle/>
                    <a:p>
                      <a:r>
                        <a:rPr kumimoji="1" lang="ja-JP" altLang="en-US" b="0" dirty="0" smtClean="0">
                          <a:solidFill>
                            <a:schemeClr val="tx1"/>
                          </a:solidFill>
                        </a:rPr>
                        <a:t>応募書類の受付</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F0"/>
                    </a:solidFill>
                  </a:tcPr>
                </a:tc>
                <a:tc>
                  <a:txBody>
                    <a:bodyPr/>
                    <a:lstStyle/>
                    <a:p>
                      <a:pPr algn="ctr"/>
                      <a:r>
                        <a:rPr kumimoji="1" lang="ja-JP" altLang="en-US" dirty="0" smtClean="0">
                          <a:solidFill>
                            <a:schemeClr val="tx1"/>
                          </a:solidFill>
                        </a:rPr>
                        <a:t>平成２８年７月８日～７月１５日</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F0"/>
                    </a:solidFill>
                  </a:tcPr>
                </a:tc>
              </a:tr>
              <a:tr h="694363">
                <a:tc>
                  <a:txBody>
                    <a:bodyPr/>
                    <a:lstStyle/>
                    <a:p>
                      <a:r>
                        <a:rPr kumimoji="1" lang="ja-JP" altLang="en-US" b="0" dirty="0" smtClean="0">
                          <a:solidFill>
                            <a:schemeClr val="tx1"/>
                          </a:solidFill>
                        </a:rPr>
                        <a:t>書類審査（一次審査）</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c>
                  <a:txBody>
                    <a:bodyPr/>
                    <a:lstStyle/>
                    <a:p>
                      <a:pPr algn="ctr"/>
                      <a:r>
                        <a:rPr kumimoji="1" lang="ja-JP" altLang="en-US" dirty="0" smtClean="0">
                          <a:solidFill>
                            <a:schemeClr val="tx1"/>
                          </a:solidFill>
                        </a:rPr>
                        <a:t>７月下旬　予定</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r>
              <a:tr h="694363">
                <a:tc>
                  <a:txBody>
                    <a:bodyPr/>
                    <a:lstStyle/>
                    <a:p>
                      <a:r>
                        <a:rPr kumimoji="1" lang="ja-JP" altLang="en-US" b="0" dirty="0" smtClean="0">
                          <a:solidFill>
                            <a:schemeClr val="tx1"/>
                          </a:solidFill>
                        </a:rPr>
                        <a:t>面接審査（二次審査）</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F0"/>
                    </a:solidFill>
                  </a:tcPr>
                </a:tc>
                <a:tc>
                  <a:txBody>
                    <a:bodyPr/>
                    <a:lstStyle/>
                    <a:p>
                      <a:pPr algn="ctr"/>
                      <a:r>
                        <a:rPr kumimoji="1" lang="ja-JP" altLang="en-US" dirty="0" smtClean="0">
                          <a:solidFill>
                            <a:schemeClr val="tx1"/>
                          </a:solidFill>
                        </a:rPr>
                        <a:t>８月上旬　予定</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6F0"/>
                    </a:solidFill>
                  </a:tcPr>
                </a:tc>
              </a:tr>
              <a:tr h="694363">
                <a:tc>
                  <a:txBody>
                    <a:bodyPr/>
                    <a:lstStyle/>
                    <a:p>
                      <a:r>
                        <a:rPr kumimoji="1" lang="ja-JP" altLang="en-US" b="0" dirty="0" smtClean="0">
                          <a:solidFill>
                            <a:schemeClr val="tx1"/>
                          </a:solidFill>
                        </a:rPr>
                        <a:t>事業者の決定</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c>
                  <a:txBody>
                    <a:bodyPr/>
                    <a:lstStyle/>
                    <a:p>
                      <a:pPr algn="ctr"/>
                      <a:r>
                        <a:rPr kumimoji="1" lang="ja-JP" altLang="en-US" dirty="0" smtClean="0">
                          <a:solidFill>
                            <a:schemeClr val="tx1"/>
                          </a:solidFill>
                        </a:rPr>
                        <a:t>８月中旬　予定　</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7DE"/>
                    </a:solidFill>
                  </a:tcPr>
                </a:tc>
              </a:tr>
            </a:tbl>
          </a:graphicData>
        </a:graphic>
      </p:graphicFrame>
      <p:sp>
        <p:nvSpPr>
          <p:cNvPr id="4" name="テキスト ボックス 3"/>
          <p:cNvSpPr txBox="1"/>
          <p:nvPr/>
        </p:nvSpPr>
        <p:spPr>
          <a:xfrm>
            <a:off x="647564" y="512676"/>
            <a:ext cx="7092788" cy="400110"/>
          </a:xfrm>
          <a:prstGeom prst="rect">
            <a:avLst/>
          </a:prstGeom>
          <a:noFill/>
        </p:spPr>
        <p:txBody>
          <a:bodyPr wrap="square" rtlCol="0">
            <a:spAutoFit/>
          </a:bodyPr>
          <a:lstStyle/>
          <a:p>
            <a:r>
              <a:rPr kumimoji="1" lang="ja-JP" altLang="en-US" sz="2000" dirty="0" smtClean="0"/>
              <a:t>○今帰仁村立保育所民営化移管法人選定</a:t>
            </a:r>
            <a:r>
              <a:rPr kumimoji="1" lang="ja-JP" altLang="en-US" sz="2000" dirty="0" smtClean="0"/>
              <a:t>スケジュール（案）</a:t>
            </a:r>
            <a:endParaRPr kumimoji="1" lang="ja-JP" altLang="en-US" sz="2000" dirty="0"/>
          </a:p>
        </p:txBody>
      </p:sp>
    </p:spTree>
    <p:extLst>
      <p:ext uri="{BB962C8B-B14F-4D97-AF65-F5344CB8AC3E}">
        <p14:creationId xmlns:p14="http://schemas.microsoft.com/office/powerpoint/2010/main" val="392604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624228" y="6381750"/>
            <a:ext cx="2133600" cy="476250"/>
          </a:xfrm>
        </p:spPr>
        <p:txBody>
          <a:bodyPr/>
          <a:lstStyle/>
          <a:p>
            <a:pPr>
              <a:defRPr/>
            </a:pPr>
            <a:r>
              <a:rPr lang="en-US" altLang="ja-JP" dirty="0"/>
              <a:t>2</a:t>
            </a:r>
          </a:p>
        </p:txBody>
      </p:sp>
      <p:sp>
        <p:nvSpPr>
          <p:cNvPr id="3" name="Text Box 26"/>
          <p:cNvSpPr txBox="1">
            <a:spLocks noChangeArrowheads="1"/>
          </p:cNvSpPr>
          <p:nvPr/>
        </p:nvSpPr>
        <p:spPr bwMode="auto">
          <a:xfrm>
            <a:off x="323850" y="620713"/>
            <a:ext cx="8545513"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600" dirty="0" smtClean="0">
                <a:solidFill>
                  <a:srgbClr val="0000FF"/>
                </a:solidFill>
                <a:latin typeface="HGP創英角ｺﾞｼｯｸUB" pitchFamily="50" charset="-128"/>
                <a:ea typeface="HGP創英角ｺﾞｼｯｸUB" pitchFamily="50" charset="-128"/>
              </a:rPr>
              <a:t>検討経緯の概要</a:t>
            </a:r>
            <a:r>
              <a:rPr lang="ja-JP" altLang="en-US" sz="2600" dirty="0">
                <a:solidFill>
                  <a:srgbClr val="0000FF"/>
                </a:solidFill>
                <a:latin typeface="HGP創英角ｺﾞｼｯｸUB" pitchFamily="50" charset="-128"/>
                <a:ea typeface="HGP創英角ｺﾞｼｯｸUB" pitchFamily="50" charset="-128"/>
              </a:rPr>
              <a:t>　</a:t>
            </a:r>
            <a:endParaRPr lang="ja-JP" altLang="en-US" sz="1800" dirty="0">
              <a:latin typeface="Arial" charset="0"/>
            </a:endParaRPr>
          </a:p>
        </p:txBody>
      </p:sp>
      <p:graphicFrame>
        <p:nvGraphicFramePr>
          <p:cNvPr id="4" name="表 3"/>
          <p:cNvGraphicFramePr>
            <a:graphicFrameLocks noGrp="1"/>
          </p:cNvGraphicFramePr>
          <p:nvPr>
            <p:extLst>
              <p:ext uri="{D42A27DB-BD31-4B8C-83A1-F6EECF244321}">
                <p14:modId xmlns:p14="http://schemas.microsoft.com/office/powerpoint/2010/main" val="2467600066"/>
              </p:ext>
            </p:extLst>
          </p:nvPr>
        </p:nvGraphicFramePr>
        <p:xfrm>
          <a:off x="395535" y="1304764"/>
          <a:ext cx="8473828" cy="5060490"/>
        </p:xfrm>
        <a:graphic>
          <a:graphicData uri="http://schemas.openxmlformats.org/drawingml/2006/table">
            <a:tbl>
              <a:tblPr firstRow="1" bandRow="1">
                <a:tableStyleId>{5C22544A-7EE6-4342-B048-85BDC9FD1C3A}</a:tableStyleId>
              </a:tblPr>
              <a:tblGrid>
                <a:gridCol w="1656185"/>
                <a:gridCol w="2808312"/>
                <a:gridCol w="4009331"/>
              </a:tblGrid>
              <a:tr h="216024">
                <a:tc>
                  <a:txBody>
                    <a:bodyPr/>
                    <a:lstStyle/>
                    <a:p>
                      <a:pPr algn="ctr"/>
                      <a:r>
                        <a:rPr kumimoji="1" lang="ja-JP" altLang="en-US" sz="1400" dirty="0" smtClean="0">
                          <a:solidFill>
                            <a:schemeClr val="tx1"/>
                          </a:solidFill>
                        </a:rPr>
                        <a:t>時期</a:t>
                      </a:r>
                      <a:endParaRPr kumimoji="1" lang="ja-JP" altLang="en-US" sz="1400" dirty="0">
                        <a:solidFill>
                          <a:schemeClr val="tx1"/>
                        </a:solidFill>
                      </a:endParaRPr>
                    </a:p>
                  </a:txBody>
                  <a:tcPr>
                    <a:lnR w="12700" cap="flat" cmpd="sng" algn="ctr">
                      <a:solidFill>
                        <a:schemeClr val="accent6">
                          <a:lumMod val="40000"/>
                          <a:lumOff val="60000"/>
                        </a:schemeClr>
                      </a:solidFill>
                      <a:prstDash val="solid"/>
                      <a:round/>
                      <a:headEnd type="none" w="med" len="med"/>
                      <a:tailEnd type="none" w="med" len="med"/>
                    </a:lnR>
                    <a:solidFill>
                      <a:schemeClr val="accent1"/>
                    </a:solidFill>
                  </a:tcPr>
                </a:tc>
                <a:tc>
                  <a:txBody>
                    <a:bodyPr/>
                    <a:lstStyle/>
                    <a:p>
                      <a:pPr algn="ctr"/>
                      <a:r>
                        <a:rPr kumimoji="1" lang="ja-JP" altLang="en-US" sz="1400" dirty="0" smtClean="0">
                          <a:solidFill>
                            <a:schemeClr val="tx1"/>
                          </a:solidFill>
                        </a:rPr>
                        <a:t>会議　等</a:t>
                      </a:r>
                      <a:endParaRPr kumimoji="1" lang="ja-JP" altLang="en-US" sz="1400" dirty="0">
                        <a:solidFill>
                          <a:schemeClr val="tx1"/>
                        </a:solidFill>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chemeClr val="accent1"/>
                    </a:solidFill>
                  </a:tcPr>
                </a:tc>
                <a:tc>
                  <a:txBody>
                    <a:bodyPr/>
                    <a:lstStyle/>
                    <a:p>
                      <a:pPr algn="ctr"/>
                      <a:r>
                        <a:rPr kumimoji="1" lang="ja-JP" altLang="en-US" sz="1400" dirty="0" smtClean="0">
                          <a:solidFill>
                            <a:schemeClr val="tx1"/>
                          </a:solidFill>
                        </a:rPr>
                        <a:t>概要</a:t>
                      </a:r>
                      <a:endParaRPr kumimoji="1" lang="ja-JP" altLang="en-US" sz="1400" dirty="0">
                        <a:solidFill>
                          <a:schemeClr val="tx1"/>
                        </a:solidFill>
                      </a:endParaRPr>
                    </a:p>
                  </a:txBody>
                  <a:tcPr>
                    <a:lnL w="12700" cap="flat" cmpd="sng" algn="ctr">
                      <a:solidFill>
                        <a:schemeClr val="accent6">
                          <a:lumMod val="40000"/>
                          <a:lumOff val="60000"/>
                        </a:schemeClr>
                      </a:solidFill>
                      <a:prstDash val="solid"/>
                      <a:round/>
                      <a:headEnd type="none" w="med" len="med"/>
                      <a:tailEnd type="none" w="med" len="med"/>
                    </a:lnL>
                    <a:solidFill>
                      <a:schemeClr val="accent1"/>
                    </a:solidFill>
                  </a:tcPr>
                </a:tc>
              </a:tr>
              <a:tr h="1109134">
                <a:tc>
                  <a:txBody>
                    <a:bodyPr/>
                    <a:lstStyle/>
                    <a:p>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年４月</a:t>
                      </a:r>
                      <a:endParaRPr kumimoji="1" lang="en-US" altLang="ja-JP" sz="1400" dirty="0" smtClean="0">
                        <a:latin typeface="+mn-ea"/>
                        <a:ea typeface="+mn-ea"/>
                      </a:endParaRPr>
                    </a:p>
                    <a:p>
                      <a:r>
                        <a:rPr kumimoji="1" lang="ja-JP" altLang="en-US" sz="1400" dirty="0" smtClean="0">
                          <a:latin typeface="+mn-ea"/>
                          <a:ea typeface="+mn-ea"/>
                        </a:rPr>
                        <a:t>　～平成</a:t>
                      </a:r>
                      <a:r>
                        <a:rPr kumimoji="1" lang="en-US" altLang="ja-JP" sz="1400" dirty="0" smtClean="0">
                          <a:latin typeface="+mn-ea"/>
                          <a:ea typeface="+mn-ea"/>
                        </a:rPr>
                        <a:t>26</a:t>
                      </a:r>
                      <a:r>
                        <a:rPr kumimoji="1" lang="ja-JP" altLang="en-US" sz="1400" dirty="0" smtClean="0">
                          <a:latin typeface="+mn-ea"/>
                          <a:ea typeface="+mn-ea"/>
                        </a:rPr>
                        <a:t>年８月</a:t>
                      </a:r>
                      <a:endParaRPr kumimoji="1" lang="ja-JP" altLang="en-US" sz="1400" dirty="0">
                        <a:latin typeface="+mn-ea"/>
                        <a:ea typeface="+mn-ea"/>
                      </a:endParaRPr>
                    </a:p>
                  </a:txBody>
                  <a:tcPr>
                    <a:lnR w="12700" cap="flat" cmpd="sng" algn="ctr">
                      <a:solidFill>
                        <a:schemeClr val="accent6">
                          <a:lumMod val="40000"/>
                          <a:lumOff val="60000"/>
                        </a:schemeClr>
                      </a:solidFill>
                      <a:prstDash val="solid"/>
                      <a:round/>
                      <a:headEnd type="none" w="med" len="med"/>
                      <a:tailEnd type="none" w="med" len="med"/>
                    </a:lnR>
                    <a:solidFill>
                      <a:srgbClr val="FFDF79"/>
                    </a:solidFill>
                  </a:tcPr>
                </a:tc>
                <a:tc>
                  <a:txBody>
                    <a:bodyPr/>
                    <a:lstStyle/>
                    <a:p>
                      <a:r>
                        <a:rPr kumimoji="1" lang="ja-JP" altLang="en-US" sz="1800" dirty="0" smtClean="0"/>
                        <a:t>今帰仁村立保育所・幼稚園の今後のあり方検討委員会　作業部会</a:t>
                      </a:r>
                      <a:endParaRPr kumimoji="1" lang="en-US" altLang="ja-JP" sz="1800" dirty="0" smtClean="0"/>
                    </a:p>
                    <a:p>
                      <a:r>
                        <a:rPr kumimoji="1" lang="ja-JP" altLang="en-US" sz="1800" dirty="0" smtClean="0"/>
                        <a:t>（計５回）</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rgbClr val="FFDF79"/>
                    </a:solidFill>
                  </a:tcPr>
                </a:tc>
                <a:tc>
                  <a:txBody>
                    <a:bodyPr/>
                    <a:lstStyle/>
                    <a:p>
                      <a:r>
                        <a:rPr kumimoji="1" lang="ja-JP" altLang="en-US" sz="1800" dirty="0" smtClean="0"/>
                        <a:t>・施設の状況・課題</a:t>
                      </a:r>
                      <a:endParaRPr kumimoji="1" lang="en-US" altLang="ja-JP" sz="1800" dirty="0" smtClean="0"/>
                    </a:p>
                    <a:p>
                      <a:r>
                        <a:rPr kumimoji="1" lang="ja-JP" altLang="en-US" sz="1800" dirty="0" smtClean="0"/>
                        <a:t>・より良い発達支援に向けた方向性検討</a:t>
                      </a:r>
                      <a:endParaRPr kumimoji="1" lang="en-US" altLang="ja-JP" sz="1800" dirty="0" smtClean="0"/>
                    </a:p>
                    <a:p>
                      <a:r>
                        <a:rPr kumimoji="1" lang="ja-JP" altLang="en-US" sz="1800" dirty="0" smtClean="0"/>
                        <a:t>・対応策（案）の検討</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solidFill>
                      <a:srgbClr val="FFDF79"/>
                    </a:solidFill>
                  </a:tcPr>
                </a:tc>
              </a:tr>
              <a:tr h="630716">
                <a:tc>
                  <a:txBody>
                    <a:bodyPr/>
                    <a:lstStyle/>
                    <a:p>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a:t>
                      </a:r>
                      <a:r>
                        <a:rPr kumimoji="1" lang="en-US" altLang="ja-JP" sz="1400" dirty="0" smtClean="0">
                          <a:latin typeface="+mn-ea"/>
                          <a:ea typeface="+mn-ea"/>
                        </a:rPr>
                        <a:t>11</a:t>
                      </a:r>
                      <a:r>
                        <a:rPr kumimoji="1" lang="ja-JP" altLang="en-US" sz="1400" dirty="0" smtClean="0">
                          <a:latin typeface="+mn-ea"/>
                          <a:ea typeface="+mn-ea"/>
                        </a:rPr>
                        <a:t>月５日</a:t>
                      </a:r>
                      <a:endParaRPr kumimoji="1" lang="ja-JP" altLang="en-US" sz="1400" dirty="0">
                        <a:latin typeface="+mn-ea"/>
                        <a:ea typeface="+mn-ea"/>
                      </a:endParaRPr>
                    </a:p>
                  </a:txBody>
                  <a:tcPr>
                    <a:lnR w="12700" cap="flat" cmpd="sng" algn="ctr">
                      <a:solidFill>
                        <a:schemeClr val="accent6">
                          <a:lumMod val="40000"/>
                          <a:lumOff val="60000"/>
                        </a:schemeClr>
                      </a:solidFill>
                      <a:prstDash val="solid"/>
                      <a:round/>
                      <a:headEnd type="none" w="med" len="med"/>
                      <a:tailEnd type="none" w="med" len="med"/>
                    </a:lnR>
                  </a:tcPr>
                </a:tc>
                <a:tc>
                  <a:txBody>
                    <a:bodyPr/>
                    <a:lstStyle/>
                    <a:p>
                      <a:r>
                        <a:rPr kumimoji="1" lang="ja-JP" altLang="en-US" sz="1800" dirty="0" smtClean="0"/>
                        <a:t>第２回子ども・子育て会議学習会</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r>
                        <a:rPr kumimoji="1" lang="ja-JP" altLang="en-US" sz="1800" dirty="0" smtClean="0"/>
                        <a:t>・幼保連携型認定こども園整備についての意見交換</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tcPr>
                </a:tc>
              </a:tr>
              <a:tr h="800133">
                <a:tc>
                  <a:txBody>
                    <a:bodyPr/>
                    <a:lstStyle/>
                    <a:p>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a:t>
                      </a:r>
                      <a:r>
                        <a:rPr kumimoji="1" lang="en-US" altLang="ja-JP" sz="1400" dirty="0" smtClean="0">
                          <a:latin typeface="+mn-ea"/>
                          <a:ea typeface="+mn-ea"/>
                        </a:rPr>
                        <a:t>12</a:t>
                      </a:r>
                      <a:r>
                        <a:rPr kumimoji="1" lang="ja-JP" altLang="en-US" sz="1400" dirty="0" smtClean="0">
                          <a:latin typeface="+mn-ea"/>
                          <a:ea typeface="+mn-ea"/>
                        </a:rPr>
                        <a:t>月３日</a:t>
                      </a:r>
                      <a:endParaRPr kumimoji="1" lang="ja-JP" altLang="en-US" sz="1400" dirty="0">
                        <a:latin typeface="+mn-ea"/>
                        <a:ea typeface="+mn-ea"/>
                      </a:endParaRPr>
                    </a:p>
                  </a:txBody>
                  <a:tcPr>
                    <a:lnR w="12700" cap="flat" cmpd="sng" algn="ctr">
                      <a:solidFill>
                        <a:schemeClr val="accent6">
                          <a:lumMod val="40000"/>
                          <a:lumOff val="60000"/>
                        </a:schemeClr>
                      </a:solidFill>
                      <a:prstDash val="solid"/>
                      <a:round/>
                      <a:headEnd type="none" w="med" len="med"/>
                      <a:tailEnd type="none" w="med" len="med"/>
                    </a:lnR>
                    <a:solidFill>
                      <a:srgbClr val="FFDF79"/>
                    </a:solidFill>
                  </a:tcPr>
                </a:tc>
                <a:tc>
                  <a:txBody>
                    <a:bodyPr/>
                    <a:lstStyle/>
                    <a:p>
                      <a:r>
                        <a:rPr kumimoji="1" lang="ja-JP" altLang="en-US" sz="1800" dirty="0" smtClean="0"/>
                        <a:t>第４回子ども・子育て会議</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rgbClr val="FFDF79"/>
                    </a:solidFill>
                  </a:tcPr>
                </a:tc>
                <a:tc>
                  <a:txBody>
                    <a:bodyPr/>
                    <a:lstStyle/>
                    <a:p>
                      <a:r>
                        <a:rPr kumimoji="1" lang="ja-JP" altLang="en-US" sz="1800" dirty="0" smtClean="0"/>
                        <a:t>・認定こども園整備の方向性承認</a:t>
                      </a:r>
                      <a:endParaRPr kumimoji="1" lang="en-US" altLang="ja-JP" sz="1800" dirty="0" smtClean="0"/>
                    </a:p>
                    <a:p>
                      <a:r>
                        <a:rPr kumimoji="1" lang="ja-JP" altLang="en-US" sz="1800" dirty="0" smtClean="0"/>
                        <a:t>・公立保育所民営化の方向性検討</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solidFill>
                      <a:srgbClr val="FFDF79"/>
                    </a:solidFill>
                  </a:tcPr>
                </a:tc>
              </a:tr>
              <a:tr h="785637">
                <a:tc>
                  <a:txBody>
                    <a:bodyPr/>
                    <a:lstStyle/>
                    <a:p>
                      <a:r>
                        <a:rPr kumimoji="1" lang="ja-JP" altLang="en-US" sz="1400" dirty="0" smtClean="0">
                          <a:latin typeface="+mn-ea"/>
                          <a:ea typeface="+mn-ea"/>
                        </a:rPr>
                        <a:t>平成</a:t>
                      </a:r>
                      <a:r>
                        <a:rPr kumimoji="1" lang="en-US" altLang="ja-JP" sz="1400" dirty="0" smtClean="0">
                          <a:latin typeface="+mn-ea"/>
                          <a:ea typeface="+mn-ea"/>
                        </a:rPr>
                        <a:t>27</a:t>
                      </a:r>
                      <a:r>
                        <a:rPr kumimoji="1" lang="ja-JP" altLang="en-US" sz="1400" dirty="0" smtClean="0">
                          <a:latin typeface="+mn-ea"/>
                          <a:ea typeface="+mn-ea"/>
                        </a:rPr>
                        <a:t>年３月</a:t>
                      </a:r>
                      <a:endParaRPr kumimoji="1" lang="en-US" altLang="ja-JP" sz="1400" dirty="0" smtClean="0">
                        <a:latin typeface="+mn-ea"/>
                        <a:ea typeface="+mn-ea"/>
                      </a:endParaRPr>
                    </a:p>
                  </a:txBody>
                  <a:tcPr>
                    <a:lnR w="12700" cap="flat" cmpd="sng" algn="ctr">
                      <a:solidFill>
                        <a:schemeClr val="accent6">
                          <a:lumMod val="40000"/>
                          <a:lumOff val="60000"/>
                        </a:schemeClr>
                      </a:solidFill>
                      <a:prstDash val="solid"/>
                      <a:round/>
                      <a:headEnd type="none" w="med" len="med"/>
                      <a:tailEnd type="none" w="med" len="med"/>
                    </a:lnR>
                  </a:tcPr>
                </a:tc>
                <a:tc>
                  <a:txBody>
                    <a:bodyPr/>
                    <a:lstStyle/>
                    <a:p>
                      <a:r>
                        <a:rPr kumimoji="1" lang="ja-JP" altLang="en-US" sz="1800" dirty="0" smtClean="0"/>
                        <a:t>「今帰仁村子ども・子育て支援事業計画」の策定</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r>
                        <a:rPr kumimoji="1" lang="ja-JP" altLang="en-US" sz="1800" dirty="0" smtClean="0"/>
                        <a:t>・認定こども園整備、公立保育所民営化の方向性の位置づけ</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tcPr>
                </a:tc>
              </a:tr>
              <a:tr h="800133">
                <a:tc>
                  <a:txBody>
                    <a:bodyPr/>
                    <a:lstStyle/>
                    <a:p>
                      <a:r>
                        <a:rPr kumimoji="1" lang="ja-JP" altLang="en-US" sz="1400" dirty="0" smtClean="0">
                          <a:latin typeface="+mn-ea"/>
                          <a:ea typeface="+mn-ea"/>
                        </a:rPr>
                        <a:t>平成</a:t>
                      </a:r>
                      <a:r>
                        <a:rPr kumimoji="1" lang="en-US" altLang="ja-JP" sz="1400" dirty="0" smtClean="0">
                          <a:latin typeface="+mn-ea"/>
                          <a:ea typeface="+mn-ea"/>
                        </a:rPr>
                        <a:t>27</a:t>
                      </a:r>
                      <a:r>
                        <a:rPr kumimoji="1" lang="ja-JP" altLang="en-US" sz="1400" dirty="0" smtClean="0">
                          <a:latin typeface="+mn-ea"/>
                          <a:ea typeface="+mn-ea"/>
                        </a:rPr>
                        <a:t>年度</a:t>
                      </a:r>
                      <a:endParaRPr kumimoji="1" lang="ja-JP" altLang="en-US" sz="1400" dirty="0">
                        <a:latin typeface="+mn-ea"/>
                        <a:ea typeface="+mn-ea"/>
                      </a:endParaRPr>
                    </a:p>
                  </a:txBody>
                  <a:tcPr>
                    <a:lnR w="12700" cap="flat" cmpd="sng" algn="ctr">
                      <a:solidFill>
                        <a:schemeClr val="accent6">
                          <a:lumMod val="40000"/>
                          <a:lumOff val="60000"/>
                        </a:schemeClr>
                      </a:solidFill>
                      <a:prstDash val="solid"/>
                      <a:round/>
                      <a:headEnd type="none" w="med" len="med"/>
                      <a:tailEnd type="none" w="med" len="med"/>
                    </a:lnR>
                    <a:solidFill>
                      <a:srgbClr val="FFDF79"/>
                    </a:solidFill>
                  </a:tcPr>
                </a:tc>
                <a:tc>
                  <a:txBody>
                    <a:bodyPr/>
                    <a:lstStyle/>
                    <a:p>
                      <a:r>
                        <a:rPr kumimoji="1" lang="ja-JP" altLang="en-US" sz="1800" dirty="0" smtClean="0">
                          <a:latin typeface="ＭＳ ゴシック" panose="020B0609070205080204" pitchFamily="49" charset="-128"/>
                          <a:ea typeface="ＭＳ ゴシック" panose="020B0609070205080204" pitchFamily="49" charset="-128"/>
                        </a:rPr>
                        <a:t>「今帰仁村幼保連携一体化総合整備計画」の策定</a:t>
                      </a:r>
                      <a:endParaRPr kumimoji="1" lang="en-US" altLang="ja-JP" sz="1800" dirty="0" smtClean="0">
                        <a:latin typeface="ＭＳ ゴシック" panose="020B0609070205080204" pitchFamily="49" charset="-128"/>
                        <a:ea typeface="ＭＳ ゴシック" panose="020B0609070205080204" pitchFamily="49" charset="-128"/>
                      </a:endParaRPr>
                    </a:p>
                    <a:p>
                      <a:r>
                        <a:rPr kumimoji="1" lang="ja-JP" altLang="en-US" sz="1400" dirty="0" smtClean="0">
                          <a:latin typeface="ＭＳ ゴシック" panose="020B0609070205080204" pitchFamily="49" charset="-128"/>
                          <a:ea typeface="ＭＳ ゴシック" panose="020B0609070205080204" pitchFamily="49" charset="-128"/>
                        </a:rPr>
                        <a:t>（平成</a:t>
                      </a:r>
                      <a:r>
                        <a:rPr kumimoji="1" lang="en-US" altLang="ja-JP" sz="1400" dirty="0" smtClean="0">
                          <a:latin typeface="ＭＳ ゴシック" panose="020B0609070205080204" pitchFamily="49" charset="-128"/>
                          <a:ea typeface="ＭＳ ゴシック" panose="020B0609070205080204" pitchFamily="49" charset="-128"/>
                        </a:rPr>
                        <a:t>28</a:t>
                      </a:r>
                      <a:r>
                        <a:rPr kumimoji="1" lang="ja-JP" altLang="en-US" sz="1400" dirty="0" smtClean="0">
                          <a:latin typeface="ＭＳ ゴシック" panose="020B0609070205080204" pitchFamily="49" charset="-128"/>
                          <a:ea typeface="ＭＳ ゴシック" panose="020B0609070205080204" pitchFamily="49" charset="-128"/>
                        </a:rPr>
                        <a:t>年３月策定）</a:t>
                      </a:r>
                      <a:endParaRPr kumimoji="1" lang="en-US" altLang="ja-JP" sz="1400" dirty="0" smtClean="0">
                        <a:latin typeface="ＭＳ ゴシック" panose="020B0609070205080204" pitchFamily="49" charset="-128"/>
                        <a:ea typeface="ＭＳ ゴシック" panose="020B0609070205080204" pitchFamily="49" charset="-128"/>
                      </a:endParaRPr>
                    </a:p>
                    <a:p>
                      <a:r>
                        <a:rPr kumimoji="1" lang="ja-JP" altLang="en-US" sz="1800" dirty="0" smtClean="0">
                          <a:latin typeface="ＭＳ ゴシック" panose="020B0609070205080204" pitchFamily="49" charset="-128"/>
                          <a:ea typeface="ＭＳ ゴシック" panose="020B0609070205080204" pitchFamily="49" charset="-128"/>
                        </a:rPr>
                        <a:t>第１回保護者住民説明会</a:t>
                      </a:r>
                      <a:r>
                        <a:rPr kumimoji="1" lang="ja-JP" altLang="en-US" sz="14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10/30</a:t>
                      </a:r>
                      <a:r>
                        <a:rPr kumimoji="1" lang="ja-JP" altLang="en-US" sz="1400" dirty="0" err="1"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11/</a:t>
                      </a:r>
                      <a:r>
                        <a:rPr kumimoji="1" lang="ja-JP" altLang="en-US" sz="1400" dirty="0" smtClean="0">
                          <a:latin typeface="ＭＳ ゴシック" panose="020B0609070205080204" pitchFamily="49" charset="-128"/>
                          <a:ea typeface="ＭＳ ゴシック" panose="020B0609070205080204" pitchFamily="49" charset="-128"/>
                        </a:rPr>
                        <a:t>３、</a:t>
                      </a:r>
                      <a:r>
                        <a:rPr kumimoji="1" lang="en-US" altLang="ja-JP" sz="1400" dirty="0" smtClean="0">
                          <a:latin typeface="ＭＳ ゴシック" panose="020B0609070205080204" pitchFamily="49" charset="-128"/>
                          <a:ea typeface="ＭＳ ゴシック" panose="020B0609070205080204" pitchFamily="49" charset="-128"/>
                        </a:rPr>
                        <a:t>11/</a:t>
                      </a:r>
                      <a:r>
                        <a:rPr kumimoji="1" lang="ja-JP" altLang="en-US" sz="1400" dirty="0" smtClean="0">
                          <a:latin typeface="ＭＳ ゴシック" panose="020B0609070205080204" pitchFamily="49" charset="-128"/>
                          <a:ea typeface="ＭＳ ゴシック" panose="020B0609070205080204" pitchFamily="49" charset="-128"/>
                        </a:rPr>
                        <a:t>４）</a:t>
                      </a:r>
                      <a:endParaRPr kumimoji="1" lang="en-US" altLang="ja-JP" sz="1400" dirty="0" smtClean="0">
                        <a:latin typeface="ＭＳ ゴシック" panose="020B0609070205080204" pitchFamily="49" charset="-128"/>
                        <a:ea typeface="ＭＳ ゴシック" panose="020B0609070205080204" pitchFamily="49" charset="-128"/>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solidFill>
                      <a:srgbClr val="FFDF79"/>
                    </a:solidFill>
                  </a:tcPr>
                </a:tc>
                <a:tc>
                  <a:txBody>
                    <a:bodyPr/>
                    <a:lstStyle/>
                    <a:p>
                      <a:r>
                        <a:rPr kumimoji="1" lang="ja-JP" altLang="en-US" sz="1800" dirty="0" smtClean="0"/>
                        <a:t>・認定こども園、民設民営保育所整備の</a:t>
                      </a:r>
                      <a:endParaRPr kumimoji="1" lang="en-US" altLang="ja-JP" sz="1800" dirty="0" smtClean="0"/>
                    </a:p>
                    <a:p>
                      <a:r>
                        <a:rPr kumimoji="1" lang="ja-JP" altLang="en-US" sz="1800" dirty="0" smtClean="0"/>
                        <a:t>　候補地選定、認定こども園の施設計</a:t>
                      </a:r>
                      <a:endParaRPr kumimoji="1" lang="en-US" altLang="ja-JP" sz="1800" dirty="0" smtClean="0"/>
                    </a:p>
                    <a:p>
                      <a:r>
                        <a:rPr kumimoji="1" lang="ja-JP" altLang="en-US" sz="1800" dirty="0" smtClean="0"/>
                        <a:t>　画、民設民営保育所の方針作成等</a:t>
                      </a:r>
                      <a:endParaRPr kumimoji="1" lang="ja-JP" altLang="en-US" sz="1800" dirty="0"/>
                    </a:p>
                  </a:txBody>
                  <a:tcPr>
                    <a:lnL w="12700" cap="flat" cmpd="sng" algn="ctr">
                      <a:solidFill>
                        <a:schemeClr val="accent6">
                          <a:lumMod val="40000"/>
                          <a:lumOff val="60000"/>
                        </a:schemeClr>
                      </a:solidFill>
                      <a:prstDash val="solid"/>
                      <a:round/>
                      <a:headEnd type="none" w="med" len="med"/>
                      <a:tailEnd type="none" w="med" len="med"/>
                    </a:lnL>
                    <a:solidFill>
                      <a:srgbClr val="FFDF79"/>
                    </a:solidFill>
                  </a:tcPr>
                </a:tc>
              </a:tr>
            </a:tbl>
          </a:graphicData>
        </a:graphic>
      </p:graphicFrame>
    </p:spTree>
    <p:extLst>
      <p:ext uri="{BB962C8B-B14F-4D97-AF65-F5344CB8AC3E}">
        <p14:creationId xmlns:p14="http://schemas.microsoft.com/office/powerpoint/2010/main" val="122760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r>
              <a:rPr lang="en-US" altLang="ja-JP" dirty="0" smtClean="0"/>
              <a:t>3</a:t>
            </a:r>
            <a:endParaRPr lang="en-US" altLang="ja-JP" dirty="0"/>
          </a:p>
        </p:txBody>
      </p:sp>
      <p:sp>
        <p:nvSpPr>
          <p:cNvPr id="3" name="Text Box 26"/>
          <p:cNvSpPr txBox="1">
            <a:spLocks noChangeArrowheads="1"/>
          </p:cNvSpPr>
          <p:nvPr/>
        </p:nvSpPr>
        <p:spPr bwMode="auto">
          <a:xfrm>
            <a:off x="323528" y="620713"/>
            <a:ext cx="8545513"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800" dirty="0">
                <a:solidFill>
                  <a:srgbClr val="3333CC"/>
                </a:solidFill>
                <a:latin typeface="HGP創英角ｺﾞｼｯｸUB" panose="020B0900000000000000" pitchFamily="50" charset="-128"/>
                <a:ea typeface="HGP創英角ｺﾞｼｯｸUB" panose="020B0900000000000000" pitchFamily="50" charset="-128"/>
              </a:rPr>
              <a:t>今帰仁村幼保連携一体化総合整備</a:t>
            </a:r>
            <a:r>
              <a:rPr lang="ja-JP" altLang="en-US" sz="2800" dirty="0" smtClean="0">
                <a:solidFill>
                  <a:srgbClr val="3333CC"/>
                </a:solidFill>
                <a:latin typeface="HGP創英角ｺﾞｼｯｸUB" panose="020B0900000000000000" pitchFamily="50" charset="-128"/>
                <a:ea typeface="HGP創英角ｺﾞｼｯｸUB" panose="020B0900000000000000" pitchFamily="50" charset="-128"/>
              </a:rPr>
              <a:t>計画の推進</a:t>
            </a:r>
            <a:r>
              <a:rPr lang="ja-JP" altLang="en-US" sz="2600" dirty="0">
                <a:solidFill>
                  <a:srgbClr val="3333CC"/>
                </a:solidFill>
                <a:latin typeface="HGP創英角ｺﾞｼｯｸUB" pitchFamily="50" charset="-128"/>
                <a:ea typeface="HGP創英角ｺﾞｼｯｸUB" pitchFamily="50" charset="-128"/>
              </a:rPr>
              <a:t>　</a:t>
            </a:r>
            <a:endParaRPr lang="ja-JP" altLang="en-US" sz="1800" dirty="0">
              <a:solidFill>
                <a:srgbClr val="3333CC"/>
              </a:solidFill>
              <a:latin typeface="HGP創英角ｺﾞｼｯｸUB" panose="020B0900000000000000" pitchFamily="50" charset="-128"/>
              <a:ea typeface="HGP創英角ｺﾞｼｯｸUB" panose="020B0900000000000000" pitchFamily="50" charset="-128"/>
            </a:endParaRPr>
          </a:p>
        </p:txBody>
      </p:sp>
      <p:sp>
        <p:nvSpPr>
          <p:cNvPr id="10" name="Text Box 15"/>
          <p:cNvSpPr txBox="1">
            <a:spLocks noChangeArrowheads="1"/>
          </p:cNvSpPr>
          <p:nvPr/>
        </p:nvSpPr>
        <p:spPr bwMode="auto">
          <a:xfrm>
            <a:off x="323849" y="1520787"/>
            <a:ext cx="8460619" cy="4724437"/>
          </a:xfrm>
          <a:prstGeom prst="rect">
            <a:avLst/>
          </a:prstGeom>
          <a:solidFill>
            <a:srgbClr val="FFFFFF"/>
          </a:solidFill>
          <a:ln w="9525">
            <a:noFill/>
            <a:miter lim="800000"/>
            <a:headEnd/>
            <a:tailEnd/>
          </a:ln>
        </p:spPr>
        <p:txBody>
          <a:bodyPr lIns="74295" tIns="8890" rIns="74295" bIns="8890"/>
          <a:lstStyle/>
          <a:p>
            <a:pPr algn="just">
              <a:lnSpc>
                <a:spcPct val="105000"/>
              </a:lnSpc>
            </a:pPr>
            <a:r>
              <a:rPr lang="ja-JP" altLang="en-US" sz="2800" dirty="0" smtClean="0">
                <a:latin typeface="HG創英角ﾎﾟｯﾌﾟ体" panose="040B0A09000000000000" pitchFamily="49" charset="-128"/>
                <a:ea typeface="HG創英角ﾎﾟｯﾌﾟ体" panose="040B0A09000000000000" pitchFamily="49" charset="-128"/>
              </a:rPr>
              <a:t>今帰仁村では、今年度策定作業を行っている</a:t>
            </a:r>
            <a:endParaRPr lang="en-US" altLang="ja-JP" sz="28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r>
              <a:rPr lang="en-US" altLang="ja-JP" sz="2800" dirty="0" smtClean="0">
                <a:solidFill>
                  <a:srgbClr val="00B050"/>
                </a:solidFill>
                <a:latin typeface="HG創英角ﾎﾟｯﾌﾟ体" panose="040B0A09000000000000" pitchFamily="49" charset="-128"/>
                <a:ea typeface="HG創英角ﾎﾟｯﾌﾟ体" panose="040B0A09000000000000" pitchFamily="49" charset="-128"/>
              </a:rPr>
              <a:t>『</a:t>
            </a:r>
            <a:r>
              <a:rPr lang="ja-JP" altLang="en-US" sz="2800" dirty="0" smtClean="0">
                <a:solidFill>
                  <a:srgbClr val="00B050"/>
                </a:solidFill>
                <a:latin typeface="HG創英角ﾎﾟｯﾌﾟ体" panose="040B0A09000000000000" pitchFamily="49" charset="-128"/>
                <a:ea typeface="HG創英角ﾎﾟｯﾌﾟ体" panose="040B0A09000000000000" pitchFamily="49" charset="-128"/>
              </a:rPr>
              <a:t>今帰仁村幼保連携一体化総合整備計画</a:t>
            </a:r>
            <a:r>
              <a:rPr lang="en-US" altLang="ja-JP" sz="2800" dirty="0">
                <a:solidFill>
                  <a:srgbClr val="00B050"/>
                </a:solidFill>
                <a:latin typeface="HG創英角ﾎﾟｯﾌﾟ体" panose="040B0A09000000000000" pitchFamily="49" charset="-128"/>
                <a:ea typeface="HG創英角ﾎﾟｯﾌﾟ体" panose="040B0A09000000000000" pitchFamily="49" charset="-128"/>
              </a:rPr>
              <a:t>』</a:t>
            </a:r>
            <a:r>
              <a:rPr lang="ja-JP" altLang="en-US" sz="2800" dirty="0" smtClean="0">
                <a:latin typeface="HG創英角ﾎﾟｯﾌﾟ体" panose="040B0A09000000000000" pitchFamily="49" charset="-128"/>
                <a:ea typeface="HG創英角ﾎﾟｯﾌﾟ体" panose="040B0A09000000000000" pitchFamily="49" charset="-128"/>
              </a:rPr>
              <a:t>に基づき、</a:t>
            </a:r>
            <a:endParaRPr lang="en-US" altLang="ja-JP" sz="28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endParaRPr lang="en-US" altLang="ja-JP" sz="28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3200" dirty="0" smtClean="0">
                <a:latin typeface="HG創英角ﾎﾟｯﾌﾟ体" panose="040B0A09000000000000" pitchFamily="49" charset="-128"/>
                <a:ea typeface="HG創英角ﾎﾟｯﾌﾟ体" panose="040B0A09000000000000" pitchFamily="49" charset="-128"/>
              </a:rPr>
              <a:t>①村立認定こども園の整備</a:t>
            </a:r>
            <a:endParaRPr lang="en-US" altLang="ja-JP" sz="32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endParaRPr lang="en-US" altLang="ja-JP" sz="32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3200" dirty="0" smtClean="0">
                <a:latin typeface="HG創英角ﾎﾟｯﾌﾟ体" panose="040B0A09000000000000" pitchFamily="49" charset="-128"/>
                <a:ea typeface="HG創英角ﾎﾟｯﾌﾟ体" panose="040B0A09000000000000" pitchFamily="49" charset="-128"/>
              </a:rPr>
              <a:t>②村立保育所民営化</a:t>
            </a:r>
            <a:r>
              <a:rPr lang="ja-JP" altLang="en-US" sz="3200" spc="-150" dirty="0" smtClean="0">
                <a:latin typeface="HG創英角ﾎﾟｯﾌﾟ体" panose="040B0A09000000000000" pitchFamily="49" charset="-128"/>
                <a:ea typeface="HG創英角ﾎﾟｯﾌﾟ体" panose="040B0A09000000000000" pitchFamily="49" charset="-128"/>
              </a:rPr>
              <a:t>（民設民営保育所の整備）</a:t>
            </a:r>
            <a:endParaRPr lang="en-US" altLang="ja-JP" sz="3200" spc="-15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endParaRPr lang="en-US" altLang="ja-JP" sz="28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2800" dirty="0" smtClean="0">
                <a:latin typeface="HG創英角ﾎﾟｯﾌﾟ体" panose="040B0A09000000000000" pitchFamily="49" charset="-128"/>
                <a:ea typeface="HG創英角ﾎﾟｯﾌﾟ体" panose="040B0A09000000000000" pitchFamily="49" charset="-128"/>
              </a:rPr>
              <a:t>を計画的に進めていきます。</a:t>
            </a:r>
            <a:endParaRPr lang="ja-JP" altLang="en-US" sz="2800" dirty="0">
              <a:latin typeface="ＭＳ 明朝" panose="02020609040205080304" pitchFamily="17" charset="-128"/>
              <a:ea typeface="ＭＳ 明朝" panose="02020609040205080304" pitchFamily="17"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r>
              <a:rPr lang="en-US" altLang="ja-JP" dirty="0" smtClean="0"/>
              <a:t>4</a:t>
            </a:r>
            <a:endParaRPr lang="en-US" altLang="ja-JP" dirty="0"/>
          </a:p>
        </p:txBody>
      </p:sp>
      <p:sp>
        <p:nvSpPr>
          <p:cNvPr id="3" name="Text Box 26"/>
          <p:cNvSpPr txBox="1">
            <a:spLocks noChangeArrowheads="1"/>
          </p:cNvSpPr>
          <p:nvPr/>
        </p:nvSpPr>
        <p:spPr bwMode="auto">
          <a:xfrm>
            <a:off x="323528" y="620713"/>
            <a:ext cx="8545513"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600" dirty="0" smtClean="0">
                <a:solidFill>
                  <a:srgbClr val="0000FF"/>
                </a:solidFill>
                <a:latin typeface="HGP創英角ｺﾞｼｯｸUB" pitchFamily="50" charset="-128"/>
                <a:ea typeface="HGP創英角ｺﾞｼｯｸUB" pitchFamily="50" charset="-128"/>
              </a:rPr>
              <a:t>認定こども園とは</a:t>
            </a:r>
            <a:r>
              <a:rPr lang="ja-JP" altLang="en-US" sz="2600" dirty="0">
                <a:solidFill>
                  <a:srgbClr val="0000FF"/>
                </a:solidFill>
                <a:latin typeface="HGP創英角ｺﾞｼｯｸUB" pitchFamily="50" charset="-128"/>
                <a:ea typeface="HGP創英角ｺﾞｼｯｸUB" pitchFamily="50" charset="-128"/>
              </a:rPr>
              <a:t>　</a:t>
            </a:r>
            <a:endParaRPr lang="ja-JP" altLang="en-US" sz="1800" dirty="0">
              <a:latin typeface="Arial" charset="0"/>
            </a:endParaRPr>
          </a:p>
        </p:txBody>
      </p:sp>
      <p:sp>
        <p:nvSpPr>
          <p:cNvPr id="10" name="Text Box 15"/>
          <p:cNvSpPr txBox="1">
            <a:spLocks noChangeArrowheads="1"/>
          </p:cNvSpPr>
          <p:nvPr/>
        </p:nvSpPr>
        <p:spPr bwMode="auto">
          <a:xfrm>
            <a:off x="323849" y="1520787"/>
            <a:ext cx="8460619" cy="4724437"/>
          </a:xfrm>
          <a:prstGeom prst="rect">
            <a:avLst/>
          </a:prstGeom>
          <a:solidFill>
            <a:srgbClr val="FFFFFF"/>
          </a:solidFill>
          <a:ln w="9525">
            <a:noFill/>
            <a:miter lim="800000"/>
            <a:headEnd/>
            <a:tailEnd/>
          </a:ln>
        </p:spPr>
        <p:txBody>
          <a:bodyPr lIns="74295" tIns="8890" rIns="74295" bIns="8890"/>
          <a:lstStyle/>
          <a:p>
            <a:pPr algn="just">
              <a:lnSpc>
                <a:spcPct val="105000"/>
              </a:lnSpc>
            </a:pPr>
            <a:r>
              <a:rPr lang="ja-JP" altLang="en-US" sz="3200" dirty="0" smtClean="0">
                <a:latin typeface="HG創英角ﾎﾟｯﾌﾟ体" panose="040B0A09000000000000" pitchFamily="49" charset="-128"/>
                <a:ea typeface="HG創英角ﾎﾟｯﾌﾟ体" panose="040B0A09000000000000" pitchFamily="49" charset="-128"/>
              </a:rPr>
              <a:t>○幼稚園と保育所の機能を併せ持つ施設</a:t>
            </a:r>
            <a:endParaRPr lang="en-US" altLang="ja-JP" sz="32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2400" dirty="0" smtClean="0">
                <a:latin typeface="ＭＳ 明朝" panose="02020609040205080304" pitchFamily="17" charset="-128"/>
                <a:ea typeface="ＭＳ 明朝" panose="02020609040205080304" pitchFamily="17" charset="-128"/>
              </a:rPr>
              <a:t>　・学校であり、児童福祉施設でもある施設です。</a:t>
            </a:r>
            <a:endParaRPr lang="en-US" altLang="ja-JP" sz="2400" dirty="0" smtClean="0">
              <a:latin typeface="ＭＳ 明朝" panose="02020609040205080304" pitchFamily="17" charset="-128"/>
              <a:ea typeface="ＭＳ 明朝" panose="02020609040205080304" pitchFamily="17" charset="-128"/>
            </a:endParaRPr>
          </a:p>
          <a:p>
            <a:pPr algn="just">
              <a:lnSpc>
                <a:spcPct val="105000"/>
              </a:lnSpc>
            </a:pPr>
            <a:endParaRPr lang="en-US" altLang="ja-JP" sz="2400" dirty="0">
              <a:latin typeface="ＭＳ 明朝" panose="02020609040205080304" pitchFamily="17" charset="-128"/>
              <a:ea typeface="ＭＳ 明朝" panose="02020609040205080304" pitchFamily="17" charset="-128"/>
            </a:endParaRPr>
          </a:p>
          <a:p>
            <a:pPr algn="just">
              <a:lnSpc>
                <a:spcPct val="105000"/>
              </a:lnSpc>
            </a:pPr>
            <a:r>
              <a:rPr lang="ja-JP" altLang="en-US" sz="3200" dirty="0" smtClean="0">
                <a:latin typeface="HG創英角ﾎﾟｯﾌﾟ体" panose="040B0A09000000000000" pitchFamily="49" charset="-128"/>
                <a:ea typeface="HG創英角ﾎﾟｯﾌﾟ体" panose="040B0A09000000000000" pitchFamily="49" charset="-128"/>
              </a:rPr>
              <a:t>○保護者の就労にかかわらず地域の子どもが</a:t>
            </a:r>
            <a:endParaRPr lang="en-US" altLang="ja-JP" sz="3200" dirty="0" smtClean="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3200" dirty="0">
                <a:latin typeface="HG創英角ﾎﾟｯﾌﾟ体" panose="040B0A09000000000000" pitchFamily="49" charset="-128"/>
                <a:ea typeface="HG創英角ﾎﾟｯﾌﾟ体" panose="040B0A09000000000000" pitchFamily="49" charset="-128"/>
              </a:rPr>
              <a:t>　</a:t>
            </a:r>
            <a:r>
              <a:rPr lang="ja-JP" altLang="en-US" sz="3200" dirty="0" smtClean="0">
                <a:latin typeface="HG創英角ﾎﾟｯﾌﾟ体" panose="040B0A09000000000000" pitchFamily="49" charset="-128"/>
                <a:ea typeface="HG創英角ﾎﾟｯﾌﾟ体" panose="040B0A09000000000000" pitchFamily="49" charset="-128"/>
              </a:rPr>
              <a:t>通える施設</a:t>
            </a:r>
            <a:endParaRPr lang="en-US" altLang="ja-JP" sz="3200" dirty="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2400" dirty="0" smtClean="0">
                <a:latin typeface="ＭＳ 明朝" panose="02020609040205080304" pitchFamily="17" charset="-128"/>
                <a:ea typeface="ＭＳ 明朝" panose="02020609040205080304" pitchFamily="17" charset="-128"/>
              </a:rPr>
              <a:t>　・就学前の子どもに幼児期の教育・保育を一体的に提供</a:t>
            </a:r>
            <a:endParaRPr lang="en-US" altLang="ja-JP" sz="2400" dirty="0" smtClean="0">
              <a:latin typeface="ＭＳ 明朝" panose="02020609040205080304" pitchFamily="17" charset="-128"/>
              <a:ea typeface="ＭＳ 明朝" panose="02020609040205080304" pitchFamily="17" charset="-128"/>
            </a:endParaRPr>
          </a:p>
          <a:p>
            <a:pPr algn="just">
              <a:lnSpc>
                <a:spcPct val="105000"/>
              </a:lnSpc>
            </a:pPr>
            <a:r>
              <a:rPr lang="ja-JP" altLang="en-US" sz="2400" dirty="0">
                <a:latin typeface="ＭＳ 明朝" panose="02020609040205080304" pitchFamily="17" charset="-128"/>
                <a:ea typeface="ＭＳ 明朝" panose="02020609040205080304" pitchFamily="17" charset="-128"/>
              </a:rPr>
              <a:t>　</a:t>
            </a:r>
            <a:r>
              <a:rPr lang="ja-JP" altLang="en-US" sz="2400" dirty="0" smtClean="0">
                <a:latin typeface="ＭＳ 明朝" panose="02020609040205080304" pitchFamily="17" charset="-128"/>
                <a:ea typeface="ＭＳ 明朝" panose="02020609040205080304" pitchFamily="17" charset="-128"/>
              </a:rPr>
              <a:t>　します。</a:t>
            </a:r>
            <a:endParaRPr lang="en-US" altLang="ja-JP" sz="2400" dirty="0" smtClean="0">
              <a:latin typeface="ＭＳ 明朝" panose="02020609040205080304" pitchFamily="17" charset="-128"/>
              <a:ea typeface="ＭＳ 明朝" panose="02020609040205080304" pitchFamily="17" charset="-128"/>
            </a:endParaRPr>
          </a:p>
          <a:p>
            <a:pPr algn="just">
              <a:lnSpc>
                <a:spcPct val="105000"/>
              </a:lnSpc>
            </a:pPr>
            <a:endParaRPr lang="en-US" altLang="ja-JP" sz="2400" dirty="0">
              <a:latin typeface="ＭＳ 明朝" panose="02020609040205080304" pitchFamily="17" charset="-128"/>
              <a:ea typeface="ＭＳ 明朝" panose="02020609040205080304" pitchFamily="17" charset="-128"/>
            </a:endParaRPr>
          </a:p>
          <a:p>
            <a:pPr algn="just">
              <a:lnSpc>
                <a:spcPct val="105000"/>
              </a:lnSpc>
            </a:pPr>
            <a:r>
              <a:rPr lang="ja-JP" altLang="en-US" sz="3200" dirty="0" smtClean="0">
                <a:latin typeface="HG創英角ﾎﾟｯﾌﾟ体" panose="040B0A09000000000000" pitchFamily="49" charset="-128"/>
                <a:ea typeface="HG創英角ﾎﾟｯﾌﾟ体" panose="040B0A09000000000000" pitchFamily="49" charset="-128"/>
              </a:rPr>
              <a:t>○地域における子育て支援の中核を担う施設</a:t>
            </a:r>
            <a:endParaRPr lang="en-US" altLang="ja-JP" sz="3200" dirty="0">
              <a:latin typeface="HG創英角ﾎﾟｯﾌﾟ体" panose="040B0A09000000000000" pitchFamily="49" charset="-128"/>
              <a:ea typeface="HG創英角ﾎﾟｯﾌﾟ体" panose="040B0A09000000000000" pitchFamily="49" charset="-128"/>
            </a:endParaRPr>
          </a:p>
          <a:p>
            <a:pPr algn="just">
              <a:lnSpc>
                <a:spcPct val="105000"/>
              </a:lnSpc>
            </a:pPr>
            <a:r>
              <a:rPr lang="ja-JP" altLang="en-US" sz="2400" dirty="0" smtClean="0">
                <a:latin typeface="ＭＳ 明朝" panose="02020609040205080304" pitchFamily="17" charset="-128"/>
                <a:ea typeface="ＭＳ 明朝" panose="02020609040205080304" pitchFamily="17" charset="-128"/>
              </a:rPr>
              <a:t>　・すべての子育て家庭を対象とした、相談活動や、</a:t>
            </a:r>
            <a:endParaRPr lang="en-US" altLang="ja-JP" sz="2400" dirty="0" smtClean="0">
              <a:latin typeface="ＭＳ 明朝" panose="02020609040205080304" pitchFamily="17" charset="-128"/>
              <a:ea typeface="ＭＳ 明朝" panose="02020609040205080304" pitchFamily="17" charset="-128"/>
            </a:endParaRPr>
          </a:p>
          <a:p>
            <a:pPr algn="just">
              <a:lnSpc>
                <a:spcPct val="105000"/>
              </a:lnSpc>
            </a:pPr>
            <a:r>
              <a:rPr lang="ja-JP" altLang="en-US" sz="2400" dirty="0">
                <a:latin typeface="ＭＳ 明朝" panose="02020609040205080304" pitchFamily="17" charset="-128"/>
                <a:ea typeface="ＭＳ 明朝" panose="02020609040205080304" pitchFamily="17" charset="-128"/>
              </a:rPr>
              <a:t>　</a:t>
            </a:r>
            <a:r>
              <a:rPr lang="ja-JP" altLang="en-US" sz="2400" dirty="0" smtClean="0">
                <a:latin typeface="ＭＳ 明朝" panose="02020609040205080304" pitchFamily="17" charset="-128"/>
                <a:ea typeface="ＭＳ 明朝" panose="02020609040205080304" pitchFamily="17" charset="-128"/>
              </a:rPr>
              <a:t>　親子の集いの場などを提供します。</a:t>
            </a:r>
            <a:endParaRPr lang="ja-JP" altLang="en-US" sz="2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35644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868" y="964471"/>
            <a:ext cx="3526061" cy="2350707"/>
          </a:xfrm>
          <a:prstGeom prst="rect">
            <a:avLst/>
          </a:prstGeom>
        </p:spPr>
      </p:pic>
      <p:sp>
        <p:nvSpPr>
          <p:cNvPr id="2" name="スライド番号プレースホルダー 1"/>
          <p:cNvSpPr>
            <a:spLocks noGrp="1"/>
          </p:cNvSpPr>
          <p:nvPr>
            <p:ph type="sldNum" sz="quarter" idx="12"/>
          </p:nvPr>
        </p:nvSpPr>
        <p:spPr/>
        <p:txBody>
          <a:bodyPr/>
          <a:lstStyle/>
          <a:p>
            <a:pPr>
              <a:defRPr/>
            </a:pPr>
            <a:r>
              <a:rPr lang="en-US" altLang="ja-JP" dirty="0" smtClean="0"/>
              <a:t>5</a:t>
            </a:r>
            <a:endParaRPr lang="en-US" altLang="ja-JP"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48" y="964471"/>
            <a:ext cx="3271404" cy="2453553"/>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864386"/>
            <a:ext cx="4218535" cy="2372926"/>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0482" y="3825458"/>
            <a:ext cx="3592019" cy="2404575"/>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0291" y="1660617"/>
            <a:ext cx="2915816" cy="1943877"/>
          </a:xfrm>
          <a:prstGeom prst="rect">
            <a:avLst/>
          </a:prstGeom>
        </p:spPr>
      </p:pic>
      <p:sp>
        <p:nvSpPr>
          <p:cNvPr id="8" name="Rectangle 2"/>
          <p:cNvSpPr>
            <a:spLocks noChangeArrowheads="1"/>
          </p:cNvSpPr>
          <p:nvPr/>
        </p:nvSpPr>
        <p:spPr bwMode="auto">
          <a:xfrm>
            <a:off x="412533" y="473658"/>
            <a:ext cx="5606022" cy="369332"/>
          </a:xfrm>
          <a:prstGeom prst="rect">
            <a:avLst/>
          </a:prstGeom>
          <a:noFill/>
          <a:ln w="9525">
            <a:noFill/>
            <a:miter lim="800000"/>
            <a:headEnd/>
            <a:tailEnd/>
          </a:ln>
        </p:spPr>
        <p:txBody>
          <a:bodyPr wrap="none" anchor="ctr">
            <a:spAutoFit/>
          </a:bodyPr>
          <a:lstStyle/>
          <a:p>
            <a:r>
              <a:rPr lang="ja-JP" altLang="en-US" sz="1800" b="1" dirty="0" smtClean="0">
                <a:solidFill>
                  <a:srgbClr val="FF9900"/>
                </a:solidFill>
              </a:rPr>
              <a:t>＜幼保連携一体化施設整備に向けた取組みの様子＞</a:t>
            </a:r>
            <a:endParaRPr lang="ja-JP" altLang="en-US" sz="1800" b="1" dirty="0">
              <a:solidFill>
                <a:srgbClr val="FF9900"/>
              </a:solidFill>
            </a:endParaRPr>
          </a:p>
        </p:txBody>
      </p:sp>
      <p:sp>
        <p:nvSpPr>
          <p:cNvPr id="9" name="Rectangle 2"/>
          <p:cNvSpPr>
            <a:spLocks noChangeArrowheads="1"/>
          </p:cNvSpPr>
          <p:nvPr/>
        </p:nvSpPr>
        <p:spPr bwMode="auto">
          <a:xfrm>
            <a:off x="434269" y="3448801"/>
            <a:ext cx="2518638" cy="307777"/>
          </a:xfrm>
          <a:prstGeom prst="rect">
            <a:avLst/>
          </a:prstGeom>
          <a:noFill/>
          <a:ln w="9525">
            <a:noFill/>
            <a:miter lim="800000"/>
            <a:headEnd/>
            <a:tailEnd/>
          </a:ln>
        </p:spPr>
        <p:txBody>
          <a:bodyPr wrap="none" anchor="ctr">
            <a:spAutoFit/>
          </a:bodyPr>
          <a:lstStyle/>
          <a:p>
            <a:r>
              <a:rPr lang="ja-JP" altLang="en-US" sz="1400" dirty="0" smtClean="0">
                <a:solidFill>
                  <a:srgbClr val="00B050"/>
                </a:solidFill>
                <a:latin typeface="HG丸ｺﾞｼｯｸM-PRO" panose="020F0600000000000000" pitchFamily="50" charset="-128"/>
                <a:ea typeface="HG丸ｺﾞｼｯｸM-PRO" panose="020F0600000000000000" pitchFamily="50" charset="-128"/>
              </a:rPr>
              <a:t>保育士ワークショップの開催</a:t>
            </a:r>
            <a:endParaRPr lang="ja-JP" altLang="en-US" sz="1400" dirty="0">
              <a:solidFill>
                <a:srgbClr val="00B050"/>
              </a:solidFill>
              <a:latin typeface="HG丸ｺﾞｼｯｸM-PRO" panose="020F0600000000000000" pitchFamily="50" charset="-128"/>
              <a:ea typeface="HG丸ｺﾞｼｯｸM-PRO" panose="020F0600000000000000" pitchFamily="50" charset="-128"/>
            </a:endParaRPr>
          </a:p>
        </p:txBody>
      </p:sp>
      <p:sp>
        <p:nvSpPr>
          <p:cNvPr id="11" name="Rectangle 2"/>
          <p:cNvSpPr>
            <a:spLocks noChangeArrowheads="1"/>
          </p:cNvSpPr>
          <p:nvPr/>
        </p:nvSpPr>
        <p:spPr bwMode="auto">
          <a:xfrm>
            <a:off x="6360681" y="1158656"/>
            <a:ext cx="1800493" cy="307777"/>
          </a:xfrm>
          <a:prstGeom prst="rect">
            <a:avLst/>
          </a:prstGeom>
          <a:noFill/>
          <a:ln w="9525">
            <a:noFill/>
            <a:miter lim="800000"/>
            <a:headEnd/>
            <a:tailEnd/>
          </a:ln>
        </p:spPr>
        <p:txBody>
          <a:bodyPr wrap="none" anchor="ctr">
            <a:spAutoFit/>
          </a:bodyPr>
          <a:lstStyle/>
          <a:p>
            <a:r>
              <a:rPr lang="ja-JP" altLang="en-US" sz="1400" dirty="0" smtClean="0">
                <a:solidFill>
                  <a:srgbClr val="00B050"/>
                </a:solidFill>
                <a:latin typeface="HG丸ｺﾞｼｯｸM-PRO" panose="020F0600000000000000" pitchFamily="50" charset="-128"/>
                <a:ea typeface="HG丸ｺﾞｼｯｸM-PRO" panose="020F0600000000000000" pitchFamily="50" charset="-128"/>
              </a:rPr>
              <a:t>認定こども園学習会</a:t>
            </a:r>
            <a:endParaRPr lang="ja-JP" altLang="en-US" sz="1400" dirty="0">
              <a:solidFill>
                <a:srgbClr val="00B050"/>
              </a:solidFill>
              <a:latin typeface="HG丸ｺﾞｼｯｸM-PRO" panose="020F0600000000000000" pitchFamily="50" charset="-128"/>
              <a:ea typeface="HG丸ｺﾞｼｯｸM-PRO" panose="020F0600000000000000" pitchFamily="50" charset="-128"/>
            </a:endParaRPr>
          </a:p>
        </p:txBody>
      </p:sp>
      <p:sp>
        <p:nvSpPr>
          <p:cNvPr id="12" name="Rectangle 2"/>
          <p:cNvSpPr>
            <a:spLocks noChangeArrowheads="1"/>
          </p:cNvSpPr>
          <p:nvPr/>
        </p:nvSpPr>
        <p:spPr bwMode="auto">
          <a:xfrm>
            <a:off x="287524" y="6246598"/>
            <a:ext cx="1620957" cy="307777"/>
          </a:xfrm>
          <a:prstGeom prst="rect">
            <a:avLst/>
          </a:prstGeom>
          <a:noFill/>
          <a:ln w="9525">
            <a:noFill/>
            <a:miter lim="800000"/>
            <a:headEnd/>
            <a:tailEnd/>
          </a:ln>
        </p:spPr>
        <p:txBody>
          <a:bodyPr wrap="none" anchor="ctr">
            <a:spAutoFit/>
          </a:bodyPr>
          <a:lstStyle/>
          <a:p>
            <a:r>
              <a:rPr lang="ja-JP" altLang="en-US" sz="1400" dirty="0" smtClean="0">
                <a:solidFill>
                  <a:srgbClr val="00B050"/>
                </a:solidFill>
                <a:latin typeface="HG丸ｺﾞｼｯｸM-PRO" panose="020F0600000000000000" pitchFamily="50" charset="-128"/>
                <a:ea typeface="HG丸ｺﾞｼｯｸM-PRO" panose="020F0600000000000000" pitchFamily="50" charset="-128"/>
              </a:rPr>
              <a:t>子ども子育て会議</a:t>
            </a:r>
            <a:endParaRPr lang="ja-JP" altLang="en-US" sz="1400" dirty="0">
              <a:solidFill>
                <a:srgbClr val="00B050"/>
              </a:solidFill>
              <a:latin typeface="HG丸ｺﾞｼｯｸM-PRO" panose="020F0600000000000000" pitchFamily="50" charset="-128"/>
              <a:ea typeface="HG丸ｺﾞｼｯｸM-PRO" panose="020F0600000000000000" pitchFamily="50" charset="-128"/>
            </a:endParaRPr>
          </a:p>
        </p:txBody>
      </p:sp>
      <p:sp>
        <p:nvSpPr>
          <p:cNvPr id="13" name="Rectangle 2"/>
          <p:cNvSpPr>
            <a:spLocks noChangeArrowheads="1"/>
          </p:cNvSpPr>
          <p:nvPr/>
        </p:nvSpPr>
        <p:spPr bwMode="auto">
          <a:xfrm>
            <a:off x="5095692" y="6245225"/>
            <a:ext cx="1620957" cy="307777"/>
          </a:xfrm>
          <a:prstGeom prst="rect">
            <a:avLst/>
          </a:prstGeom>
          <a:noFill/>
          <a:ln w="9525">
            <a:noFill/>
            <a:miter lim="800000"/>
            <a:headEnd/>
            <a:tailEnd/>
          </a:ln>
        </p:spPr>
        <p:txBody>
          <a:bodyPr wrap="none" anchor="ctr">
            <a:spAutoFit/>
          </a:bodyPr>
          <a:lstStyle/>
          <a:p>
            <a:r>
              <a:rPr lang="ja-JP" altLang="en-US" sz="1400" dirty="0" smtClean="0">
                <a:solidFill>
                  <a:srgbClr val="00B050"/>
                </a:solidFill>
                <a:latin typeface="HG丸ｺﾞｼｯｸM-PRO" panose="020F0600000000000000" pitchFamily="50" charset="-128"/>
                <a:ea typeface="HG丸ｺﾞｼｯｸM-PRO" panose="020F0600000000000000" pitchFamily="50" charset="-128"/>
              </a:rPr>
              <a:t>住民説明会の開催</a:t>
            </a:r>
            <a:endParaRPr lang="ja-JP" altLang="en-US" sz="1400" dirty="0">
              <a:solidFill>
                <a:srgbClr val="00B05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2940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r>
              <a:rPr lang="en-US" altLang="ja-JP" dirty="0" smtClean="0"/>
              <a:t>6</a:t>
            </a:r>
            <a:endParaRPr lang="en-US" altLang="ja-JP" dirty="0"/>
          </a:p>
        </p:txBody>
      </p:sp>
      <p:sp>
        <p:nvSpPr>
          <p:cNvPr id="13" name="Text Box 26"/>
          <p:cNvSpPr txBox="1">
            <a:spLocks noChangeArrowheads="1"/>
          </p:cNvSpPr>
          <p:nvPr/>
        </p:nvSpPr>
        <p:spPr bwMode="auto">
          <a:xfrm>
            <a:off x="360215" y="273634"/>
            <a:ext cx="8545513"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600" dirty="0">
                <a:solidFill>
                  <a:srgbClr val="0000FF"/>
                </a:solidFill>
                <a:latin typeface="HGP創英角ｺﾞｼｯｸUB" pitchFamily="50" charset="-128"/>
                <a:ea typeface="HGP創英角ｺﾞｼｯｸUB" pitchFamily="50" charset="-128"/>
              </a:rPr>
              <a:t>認定こども園の候補地　（変更後）</a:t>
            </a:r>
            <a:endParaRPr lang="ja-JP" altLang="en-US" dirty="0">
              <a:latin typeface="Arial" charset="0"/>
            </a:endParaRPr>
          </a:p>
        </p:txBody>
      </p:sp>
      <p:sp>
        <p:nvSpPr>
          <p:cNvPr id="14" name="Text Box 15"/>
          <p:cNvSpPr txBox="1">
            <a:spLocks noChangeArrowheads="1"/>
          </p:cNvSpPr>
          <p:nvPr/>
        </p:nvSpPr>
        <p:spPr bwMode="auto">
          <a:xfrm>
            <a:off x="6046834" y="1268759"/>
            <a:ext cx="2858894" cy="4758007"/>
          </a:xfrm>
          <a:prstGeom prst="rect">
            <a:avLst/>
          </a:prstGeom>
          <a:solidFill>
            <a:srgbClr val="FFFFFF"/>
          </a:solidFill>
          <a:ln w="9525">
            <a:noFill/>
            <a:miter lim="800000"/>
            <a:headEnd/>
            <a:tailEnd/>
          </a:ln>
        </p:spPr>
        <p:txBody>
          <a:bodyPr lIns="74295" tIns="8890" rIns="74295" bIns="8890"/>
          <a:lstStyle/>
          <a:p>
            <a:r>
              <a:rPr lang="ja-JP" altLang="en-US" b="1" dirty="0"/>
              <a:t>○今帰仁小学校周辺</a:t>
            </a:r>
            <a:endParaRPr lang="en-US" altLang="ja-JP" b="1" dirty="0"/>
          </a:p>
          <a:p>
            <a:r>
              <a:rPr lang="ja-JP" altLang="en-US" sz="1200" b="1" dirty="0"/>
              <a:t>　（今帰仁小北側隣接地）</a:t>
            </a:r>
            <a:endParaRPr lang="en-US" altLang="ja-JP" sz="1200" b="1" dirty="0"/>
          </a:p>
          <a:p>
            <a:endParaRPr lang="en-US" altLang="ja-JP" sz="7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・面積：約</a:t>
            </a:r>
            <a:r>
              <a:rPr lang="en-US" altLang="ja-JP" sz="1400" b="1" dirty="0">
                <a:latin typeface="ＭＳ 明朝" panose="02020609040205080304" pitchFamily="17" charset="-128"/>
                <a:ea typeface="ＭＳ 明朝" panose="02020609040205080304" pitchFamily="17" charset="-128"/>
              </a:rPr>
              <a:t>5,300</a:t>
            </a:r>
            <a:r>
              <a:rPr lang="ja-JP" altLang="en-US" sz="1400" b="1" dirty="0">
                <a:latin typeface="ＭＳ 明朝" panose="02020609040205080304" pitchFamily="17" charset="-128"/>
                <a:ea typeface="ＭＳ 明朝" panose="02020609040205080304" pitchFamily="17" charset="-128"/>
              </a:rPr>
              <a:t>㎡</a:t>
            </a:r>
            <a:endParaRPr lang="en-US" altLang="ja-JP" sz="1400" b="1" dirty="0">
              <a:latin typeface="ＭＳ 明朝" panose="02020609040205080304" pitchFamily="17" charset="-128"/>
              <a:ea typeface="ＭＳ 明朝" panose="02020609040205080304" pitchFamily="17" charset="-128"/>
            </a:endParaRPr>
          </a:p>
          <a:p>
            <a:endParaRPr lang="en-US" altLang="ja-JP" sz="7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＜主な選定理由＞</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・ゆとりある面積を確保可能。</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・小学校校舎と適度な距離があり</a:t>
            </a:r>
            <a:r>
              <a:rPr lang="ja-JP" altLang="en-US" sz="1200" b="1" dirty="0" smtClean="0">
                <a:latin typeface="ＭＳ 明朝" panose="02020609040205080304" pitchFamily="17" charset="-128"/>
                <a:ea typeface="ＭＳ 明朝" panose="02020609040205080304" pitchFamily="17" charset="-128"/>
              </a:rPr>
              <a:t>お互</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a:t>
            </a:r>
            <a:r>
              <a:rPr lang="ja-JP" altLang="en-US" sz="1200" b="1" dirty="0" smtClean="0">
                <a:latin typeface="ＭＳ 明朝" panose="02020609040205080304" pitchFamily="17" charset="-128"/>
                <a:ea typeface="ＭＳ 明朝" panose="02020609040205080304" pitchFamily="17" charset="-128"/>
              </a:rPr>
              <a:t>いの活動</a:t>
            </a:r>
            <a:r>
              <a:rPr lang="ja-JP" altLang="en-US" sz="1200" b="1" dirty="0">
                <a:latin typeface="ＭＳ 明朝" panose="02020609040205080304" pitchFamily="17" charset="-128"/>
                <a:ea typeface="ＭＳ 明朝" panose="02020609040205080304" pitchFamily="17" charset="-128"/>
              </a:rPr>
              <a:t>内容・時間等の面で影響</a:t>
            </a:r>
            <a:r>
              <a:rPr lang="ja-JP" altLang="en-US" sz="1200" b="1" dirty="0" smtClean="0">
                <a:latin typeface="ＭＳ 明朝" panose="02020609040205080304" pitchFamily="17" charset="-128"/>
                <a:ea typeface="ＭＳ 明朝" panose="02020609040205080304" pitchFamily="17" charset="-128"/>
              </a:rPr>
              <a:t>が</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a:t>
            </a:r>
            <a:r>
              <a:rPr lang="ja-JP" altLang="en-US" sz="1200" b="1" dirty="0" smtClean="0">
                <a:latin typeface="ＭＳ 明朝" panose="02020609040205080304" pitchFamily="17" charset="-128"/>
                <a:ea typeface="ＭＳ 明朝" panose="02020609040205080304" pitchFamily="17" charset="-128"/>
              </a:rPr>
              <a:t>少ない</a:t>
            </a:r>
            <a:r>
              <a:rPr lang="ja-JP" altLang="en-US" sz="1200" b="1" dirty="0">
                <a:latin typeface="ＭＳ 明朝" panose="02020609040205080304" pitchFamily="17" charset="-128"/>
                <a:ea typeface="ＭＳ 明朝" panose="02020609040205080304" pitchFamily="17" charset="-128"/>
              </a:rPr>
              <a:t>。</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・一部小学校グランドが隣接して</a:t>
            </a:r>
            <a:r>
              <a:rPr lang="ja-JP" altLang="en-US" sz="1200" b="1" dirty="0" smtClean="0">
                <a:latin typeface="ＭＳ 明朝" panose="02020609040205080304" pitchFamily="17" charset="-128"/>
                <a:ea typeface="ＭＳ 明朝" panose="02020609040205080304" pitchFamily="17" charset="-128"/>
              </a:rPr>
              <a:t>いる</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a:t>
            </a:r>
            <a:r>
              <a:rPr lang="ja-JP" altLang="en-US" sz="1200" b="1" dirty="0" smtClean="0">
                <a:latin typeface="ＭＳ 明朝" panose="02020609040205080304" pitchFamily="17" charset="-128"/>
                <a:ea typeface="ＭＳ 明朝" panose="02020609040205080304" pitchFamily="17" charset="-128"/>
              </a:rPr>
              <a:t>且つ、現幼稚園</a:t>
            </a:r>
            <a:r>
              <a:rPr lang="ja-JP" altLang="en-US" sz="1200" b="1" dirty="0">
                <a:latin typeface="ＭＳ 明朝" panose="02020609040205080304" pitchFamily="17" charset="-128"/>
                <a:ea typeface="ＭＳ 明朝" panose="02020609040205080304" pitchFamily="17" charset="-128"/>
              </a:rPr>
              <a:t>施設を活用</a:t>
            </a:r>
            <a:r>
              <a:rPr lang="ja-JP" altLang="en-US" sz="1200" b="1" dirty="0" smtClean="0">
                <a:latin typeface="ＭＳ 明朝" panose="02020609040205080304" pitchFamily="17" charset="-128"/>
                <a:ea typeface="ＭＳ 明朝" panose="02020609040205080304" pitchFamily="17" charset="-128"/>
              </a:rPr>
              <a:t>しながら</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a:t>
            </a:r>
            <a:r>
              <a:rPr lang="ja-JP" altLang="en-US" sz="1200" b="1" dirty="0" smtClean="0">
                <a:latin typeface="ＭＳ 明朝" panose="02020609040205080304" pitchFamily="17" charset="-128"/>
                <a:ea typeface="ＭＳ 明朝" panose="02020609040205080304" pitchFamily="17" charset="-128"/>
              </a:rPr>
              <a:t>新築</a:t>
            </a:r>
            <a:r>
              <a:rPr lang="ja-JP" altLang="en-US" sz="1200" b="1" dirty="0">
                <a:latin typeface="ＭＳ 明朝" panose="02020609040205080304" pitchFamily="17" charset="-128"/>
                <a:ea typeface="ＭＳ 明朝" panose="02020609040205080304" pitchFamily="17" charset="-128"/>
              </a:rPr>
              <a:t>整備が可能。</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・村域のほぼ中央に位置し、利便性</a:t>
            </a:r>
            <a:r>
              <a:rPr lang="ja-JP" altLang="en-US" sz="1200" b="1" dirty="0" smtClean="0">
                <a:latin typeface="ＭＳ 明朝" panose="02020609040205080304" pitchFamily="17" charset="-128"/>
                <a:ea typeface="ＭＳ 明朝" panose="02020609040205080304" pitchFamily="17" charset="-128"/>
              </a:rPr>
              <a:t>に</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a:t>
            </a:r>
            <a:r>
              <a:rPr lang="ja-JP" altLang="en-US" sz="1200" b="1" dirty="0" smtClean="0">
                <a:latin typeface="ＭＳ 明朝" panose="02020609040205080304" pitchFamily="17" charset="-128"/>
                <a:ea typeface="ＭＳ 明朝" panose="02020609040205080304" pitchFamily="17" charset="-128"/>
              </a:rPr>
              <a:t>優れる</a:t>
            </a:r>
            <a:r>
              <a:rPr lang="ja-JP" altLang="en-US" sz="1200" b="1" dirty="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7" name="Text Box 15"/>
          <p:cNvSpPr txBox="1">
            <a:spLocks noChangeArrowheads="1"/>
          </p:cNvSpPr>
          <p:nvPr/>
        </p:nvSpPr>
        <p:spPr bwMode="auto">
          <a:xfrm>
            <a:off x="561282" y="5810743"/>
            <a:ext cx="5481175" cy="432048"/>
          </a:xfrm>
          <a:prstGeom prst="rect">
            <a:avLst/>
          </a:prstGeom>
          <a:solidFill>
            <a:srgbClr val="FFFFFF"/>
          </a:solidFill>
          <a:ln w="9525">
            <a:noFill/>
            <a:miter lim="800000"/>
            <a:headEnd/>
            <a:tailEnd/>
          </a:ln>
        </p:spPr>
        <p:txBody>
          <a:bodyPr lIns="74295" tIns="8890" rIns="74295" bIns="8890"/>
          <a:lstStyle/>
          <a:p>
            <a:r>
              <a:rPr lang="en-US" altLang="ja-JP" sz="1200" b="1" dirty="0">
                <a:latin typeface="ＭＳ 明朝" panose="02020609040205080304" pitchFamily="17" charset="-128"/>
                <a:ea typeface="ＭＳ 明朝" panose="02020609040205080304" pitchFamily="17" charset="-128"/>
              </a:rPr>
              <a:t>※</a:t>
            </a:r>
            <a:r>
              <a:rPr lang="ja-JP" altLang="en-US" sz="1200" b="1" dirty="0">
                <a:latin typeface="ＭＳ 明朝" panose="02020609040205080304" pitchFamily="17" charset="-128"/>
                <a:ea typeface="ＭＳ 明朝" panose="02020609040205080304" pitchFamily="17" charset="-128"/>
              </a:rPr>
              <a:t>候補地の形状･面積は現段階のものであり、今後変更の可能性があります。</a:t>
            </a:r>
            <a:endParaRPr lang="en-US" altLang="ja-JP" sz="1200" b="1" dirty="0">
              <a:latin typeface="ＭＳ 明朝" panose="02020609040205080304" pitchFamily="17" charset="-128"/>
              <a:ea typeface="ＭＳ 明朝" panose="02020609040205080304" pitchFamily="17" charset="-128"/>
            </a:endParaRPr>
          </a:p>
        </p:txBody>
      </p:sp>
      <p:pic>
        <p:nvPicPr>
          <p:cNvPr id="20" name="図 19"/>
          <p:cNvPicPr>
            <a:picLocks noChangeAspect="1"/>
          </p:cNvPicPr>
          <p:nvPr/>
        </p:nvPicPr>
        <p:blipFill rotWithShape="1">
          <a:blip r:embed="rId2"/>
          <a:srcRect l="42201" t="36432" r="21983" b="18412"/>
          <a:stretch/>
        </p:blipFill>
        <p:spPr>
          <a:xfrm>
            <a:off x="374912" y="1394064"/>
            <a:ext cx="5589186" cy="3961739"/>
          </a:xfrm>
          <a:prstGeom prst="rect">
            <a:avLst/>
          </a:prstGeom>
        </p:spPr>
        <p:style>
          <a:lnRef idx="2">
            <a:schemeClr val="dk1"/>
          </a:lnRef>
          <a:fillRef idx="1">
            <a:schemeClr val="lt1"/>
          </a:fillRef>
          <a:effectRef idx="0">
            <a:schemeClr val="dk1"/>
          </a:effectRef>
          <a:fontRef idx="minor">
            <a:schemeClr val="dk1"/>
          </a:fontRef>
        </p:style>
      </p:pic>
      <p:sp>
        <p:nvSpPr>
          <p:cNvPr id="23" name="Text Box 15"/>
          <p:cNvSpPr txBox="1">
            <a:spLocks noChangeArrowheads="1"/>
          </p:cNvSpPr>
          <p:nvPr/>
        </p:nvSpPr>
        <p:spPr bwMode="auto">
          <a:xfrm>
            <a:off x="4171446" y="2026744"/>
            <a:ext cx="1588567"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pPr>
              <a:lnSpc>
                <a:spcPts val="1900"/>
              </a:lnSpc>
            </a:pPr>
            <a:r>
              <a:rPr lang="ja-JP" altLang="en-US" sz="1200" b="1" dirty="0" smtClean="0">
                <a:latin typeface="ＭＳ ゴシック" panose="020B0609070205080204" pitchFamily="49" charset="-128"/>
                <a:ea typeface="ＭＳ ゴシック" panose="020B0609070205080204" pitchFamily="49" charset="-128"/>
              </a:rPr>
              <a:t>今帰仁小北側隣接地</a:t>
            </a:r>
            <a:endParaRPr lang="en-US" altLang="ja-JP" sz="1200" b="1" dirty="0">
              <a:latin typeface="ＭＳ ゴシック" panose="020B0609070205080204" pitchFamily="49" charset="-128"/>
              <a:ea typeface="ＭＳ ゴシック" panose="020B0609070205080204" pitchFamily="49" charset="-128"/>
            </a:endParaRPr>
          </a:p>
        </p:txBody>
      </p:sp>
      <p:sp>
        <p:nvSpPr>
          <p:cNvPr id="24" name="Text Box 15"/>
          <p:cNvSpPr txBox="1">
            <a:spLocks noChangeArrowheads="1"/>
          </p:cNvSpPr>
          <p:nvPr/>
        </p:nvSpPr>
        <p:spPr bwMode="auto">
          <a:xfrm>
            <a:off x="4171446" y="1711819"/>
            <a:ext cx="1463061"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pPr>
              <a:lnSpc>
                <a:spcPts val="1900"/>
              </a:lnSpc>
            </a:pPr>
            <a:r>
              <a:rPr lang="ja-JP" altLang="en-US" sz="1200" b="1" dirty="0" smtClean="0">
                <a:latin typeface="ＭＳ ゴシック" panose="020B0609070205080204" pitchFamily="49" charset="-128"/>
                <a:ea typeface="ＭＳ ゴシック" panose="020B0609070205080204" pitchFamily="49" charset="-128"/>
              </a:rPr>
              <a:t>第</a:t>
            </a:r>
            <a:r>
              <a:rPr lang="ja-JP" altLang="en-US" sz="1200" b="1" dirty="0">
                <a:latin typeface="ＭＳ ゴシック" panose="020B0609070205080204" pitchFamily="49" charset="-128"/>
                <a:ea typeface="ＭＳ ゴシック" panose="020B0609070205080204" pitchFamily="49" charset="-128"/>
              </a:rPr>
              <a:t>２</a:t>
            </a:r>
            <a:r>
              <a:rPr lang="ja-JP" altLang="en-US" sz="1200" b="1" dirty="0" smtClean="0">
                <a:latin typeface="ＭＳ ゴシック" panose="020B0609070205080204" pitchFamily="49" charset="-128"/>
                <a:ea typeface="ＭＳ ゴシック" panose="020B0609070205080204" pitchFamily="49" charset="-128"/>
              </a:rPr>
              <a:t>案</a:t>
            </a:r>
            <a:r>
              <a:rPr lang="en-US" altLang="ja-JP" sz="1200" b="1" dirty="0" smtClean="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約</a:t>
            </a:r>
            <a:r>
              <a:rPr lang="en-US" altLang="ja-JP" sz="1200" b="1" dirty="0" smtClean="0">
                <a:latin typeface="ＭＳ ゴシック" panose="020B0609070205080204" pitchFamily="49" charset="-128"/>
                <a:ea typeface="ＭＳ ゴシック" panose="020B0609070205080204" pitchFamily="49" charset="-128"/>
              </a:rPr>
              <a:t>5,300</a:t>
            </a:r>
            <a:r>
              <a:rPr lang="ja-JP" altLang="en-US" sz="1200" b="1" dirty="0" smtClean="0">
                <a:latin typeface="ＭＳ ゴシック" panose="020B0609070205080204" pitchFamily="49" charset="-128"/>
                <a:ea typeface="ＭＳ ゴシック" panose="020B0609070205080204" pitchFamily="49" charset="-128"/>
              </a:rPr>
              <a:t>㎡</a:t>
            </a:r>
            <a:r>
              <a:rPr lang="en-US" altLang="ja-JP" sz="1200" b="1" dirty="0" smtClean="0">
                <a:latin typeface="ＭＳ ゴシック" panose="020B0609070205080204" pitchFamily="49" charset="-128"/>
                <a:ea typeface="ＭＳ ゴシック" panose="020B0609070205080204" pitchFamily="49" charset="-128"/>
              </a:rPr>
              <a:t>)</a:t>
            </a:r>
            <a:endParaRPr lang="en-US" altLang="ja-JP" sz="1200" b="1" dirty="0">
              <a:latin typeface="ＭＳ ゴシック" panose="020B0609070205080204" pitchFamily="49" charset="-128"/>
              <a:ea typeface="ＭＳ ゴシック" panose="020B0609070205080204" pitchFamily="49" charset="-128"/>
            </a:endParaRPr>
          </a:p>
        </p:txBody>
      </p:sp>
      <p:sp>
        <p:nvSpPr>
          <p:cNvPr id="25" name="Text Box 15"/>
          <p:cNvSpPr txBox="1">
            <a:spLocks noChangeArrowheads="1"/>
          </p:cNvSpPr>
          <p:nvPr/>
        </p:nvSpPr>
        <p:spPr bwMode="auto">
          <a:xfrm>
            <a:off x="516075" y="3460969"/>
            <a:ext cx="2243866"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pPr>
              <a:lnSpc>
                <a:spcPts val="1900"/>
              </a:lnSpc>
            </a:pPr>
            <a:r>
              <a:rPr lang="ja-JP" altLang="en-US" sz="1200" b="1" dirty="0" smtClean="0">
                <a:latin typeface="ＭＳ ゴシック" panose="020B0609070205080204" pitchFamily="49" charset="-128"/>
                <a:ea typeface="ＭＳ ゴシック" panose="020B0609070205080204" pitchFamily="49" charset="-128"/>
              </a:rPr>
              <a:t>今帰仁幼稚園跡地及び隣接地</a:t>
            </a:r>
            <a:endParaRPr lang="en-US" altLang="ja-JP" sz="1200" b="1" dirty="0">
              <a:latin typeface="ＭＳ ゴシック" panose="020B0609070205080204" pitchFamily="49" charset="-128"/>
              <a:ea typeface="ＭＳ ゴシック" panose="020B0609070205080204" pitchFamily="49" charset="-128"/>
            </a:endParaRPr>
          </a:p>
        </p:txBody>
      </p:sp>
      <p:sp>
        <p:nvSpPr>
          <p:cNvPr id="26" name="Text Box 15"/>
          <p:cNvSpPr txBox="1">
            <a:spLocks noChangeArrowheads="1"/>
          </p:cNvSpPr>
          <p:nvPr/>
        </p:nvSpPr>
        <p:spPr bwMode="auto">
          <a:xfrm>
            <a:off x="516076" y="3163837"/>
            <a:ext cx="1454972"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pPr>
              <a:lnSpc>
                <a:spcPts val="1900"/>
              </a:lnSpc>
            </a:pPr>
            <a:r>
              <a:rPr lang="ja-JP" altLang="en-US" sz="1200" b="1" dirty="0" smtClean="0">
                <a:latin typeface="ＭＳ ゴシック" panose="020B0609070205080204" pitchFamily="49" charset="-128"/>
                <a:ea typeface="ＭＳ ゴシック" panose="020B0609070205080204" pitchFamily="49" charset="-128"/>
              </a:rPr>
              <a:t>第１案</a:t>
            </a:r>
            <a:r>
              <a:rPr lang="en-US" altLang="ja-JP" sz="1200" b="1" dirty="0" smtClean="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約</a:t>
            </a:r>
            <a:r>
              <a:rPr lang="en-US" altLang="ja-JP" sz="1200" b="1" dirty="0" smtClean="0">
                <a:latin typeface="ＭＳ ゴシック" panose="020B0609070205080204" pitchFamily="49" charset="-128"/>
                <a:ea typeface="ＭＳ ゴシック" panose="020B0609070205080204" pitchFamily="49" charset="-128"/>
              </a:rPr>
              <a:t>4,600</a:t>
            </a:r>
            <a:r>
              <a:rPr lang="ja-JP" altLang="en-US" sz="1200" b="1" dirty="0" smtClean="0">
                <a:latin typeface="ＭＳ ゴシック" panose="020B0609070205080204" pitchFamily="49" charset="-128"/>
                <a:ea typeface="ＭＳ ゴシック" panose="020B0609070205080204" pitchFamily="49" charset="-128"/>
              </a:rPr>
              <a:t>㎡</a:t>
            </a:r>
            <a:r>
              <a:rPr lang="en-US" altLang="ja-JP" sz="1200" b="1" dirty="0" smtClean="0">
                <a:latin typeface="ＭＳ ゴシック" panose="020B0609070205080204" pitchFamily="49" charset="-128"/>
                <a:ea typeface="ＭＳ ゴシック" panose="020B0609070205080204" pitchFamily="49" charset="-128"/>
              </a:rPr>
              <a:t>)</a:t>
            </a:r>
            <a:endParaRPr lang="en-US" altLang="ja-JP" sz="1200" b="1" dirty="0">
              <a:latin typeface="ＭＳ ゴシック" panose="020B0609070205080204" pitchFamily="49" charset="-128"/>
              <a:ea typeface="ＭＳ ゴシック" panose="020B0609070205080204" pitchFamily="49" charset="-128"/>
            </a:endParaRPr>
          </a:p>
        </p:txBody>
      </p:sp>
      <p:sp>
        <p:nvSpPr>
          <p:cNvPr id="28" name="下矢印 27"/>
          <p:cNvSpPr/>
          <p:nvPr/>
        </p:nvSpPr>
        <p:spPr>
          <a:xfrm rot="6328090">
            <a:off x="3917717" y="3919520"/>
            <a:ext cx="277127" cy="653872"/>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円/楕円 28"/>
          <p:cNvSpPr/>
          <p:nvPr/>
        </p:nvSpPr>
        <p:spPr>
          <a:xfrm>
            <a:off x="4425995" y="4311223"/>
            <a:ext cx="1338488" cy="33890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0" name="テキスト ボックス 29"/>
          <p:cNvSpPr txBox="1"/>
          <p:nvPr/>
        </p:nvSpPr>
        <p:spPr>
          <a:xfrm>
            <a:off x="4516970" y="4328696"/>
            <a:ext cx="1156538" cy="276999"/>
          </a:xfrm>
          <a:prstGeom prst="rect">
            <a:avLst/>
          </a:prstGeom>
          <a:noFill/>
          <a:ln>
            <a:noFill/>
          </a:ln>
        </p:spPr>
        <p:txBody>
          <a:bodyPr wrap="square" rtlCol="0">
            <a:spAutoFit/>
          </a:bodyPr>
          <a:lstStyle/>
          <a:p>
            <a:pPr algn="ctr"/>
            <a:r>
              <a:rPr lang="ja-JP" altLang="en-US" sz="1200" b="1" dirty="0" smtClean="0">
                <a:latin typeface="+mj-ea"/>
                <a:ea typeface="+mj-ea"/>
              </a:rPr>
              <a:t>今帰仁小学校</a:t>
            </a:r>
            <a:endParaRPr lang="ja-JP" altLang="en-US" sz="1200" b="1" dirty="0">
              <a:latin typeface="+mj-ea"/>
              <a:ea typeface="+mj-ea"/>
            </a:endParaRPr>
          </a:p>
        </p:txBody>
      </p:sp>
      <p:sp>
        <p:nvSpPr>
          <p:cNvPr id="31" name="フリーフォーム 30"/>
          <p:cNvSpPr/>
          <p:nvPr/>
        </p:nvSpPr>
        <p:spPr>
          <a:xfrm flipH="1">
            <a:off x="3275856" y="2863850"/>
            <a:ext cx="263550" cy="1028410"/>
          </a:xfrm>
          <a:custGeom>
            <a:avLst/>
            <a:gdLst>
              <a:gd name="connsiteX0" fmla="*/ 0 w 144780"/>
              <a:gd name="connsiteY0" fmla="*/ 0 h 449580"/>
              <a:gd name="connsiteX1" fmla="*/ 99060 w 144780"/>
              <a:gd name="connsiteY1" fmla="*/ 449580 h 449580"/>
              <a:gd name="connsiteX2" fmla="*/ 144780 w 144780"/>
              <a:gd name="connsiteY2" fmla="*/ 30480 h 449580"/>
              <a:gd name="connsiteX3" fmla="*/ 0 w 144780"/>
              <a:gd name="connsiteY3" fmla="*/ 0 h 449580"/>
              <a:gd name="connsiteX0" fmla="*/ 0 w 144780"/>
              <a:gd name="connsiteY0" fmla="*/ 0 h 449580"/>
              <a:gd name="connsiteX1" fmla="*/ 99060 w 144780"/>
              <a:gd name="connsiteY1" fmla="*/ 449580 h 449580"/>
              <a:gd name="connsiteX2" fmla="*/ 144780 w 144780"/>
              <a:gd name="connsiteY2" fmla="*/ 30480 h 449580"/>
              <a:gd name="connsiteX3" fmla="*/ 0 w 144780"/>
              <a:gd name="connsiteY3" fmla="*/ 0 h 449580"/>
              <a:gd name="connsiteX0" fmla="*/ 0 w 144780"/>
              <a:gd name="connsiteY0" fmla="*/ 0 h 449580"/>
              <a:gd name="connsiteX1" fmla="*/ 99060 w 144780"/>
              <a:gd name="connsiteY1" fmla="*/ 449580 h 449580"/>
              <a:gd name="connsiteX2" fmla="*/ 144780 w 144780"/>
              <a:gd name="connsiteY2" fmla="*/ 30480 h 449580"/>
              <a:gd name="connsiteX3" fmla="*/ 0 w 144780"/>
              <a:gd name="connsiteY3" fmla="*/ 0 h 449580"/>
              <a:gd name="connsiteX0" fmla="*/ 13355 w 158135"/>
              <a:gd name="connsiteY0" fmla="*/ 0 h 449580"/>
              <a:gd name="connsiteX1" fmla="*/ 112415 w 158135"/>
              <a:gd name="connsiteY1" fmla="*/ 449580 h 449580"/>
              <a:gd name="connsiteX2" fmla="*/ 158135 w 158135"/>
              <a:gd name="connsiteY2" fmla="*/ 30480 h 449580"/>
              <a:gd name="connsiteX3" fmla="*/ 13355 w 158135"/>
              <a:gd name="connsiteY3" fmla="*/ 0 h 449580"/>
              <a:gd name="connsiteX0" fmla="*/ 13355 w 158135"/>
              <a:gd name="connsiteY0" fmla="*/ 0 h 449580"/>
              <a:gd name="connsiteX1" fmla="*/ 112415 w 158135"/>
              <a:gd name="connsiteY1" fmla="*/ 449580 h 449580"/>
              <a:gd name="connsiteX2" fmla="*/ 158135 w 158135"/>
              <a:gd name="connsiteY2" fmla="*/ 30480 h 449580"/>
              <a:gd name="connsiteX3" fmla="*/ 13355 w 158135"/>
              <a:gd name="connsiteY3" fmla="*/ 0 h 449580"/>
              <a:gd name="connsiteX0" fmla="*/ 13355 w 155754"/>
              <a:gd name="connsiteY0" fmla="*/ 0 h 449580"/>
              <a:gd name="connsiteX1" fmla="*/ 112415 w 155754"/>
              <a:gd name="connsiteY1" fmla="*/ 449580 h 449580"/>
              <a:gd name="connsiteX2" fmla="*/ 155754 w 155754"/>
              <a:gd name="connsiteY2" fmla="*/ 28098 h 449580"/>
              <a:gd name="connsiteX3" fmla="*/ 13355 w 155754"/>
              <a:gd name="connsiteY3" fmla="*/ 0 h 449580"/>
              <a:gd name="connsiteX0" fmla="*/ 13853 w 153871"/>
              <a:gd name="connsiteY0" fmla="*/ 0 h 476457"/>
              <a:gd name="connsiteX1" fmla="*/ 110532 w 153871"/>
              <a:gd name="connsiteY1" fmla="*/ 476457 h 476457"/>
              <a:gd name="connsiteX2" fmla="*/ 153871 w 153871"/>
              <a:gd name="connsiteY2" fmla="*/ 54975 h 476457"/>
              <a:gd name="connsiteX3" fmla="*/ 13853 w 153871"/>
              <a:gd name="connsiteY3" fmla="*/ 0 h 476457"/>
              <a:gd name="connsiteX0" fmla="*/ 13853 w 144346"/>
              <a:gd name="connsiteY0" fmla="*/ 0 h 476457"/>
              <a:gd name="connsiteX1" fmla="*/ 110532 w 144346"/>
              <a:gd name="connsiteY1" fmla="*/ 476457 h 476457"/>
              <a:gd name="connsiteX2" fmla="*/ 144346 w 144346"/>
              <a:gd name="connsiteY2" fmla="*/ 35428 h 476457"/>
              <a:gd name="connsiteX3" fmla="*/ 13853 w 144346"/>
              <a:gd name="connsiteY3" fmla="*/ 0 h 476457"/>
              <a:gd name="connsiteX0" fmla="*/ 13853 w 139583"/>
              <a:gd name="connsiteY0" fmla="*/ 0 h 476457"/>
              <a:gd name="connsiteX1" fmla="*/ 110532 w 139583"/>
              <a:gd name="connsiteY1" fmla="*/ 476457 h 476457"/>
              <a:gd name="connsiteX2" fmla="*/ 139583 w 139583"/>
              <a:gd name="connsiteY2" fmla="*/ 67191 h 476457"/>
              <a:gd name="connsiteX3" fmla="*/ 13853 w 139583"/>
              <a:gd name="connsiteY3" fmla="*/ 0 h 476457"/>
              <a:gd name="connsiteX0" fmla="*/ 11599 w 149236"/>
              <a:gd name="connsiteY0" fmla="*/ 0 h 434920"/>
              <a:gd name="connsiteX1" fmla="*/ 120185 w 149236"/>
              <a:gd name="connsiteY1" fmla="*/ 434920 h 434920"/>
              <a:gd name="connsiteX2" fmla="*/ 149236 w 149236"/>
              <a:gd name="connsiteY2" fmla="*/ 25654 h 434920"/>
              <a:gd name="connsiteX3" fmla="*/ 11599 w 149236"/>
              <a:gd name="connsiteY3" fmla="*/ 0 h 434920"/>
              <a:gd name="connsiteX0" fmla="*/ 11599 w 153999"/>
              <a:gd name="connsiteY0" fmla="*/ 0 h 434920"/>
              <a:gd name="connsiteX1" fmla="*/ 120185 w 153999"/>
              <a:gd name="connsiteY1" fmla="*/ 434920 h 434920"/>
              <a:gd name="connsiteX2" fmla="*/ 153999 w 153999"/>
              <a:gd name="connsiteY2" fmla="*/ 25654 h 434920"/>
              <a:gd name="connsiteX3" fmla="*/ 11599 w 153999"/>
              <a:gd name="connsiteY3" fmla="*/ 0 h 434920"/>
              <a:gd name="connsiteX0" fmla="*/ 8265 w 176859"/>
              <a:gd name="connsiteY0" fmla="*/ 1223 h 409266"/>
              <a:gd name="connsiteX1" fmla="*/ 143045 w 176859"/>
              <a:gd name="connsiteY1" fmla="*/ 409266 h 409266"/>
              <a:gd name="connsiteX2" fmla="*/ 176859 w 176859"/>
              <a:gd name="connsiteY2" fmla="*/ 0 h 409266"/>
              <a:gd name="connsiteX3" fmla="*/ 8265 w 176859"/>
              <a:gd name="connsiteY3" fmla="*/ 1223 h 409266"/>
              <a:gd name="connsiteX0" fmla="*/ 25771 w 118165"/>
              <a:gd name="connsiteY0" fmla="*/ 0 h 520436"/>
              <a:gd name="connsiteX1" fmla="*/ 84351 w 118165"/>
              <a:gd name="connsiteY1" fmla="*/ 520436 h 520436"/>
              <a:gd name="connsiteX2" fmla="*/ 118165 w 118165"/>
              <a:gd name="connsiteY2" fmla="*/ 111170 h 520436"/>
              <a:gd name="connsiteX3" fmla="*/ 25771 w 118165"/>
              <a:gd name="connsiteY3" fmla="*/ 0 h 520436"/>
              <a:gd name="connsiteX0" fmla="*/ 25771 w 153884"/>
              <a:gd name="connsiteY0" fmla="*/ 0 h 520436"/>
              <a:gd name="connsiteX1" fmla="*/ 84351 w 153884"/>
              <a:gd name="connsiteY1" fmla="*/ 520436 h 520436"/>
              <a:gd name="connsiteX2" fmla="*/ 153884 w 153884"/>
              <a:gd name="connsiteY2" fmla="*/ 81850 h 520436"/>
              <a:gd name="connsiteX3" fmla="*/ 25771 w 153884"/>
              <a:gd name="connsiteY3" fmla="*/ 0 h 520436"/>
              <a:gd name="connsiteX0" fmla="*/ 25771 w 141978"/>
              <a:gd name="connsiteY0" fmla="*/ 0 h 520436"/>
              <a:gd name="connsiteX1" fmla="*/ 84351 w 141978"/>
              <a:gd name="connsiteY1" fmla="*/ 520436 h 520436"/>
              <a:gd name="connsiteX2" fmla="*/ 141978 w 141978"/>
              <a:gd name="connsiteY2" fmla="*/ 72077 h 520436"/>
              <a:gd name="connsiteX3" fmla="*/ 25771 w 141978"/>
              <a:gd name="connsiteY3" fmla="*/ 0 h 520436"/>
              <a:gd name="connsiteX0" fmla="*/ 46977 w 163184"/>
              <a:gd name="connsiteY0" fmla="*/ 0 h 520436"/>
              <a:gd name="connsiteX1" fmla="*/ 105557 w 163184"/>
              <a:gd name="connsiteY1" fmla="*/ 520436 h 520436"/>
              <a:gd name="connsiteX2" fmla="*/ 163184 w 163184"/>
              <a:gd name="connsiteY2" fmla="*/ 72077 h 520436"/>
              <a:gd name="connsiteX3" fmla="*/ 46977 w 163184"/>
              <a:gd name="connsiteY3" fmla="*/ 0 h 520436"/>
              <a:gd name="connsiteX0" fmla="*/ 46977 w 146515"/>
              <a:gd name="connsiteY0" fmla="*/ 0 h 520436"/>
              <a:gd name="connsiteX1" fmla="*/ 105557 w 146515"/>
              <a:gd name="connsiteY1" fmla="*/ 520436 h 520436"/>
              <a:gd name="connsiteX2" fmla="*/ 146515 w 146515"/>
              <a:gd name="connsiteY2" fmla="*/ 57417 h 520436"/>
              <a:gd name="connsiteX3" fmla="*/ 46977 w 146515"/>
              <a:gd name="connsiteY3" fmla="*/ 0 h 520436"/>
              <a:gd name="connsiteX0" fmla="*/ 46977 w 186996"/>
              <a:gd name="connsiteY0" fmla="*/ 0 h 520436"/>
              <a:gd name="connsiteX1" fmla="*/ 105557 w 186996"/>
              <a:gd name="connsiteY1" fmla="*/ 520436 h 520436"/>
              <a:gd name="connsiteX2" fmla="*/ 186996 w 186996"/>
              <a:gd name="connsiteY2" fmla="*/ 45199 h 520436"/>
              <a:gd name="connsiteX3" fmla="*/ 46977 w 186996"/>
              <a:gd name="connsiteY3" fmla="*/ 0 h 520436"/>
              <a:gd name="connsiteX0" fmla="*/ 61826 w 166126"/>
              <a:gd name="connsiteY0" fmla="*/ 0 h 537540"/>
              <a:gd name="connsiteX1" fmla="*/ 84687 w 166126"/>
              <a:gd name="connsiteY1" fmla="*/ 537540 h 537540"/>
              <a:gd name="connsiteX2" fmla="*/ 166126 w 166126"/>
              <a:gd name="connsiteY2" fmla="*/ 62303 h 537540"/>
              <a:gd name="connsiteX3" fmla="*/ 61826 w 166126"/>
              <a:gd name="connsiteY3" fmla="*/ 0 h 537540"/>
              <a:gd name="connsiteX0" fmla="*/ 64175 w 163713"/>
              <a:gd name="connsiteY0" fmla="*/ 0 h 549757"/>
              <a:gd name="connsiteX1" fmla="*/ 82274 w 163713"/>
              <a:gd name="connsiteY1" fmla="*/ 549757 h 549757"/>
              <a:gd name="connsiteX2" fmla="*/ 163713 w 163713"/>
              <a:gd name="connsiteY2" fmla="*/ 74520 h 549757"/>
              <a:gd name="connsiteX3" fmla="*/ 64175 w 163713"/>
              <a:gd name="connsiteY3" fmla="*/ 0 h 549757"/>
              <a:gd name="connsiteX0" fmla="*/ 64175 w 168476"/>
              <a:gd name="connsiteY0" fmla="*/ 0 h 549757"/>
              <a:gd name="connsiteX1" fmla="*/ 82274 w 168476"/>
              <a:gd name="connsiteY1" fmla="*/ 549757 h 549757"/>
              <a:gd name="connsiteX2" fmla="*/ 168476 w 168476"/>
              <a:gd name="connsiteY2" fmla="*/ 45200 h 549757"/>
              <a:gd name="connsiteX3" fmla="*/ 64175 w 168476"/>
              <a:gd name="connsiteY3" fmla="*/ 0 h 549757"/>
              <a:gd name="connsiteX0" fmla="*/ 58466 w 174673"/>
              <a:gd name="connsiteY0" fmla="*/ 0 h 522880"/>
              <a:gd name="connsiteX1" fmla="*/ 88471 w 174673"/>
              <a:gd name="connsiteY1" fmla="*/ 522880 h 522880"/>
              <a:gd name="connsiteX2" fmla="*/ 174673 w 174673"/>
              <a:gd name="connsiteY2" fmla="*/ 18323 h 522880"/>
              <a:gd name="connsiteX3" fmla="*/ 58466 w 174673"/>
              <a:gd name="connsiteY3" fmla="*/ 0 h 522880"/>
              <a:gd name="connsiteX0" fmla="*/ 58466 w 162767"/>
              <a:gd name="connsiteY0" fmla="*/ 0 h 522880"/>
              <a:gd name="connsiteX1" fmla="*/ 88471 w 162767"/>
              <a:gd name="connsiteY1" fmla="*/ 522880 h 522880"/>
              <a:gd name="connsiteX2" fmla="*/ 162767 w 162767"/>
              <a:gd name="connsiteY2" fmla="*/ 42755 h 522880"/>
              <a:gd name="connsiteX3" fmla="*/ 58466 w 162767"/>
              <a:gd name="connsiteY3" fmla="*/ 0 h 522880"/>
            </a:gdLst>
            <a:ahLst/>
            <a:cxnLst>
              <a:cxn ang="0">
                <a:pos x="connsiteX0" y="connsiteY0"/>
              </a:cxn>
              <a:cxn ang="0">
                <a:pos x="connsiteX1" y="connsiteY1"/>
              </a:cxn>
              <a:cxn ang="0">
                <a:pos x="connsiteX2" y="connsiteY2"/>
              </a:cxn>
              <a:cxn ang="0">
                <a:pos x="connsiteX3" y="connsiteY3"/>
              </a:cxn>
            </a:cxnLst>
            <a:rect l="l" t="t" r="r" b="b"/>
            <a:pathLst>
              <a:path w="162767" h="522880">
                <a:moveTo>
                  <a:pt x="58466" y="0"/>
                </a:moveTo>
                <a:cubicBezTo>
                  <a:pt x="-20433" y="247469"/>
                  <a:pt x="-27892" y="370638"/>
                  <a:pt x="88471" y="522880"/>
                </a:cubicBezTo>
                <a:cubicBezTo>
                  <a:pt x="46561" y="373655"/>
                  <a:pt x="92759" y="184837"/>
                  <a:pt x="162767" y="42755"/>
                </a:cubicBezTo>
                <a:lnTo>
                  <a:pt x="58466" y="0"/>
                </a:lnTo>
                <a:close/>
              </a:path>
            </a:pathLst>
          </a:cu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2" name="二等辺三角形 31"/>
          <p:cNvSpPr/>
          <p:nvPr/>
        </p:nvSpPr>
        <p:spPr>
          <a:xfrm rot="19662427">
            <a:off x="3059882" y="2670267"/>
            <a:ext cx="470454" cy="29376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3676728" y="3066983"/>
            <a:ext cx="962902" cy="33890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p:cNvSpPr txBox="1"/>
          <p:nvPr/>
        </p:nvSpPr>
        <p:spPr>
          <a:xfrm>
            <a:off x="3645052" y="3097935"/>
            <a:ext cx="998956" cy="276999"/>
          </a:xfrm>
          <a:prstGeom prst="rect">
            <a:avLst/>
          </a:prstGeom>
          <a:noFill/>
          <a:ln>
            <a:noFill/>
          </a:ln>
        </p:spPr>
        <p:txBody>
          <a:bodyPr wrap="square" rtlCol="0">
            <a:spAutoFit/>
          </a:bodyPr>
          <a:lstStyle/>
          <a:p>
            <a:pPr algn="ctr"/>
            <a:r>
              <a:rPr lang="ja-JP" altLang="en-US" sz="1200" dirty="0">
                <a:latin typeface="+mj-ea"/>
                <a:ea typeface="+mj-ea"/>
              </a:rPr>
              <a:t>候補地変更</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r>
              <a:rPr lang="en-US" altLang="ja-JP" dirty="0" smtClean="0"/>
              <a:t>7</a:t>
            </a:r>
            <a:endParaRPr lang="en-US" altLang="ja-JP" dirty="0"/>
          </a:p>
        </p:txBody>
      </p:sp>
      <p:sp>
        <p:nvSpPr>
          <p:cNvPr id="8" name="Text Box 26"/>
          <p:cNvSpPr txBox="1">
            <a:spLocks noChangeArrowheads="1"/>
          </p:cNvSpPr>
          <p:nvPr/>
        </p:nvSpPr>
        <p:spPr bwMode="auto">
          <a:xfrm>
            <a:off x="323529" y="272567"/>
            <a:ext cx="8545513"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600" dirty="0">
                <a:solidFill>
                  <a:srgbClr val="0000FF"/>
                </a:solidFill>
                <a:latin typeface="HGP創英角ｺﾞｼｯｸUB" pitchFamily="50" charset="-128"/>
                <a:ea typeface="HGP創英角ｺﾞｼｯｸUB" pitchFamily="50" charset="-128"/>
              </a:rPr>
              <a:t>民設民営保育所の候補地（①村域東側）</a:t>
            </a:r>
            <a:endParaRPr lang="ja-JP" altLang="en-US" dirty="0">
              <a:latin typeface="Arial" charset="0"/>
            </a:endParaRPr>
          </a:p>
        </p:txBody>
      </p:sp>
      <p:sp>
        <p:nvSpPr>
          <p:cNvPr id="11" name="Text Box 15"/>
          <p:cNvSpPr txBox="1">
            <a:spLocks noChangeArrowheads="1"/>
          </p:cNvSpPr>
          <p:nvPr/>
        </p:nvSpPr>
        <p:spPr bwMode="auto">
          <a:xfrm>
            <a:off x="5724638" y="1146710"/>
            <a:ext cx="3239851" cy="4395303"/>
          </a:xfrm>
          <a:prstGeom prst="rect">
            <a:avLst/>
          </a:prstGeom>
          <a:solidFill>
            <a:srgbClr val="FFFFFF"/>
          </a:solidFill>
          <a:ln w="9525">
            <a:noFill/>
            <a:miter lim="800000"/>
            <a:headEnd/>
            <a:tailEnd/>
          </a:ln>
        </p:spPr>
        <p:txBody>
          <a:bodyPr lIns="74295" tIns="8890" rIns="74295" bIns="8890"/>
          <a:lstStyle/>
          <a:p>
            <a:r>
              <a:rPr lang="ja-JP" altLang="en-US" b="1" dirty="0"/>
              <a:t>○天底小学校周辺</a:t>
            </a:r>
            <a:endParaRPr lang="en-US" altLang="ja-JP" b="1" dirty="0"/>
          </a:p>
          <a:p>
            <a:r>
              <a:rPr lang="ja-JP" altLang="en-US" b="1" dirty="0"/>
              <a:t>　（校長住宅跡地及び隣接地）</a:t>
            </a:r>
            <a:endParaRPr lang="en-US" altLang="ja-JP" b="1" dirty="0"/>
          </a:p>
          <a:p>
            <a:endParaRPr lang="en-US" altLang="ja-JP" sz="7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・面積：約</a:t>
            </a:r>
            <a:r>
              <a:rPr lang="en-US" altLang="ja-JP" sz="1400" b="1" dirty="0">
                <a:latin typeface="ＭＳ 明朝" panose="02020609040205080304" pitchFamily="17" charset="-128"/>
                <a:ea typeface="ＭＳ 明朝" panose="02020609040205080304" pitchFamily="17" charset="-128"/>
              </a:rPr>
              <a:t>1,700</a:t>
            </a:r>
            <a:r>
              <a:rPr lang="ja-JP" altLang="en-US" sz="1400" b="1" dirty="0">
                <a:latin typeface="ＭＳ 明朝" panose="02020609040205080304" pitchFamily="17" charset="-128"/>
                <a:ea typeface="ＭＳ 明朝" panose="02020609040205080304" pitchFamily="17" charset="-128"/>
              </a:rPr>
              <a:t>㎡</a:t>
            </a:r>
            <a:endParaRPr lang="en-US" altLang="ja-JP" sz="1400" b="1" dirty="0">
              <a:latin typeface="ＭＳ 明朝" panose="02020609040205080304" pitchFamily="17" charset="-128"/>
              <a:ea typeface="ＭＳ 明朝" panose="02020609040205080304" pitchFamily="17" charset="-128"/>
            </a:endParaRPr>
          </a:p>
          <a:p>
            <a:endParaRPr lang="en-US" altLang="ja-JP" sz="7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＜主な選定理由＞</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・敷地面積は現状の今帰仁保育所より狭いが、</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隣接地の確保で敷地拡大の可能性あり。</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・現幼稚園を存続しながら新築整備ができる。</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・接する道路は比較的交通量が少なく、安全</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性は良好。</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・小学校校舎と適度な距離がありお互いの活</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動内容・時間等の面で影響が少ない。</a:t>
            </a:r>
            <a:endParaRPr lang="en-US" altLang="ja-JP" b="1" dirty="0">
              <a:latin typeface="ＭＳ 明朝" panose="02020609040205080304" pitchFamily="17" charset="-128"/>
              <a:ea typeface="ＭＳ 明朝" panose="02020609040205080304" pitchFamily="17" charset="-128"/>
            </a:endParaRPr>
          </a:p>
        </p:txBody>
      </p:sp>
      <p:sp>
        <p:nvSpPr>
          <p:cNvPr id="12" name="Text Box 15"/>
          <p:cNvSpPr txBox="1">
            <a:spLocks noChangeArrowheads="1"/>
          </p:cNvSpPr>
          <p:nvPr/>
        </p:nvSpPr>
        <p:spPr bwMode="auto">
          <a:xfrm>
            <a:off x="323528" y="5810743"/>
            <a:ext cx="5481175" cy="432048"/>
          </a:xfrm>
          <a:prstGeom prst="rect">
            <a:avLst/>
          </a:prstGeom>
          <a:solidFill>
            <a:srgbClr val="FFFFFF"/>
          </a:solidFill>
          <a:ln w="9525">
            <a:noFill/>
            <a:miter lim="800000"/>
            <a:headEnd/>
            <a:tailEnd/>
          </a:ln>
        </p:spPr>
        <p:txBody>
          <a:bodyPr lIns="74295" tIns="8890" rIns="74295" bIns="8890"/>
          <a:lstStyle/>
          <a:p>
            <a:r>
              <a:rPr lang="en-US" altLang="ja-JP" sz="1200" b="1" dirty="0">
                <a:latin typeface="ＭＳ 明朝" panose="02020609040205080304" pitchFamily="17" charset="-128"/>
                <a:ea typeface="ＭＳ 明朝" panose="02020609040205080304" pitchFamily="17" charset="-128"/>
              </a:rPr>
              <a:t>※</a:t>
            </a:r>
            <a:r>
              <a:rPr lang="ja-JP" altLang="en-US" sz="1200" b="1" dirty="0">
                <a:latin typeface="ＭＳ 明朝" panose="02020609040205080304" pitchFamily="17" charset="-128"/>
                <a:ea typeface="ＭＳ 明朝" panose="02020609040205080304" pitchFamily="17" charset="-128"/>
              </a:rPr>
              <a:t>候補地の形状･面積は現段階のものであり、今後変更の可能性があります。</a:t>
            </a:r>
            <a:endParaRPr lang="en-US" altLang="ja-JP" sz="1200" b="1" dirty="0">
              <a:latin typeface="ＭＳ 明朝" panose="02020609040205080304" pitchFamily="17" charset="-128"/>
              <a:ea typeface="ＭＳ 明朝" panose="02020609040205080304" pitchFamily="17" charset="-128"/>
            </a:endParaRPr>
          </a:p>
        </p:txBody>
      </p:sp>
      <p:pic>
        <p:nvPicPr>
          <p:cNvPr id="13" name="図 12"/>
          <p:cNvPicPr/>
          <p:nvPr/>
        </p:nvPicPr>
        <p:blipFill rotWithShape="1">
          <a:blip r:embed="rId2" cstate="print">
            <a:extLst>
              <a:ext uri="{28A0092B-C50C-407E-A947-70E740481C1C}">
                <a14:useLocalDpi xmlns:a14="http://schemas.microsoft.com/office/drawing/2010/main"/>
              </a:ext>
            </a:extLst>
          </a:blip>
          <a:srcRect b="6200"/>
          <a:stretch/>
        </p:blipFill>
        <p:spPr bwMode="auto">
          <a:xfrm>
            <a:off x="143509" y="1146711"/>
            <a:ext cx="5581129" cy="3863171"/>
          </a:xfrm>
          <a:prstGeom prst="rect">
            <a:avLst/>
          </a:prstGeom>
          <a:ln>
            <a:noFill/>
          </a:ln>
          <a:extLst>
            <a:ext uri="{53640926-AAD7-44D8-BBD7-CCE9431645EC}">
              <a14:shadowObscured xmlns:a14="http://schemas.microsoft.com/office/drawing/2010/main"/>
            </a:ext>
          </a:extLst>
        </p:spPr>
      </p:pic>
      <p:sp>
        <p:nvSpPr>
          <p:cNvPr id="14" name="Text Box 15"/>
          <p:cNvSpPr txBox="1">
            <a:spLocks noChangeArrowheads="1"/>
          </p:cNvSpPr>
          <p:nvPr/>
        </p:nvSpPr>
        <p:spPr bwMode="auto">
          <a:xfrm>
            <a:off x="3753911" y="4183411"/>
            <a:ext cx="1836204"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a:latin typeface="ＭＳ ゴシック" panose="020B0609070205080204" pitchFamily="49" charset="-128"/>
                <a:ea typeface="ＭＳ ゴシック" panose="020B0609070205080204" pitchFamily="49" charset="-128"/>
              </a:rPr>
              <a:t>校長住宅跡地</a:t>
            </a:r>
            <a:r>
              <a:rPr lang="ja-JP" altLang="en-US" sz="1200" b="1" dirty="0" smtClean="0">
                <a:latin typeface="ＭＳ ゴシック" panose="020B0609070205080204" pitchFamily="49" charset="-128"/>
                <a:ea typeface="ＭＳ ゴシック" panose="020B0609070205080204" pitchFamily="49" charset="-128"/>
              </a:rPr>
              <a:t>及び隣接地</a:t>
            </a:r>
            <a:endParaRPr lang="en-US" altLang="ja-JP" sz="1200" b="1" dirty="0">
              <a:latin typeface="ＭＳ ゴシック" panose="020B0609070205080204" pitchFamily="49" charset="-128"/>
              <a:ea typeface="ＭＳ ゴシック" panose="020B0609070205080204" pitchFamily="49" charset="-128"/>
            </a:endParaRPr>
          </a:p>
        </p:txBody>
      </p:sp>
      <p:sp>
        <p:nvSpPr>
          <p:cNvPr id="15" name="Text Box 15"/>
          <p:cNvSpPr txBox="1">
            <a:spLocks noChangeArrowheads="1"/>
          </p:cNvSpPr>
          <p:nvPr/>
        </p:nvSpPr>
        <p:spPr bwMode="auto">
          <a:xfrm>
            <a:off x="224821" y="3129095"/>
            <a:ext cx="2004433"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smtClean="0">
                <a:latin typeface="ＭＳ ゴシック" panose="020B0609070205080204" pitchFamily="49" charset="-128"/>
                <a:ea typeface="ＭＳ ゴシック" panose="020B0609070205080204" pitchFamily="49" charset="-128"/>
              </a:rPr>
              <a:t>天底幼稚園敷地及び隣接地</a:t>
            </a:r>
            <a:endParaRPr lang="en-US" altLang="ja-JP" sz="1200" b="1" dirty="0">
              <a:latin typeface="ＭＳ ゴシック" panose="020B0609070205080204" pitchFamily="49" charset="-128"/>
              <a:ea typeface="ＭＳ ゴシック" panose="020B0609070205080204" pitchFamily="49" charset="-128"/>
            </a:endParaRPr>
          </a:p>
        </p:txBody>
      </p:sp>
      <p:sp>
        <p:nvSpPr>
          <p:cNvPr id="16" name="Text Box 15"/>
          <p:cNvSpPr txBox="1">
            <a:spLocks noChangeArrowheads="1"/>
          </p:cNvSpPr>
          <p:nvPr/>
        </p:nvSpPr>
        <p:spPr bwMode="auto">
          <a:xfrm>
            <a:off x="3753911" y="3890259"/>
            <a:ext cx="1449908"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smtClean="0">
                <a:latin typeface="ＭＳ ゴシック" panose="020B0609070205080204" pitchFamily="49" charset="-128"/>
                <a:ea typeface="ＭＳ ゴシック" panose="020B0609070205080204" pitchFamily="49" charset="-128"/>
              </a:rPr>
              <a:t>第２案</a:t>
            </a:r>
            <a:r>
              <a:rPr lang="en-US" altLang="ja-JP" sz="1200" b="1" dirty="0" smtClean="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約</a:t>
            </a:r>
            <a:r>
              <a:rPr lang="en-US" altLang="ja-JP" sz="1200" b="1" dirty="0" smtClean="0">
                <a:latin typeface="ＭＳ ゴシック" panose="020B0609070205080204" pitchFamily="49" charset="-128"/>
                <a:ea typeface="ＭＳ ゴシック" panose="020B0609070205080204" pitchFamily="49" charset="-128"/>
              </a:rPr>
              <a:t>1,700</a:t>
            </a:r>
            <a:r>
              <a:rPr lang="ja-JP" altLang="en-US" sz="1200" b="1" dirty="0" smtClean="0">
                <a:latin typeface="ＭＳ ゴシック" panose="020B0609070205080204" pitchFamily="49" charset="-128"/>
                <a:ea typeface="ＭＳ ゴシック" panose="020B0609070205080204" pitchFamily="49" charset="-128"/>
              </a:rPr>
              <a:t>㎡</a:t>
            </a:r>
            <a:r>
              <a:rPr lang="en-US" altLang="ja-JP" sz="1200" b="1" dirty="0" smtClean="0">
                <a:latin typeface="ＭＳ ゴシック" panose="020B0609070205080204" pitchFamily="49" charset="-128"/>
                <a:ea typeface="ＭＳ ゴシック" panose="020B0609070205080204" pitchFamily="49" charset="-128"/>
              </a:rPr>
              <a:t>)</a:t>
            </a:r>
            <a:endParaRPr lang="en-US" altLang="ja-JP" sz="1200" b="1" dirty="0">
              <a:latin typeface="ＭＳ ゴシック" panose="020B0609070205080204" pitchFamily="49" charset="-128"/>
              <a:ea typeface="ＭＳ ゴシック" panose="020B0609070205080204" pitchFamily="49" charset="-128"/>
            </a:endParaRPr>
          </a:p>
        </p:txBody>
      </p:sp>
      <p:sp>
        <p:nvSpPr>
          <p:cNvPr id="17" name="Text Box 15"/>
          <p:cNvSpPr txBox="1">
            <a:spLocks noChangeArrowheads="1"/>
          </p:cNvSpPr>
          <p:nvPr/>
        </p:nvSpPr>
        <p:spPr bwMode="auto">
          <a:xfrm>
            <a:off x="224821" y="2831660"/>
            <a:ext cx="1451610"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smtClean="0">
                <a:latin typeface="ＭＳ ゴシック" panose="020B0609070205080204" pitchFamily="49" charset="-128"/>
                <a:ea typeface="ＭＳ ゴシック" panose="020B0609070205080204" pitchFamily="49" charset="-128"/>
              </a:rPr>
              <a:t>第１案</a:t>
            </a:r>
            <a:r>
              <a:rPr lang="en-US" altLang="ja-JP" sz="1200" b="1" dirty="0" smtClean="0">
                <a:latin typeface="ＭＳ ゴシック" panose="020B0609070205080204" pitchFamily="49" charset="-128"/>
                <a:ea typeface="ＭＳ ゴシック" panose="020B0609070205080204" pitchFamily="49" charset="-128"/>
              </a:rPr>
              <a:t>(</a:t>
            </a:r>
            <a:r>
              <a:rPr lang="ja-JP" altLang="en-US" sz="1200" b="1" dirty="0" smtClean="0">
                <a:latin typeface="ＭＳ ゴシック" panose="020B0609070205080204" pitchFamily="49" charset="-128"/>
                <a:ea typeface="ＭＳ ゴシック" panose="020B0609070205080204" pitchFamily="49" charset="-128"/>
              </a:rPr>
              <a:t>約</a:t>
            </a:r>
            <a:r>
              <a:rPr lang="en-US" altLang="ja-JP" sz="1200" b="1" dirty="0" smtClean="0">
                <a:latin typeface="ＭＳ ゴシック" panose="020B0609070205080204" pitchFamily="49" charset="-128"/>
                <a:ea typeface="ＭＳ ゴシック" panose="020B0609070205080204" pitchFamily="49" charset="-128"/>
              </a:rPr>
              <a:t>1,900</a:t>
            </a:r>
            <a:r>
              <a:rPr lang="ja-JP" altLang="en-US" sz="1200" b="1" dirty="0" smtClean="0">
                <a:latin typeface="ＭＳ ゴシック" panose="020B0609070205080204" pitchFamily="49" charset="-128"/>
                <a:ea typeface="ＭＳ ゴシック" panose="020B0609070205080204" pitchFamily="49" charset="-128"/>
              </a:rPr>
              <a:t>㎡</a:t>
            </a:r>
            <a:r>
              <a:rPr lang="en-US" altLang="ja-JP" sz="1200" b="1" dirty="0" smtClean="0">
                <a:latin typeface="ＭＳ ゴシック" panose="020B0609070205080204" pitchFamily="49" charset="-128"/>
                <a:ea typeface="ＭＳ ゴシック" panose="020B0609070205080204" pitchFamily="49" charset="-128"/>
              </a:rPr>
              <a:t>)</a:t>
            </a:r>
            <a:endParaRPr lang="en-US" altLang="ja-JP" sz="1200" b="1" dirty="0">
              <a:latin typeface="ＭＳ ゴシック" panose="020B0609070205080204" pitchFamily="49" charset="-128"/>
              <a:ea typeface="ＭＳ ゴシック" panose="020B0609070205080204" pitchFamily="49" charset="-128"/>
            </a:endParaRPr>
          </a:p>
        </p:txBody>
      </p:sp>
      <p:cxnSp>
        <p:nvCxnSpPr>
          <p:cNvPr id="20" name="直線コネクタ 19"/>
          <p:cNvCxnSpPr/>
          <p:nvPr/>
        </p:nvCxnSpPr>
        <p:spPr>
          <a:xfrm>
            <a:off x="1525127" y="3341967"/>
            <a:ext cx="632607" cy="5627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841813" y="3442755"/>
            <a:ext cx="262899" cy="4802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下矢印 22"/>
          <p:cNvSpPr/>
          <p:nvPr/>
        </p:nvSpPr>
        <p:spPr>
          <a:xfrm rot="20034048">
            <a:off x="2019170" y="1912349"/>
            <a:ext cx="277127" cy="579542"/>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円/楕円 23"/>
          <p:cNvSpPr/>
          <p:nvPr/>
        </p:nvSpPr>
        <p:spPr>
          <a:xfrm>
            <a:off x="1334843" y="1540418"/>
            <a:ext cx="1167532" cy="33890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25" name="テキスト ボックス 24"/>
          <p:cNvSpPr txBox="1"/>
          <p:nvPr/>
        </p:nvSpPr>
        <p:spPr>
          <a:xfrm>
            <a:off x="1286247" y="1564312"/>
            <a:ext cx="1156538" cy="276999"/>
          </a:xfrm>
          <a:prstGeom prst="rect">
            <a:avLst/>
          </a:prstGeom>
          <a:noFill/>
          <a:ln>
            <a:noFill/>
          </a:ln>
        </p:spPr>
        <p:txBody>
          <a:bodyPr wrap="square" rtlCol="0">
            <a:spAutoFit/>
          </a:bodyPr>
          <a:lstStyle/>
          <a:p>
            <a:pPr algn="ctr"/>
            <a:r>
              <a:rPr lang="ja-JP" altLang="en-US" sz="1200" b="1" dirty="0" smtClean="0">
                <a:latin typeface="+mj-ea"/>
                <a:ea typeface="+mj-ea"/>
              </a:rPr>
              <a:t>天底小学校</a:t>
            </a:r>
            <a:endParaRPr lang="ja-JP" altLang="en-US" sz="1200" b="1" dirty="0">
              <a:latin typeface="+mj-ea"/>
              <a:ea typeface="+mj-ea"/>
            </a:endParaRPr>
          </a:p>
        </p:txBody>
      </p:sp>
      <p:sp>
        <p:nvSpPr>
          <p:cNvPr id="3" name="テキスト ボックス 2"/>
          <p:cNvSpPr txBox="1"/>
          <p:nvPr/>
        </p:nvSpPr>
        <p:spPr>
          <a:xfrm>
            <a:off x="7812359" y="1700808"/>
            <a:ext cx="1620181" cy="307777"/>
          </a:xfrm>
          <a:prstGeom prst="rect">
            <a:avLst/>
          </a:prstGeom>
          <a:noFill/>
        </p:spPr>
        <p:txBody>
          <a:bodyPr wrap="square" rtlCol="0">
            <a:spAutoFit/>
          </a:bodyPr>
          <a:lstStyle/>
          <a:p>
            <a:r>
              <a:rPr kumimoji="1" lang="ja-JP" altLang="en-US" sz="1400" b="1" dirty="0" smtClean="0">
                <a:solidFill>
                  <a:srgbClr val="FF0000"/>
                </a:solidFill>
                <a:latin typeface="ＭＳ 明朝" panose="02020609040205080304" pitchFamily="17" charset="-128"/>
                <a:ea typeface="ＭＳ 明朝" panose="02020609040205080304" pitchFamily="17" charset="-128"/>
              </a:rPr>
              <a:t>約</a:t>
            </a:r>
            <a:r>
              <a:rPr kumimoji="1" lang="en-US" altLang="ja-JP" sz="1400" b="1" dirty="0" smtClean="0">
                <a:solidFill>
                  <a:srgbClr val="FF0000"/>
                </a:solidFill>
                <a:latin typeface="ＭＳ 明朝" panose="02020609040205080304" pitchFamily="17" charset="-128"/>
                <a:ea typeface="ＭＳ 明朝" panose="02020609040205080304" pitchFamily="17" charset="-128"/>
              </a:rPr>
              <a:t>2,400</a:t>
            </a:r>
            <a:r>
              <a:rPr kumimoji="1" lang="ja-JP" altLang="en-US" sz="1400" b="1" dirty="0" smtClean="0">
                <a:solidFill>
                  <a:srgbClr val="FF0000"/>
                </a:solidFill>
                <a:latin typeface="ＭＳ 明朝" panose="02020609040205080304" pitchFamily="17" charset="-128"/>
                <a:ea typeface="ＭＳ 明朝" panose="02020609040205080304" pitchFamily="17" charset="-128"/>
              </a:rPr>
              <a:t>㎡</a:t>
            </a:r>
            <a:endParaRPr kumimoji="1" lang="ja-JP" altLang="en-US" sz="1400" b="1" dirty="0">
              <a:solidFill>
                <a:srgbClr val="FF0000"/>
              </a:solidFill>
              <a:latin typeface="ＭＳ 明朝" panose="02020609040205080304" pitchFamily="17" charset="-128"/>
              <a:ea typeface="ＭＳ 明朝" panose="02020609040205080304" pitchFamily="17" charset="-128"/>
            </a:endParaRPr>
          </a:p>
        </p:txBody>
      </p:sp>
      <p:sp>
        <p:nvSpPr>
          <p:cNvPr id="4" name="右矢印 3"/>
          <p:cNvSpPr/>
          <p:nvPr/>
        </p:nvSpPr>
        <p:spPr>
          <a:xfrm>
            <a:off x="7488324" y="1765542"/>
            <a:ext cx="299185" cy="1783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フリーフォーム 4"/>
          <p:cNvSpPr/>
          <p:nvPr/>
        </p:nvSpPr>
        <p:spPr>
          <a:xfrm>
            <a:off x="4288631" y="2633663"/>
            <a:ext cx="590550" cy="652462"/>
          </a:xfrm>
          <a:custGeom>
            <a:avLst/>
            <a:gdLst>
              <a:gd name="connsiteX0" fmla="*/ 0 w 590550"/>
              <a:gd name="connsiteY0" fmla="*/ 302418 h 652462"/>
              <a:gd name="connsiteX1" fmla="*/ 76200 w 590550"/>
              <a:gd name="connsiteY1" fmla="*/ 431006 h 652462"/>
              <a:gd name="connsiteX2" fmla="*/ 123825 w 590550"/>
              <a:gd name="connsiteY2" fmla="*/ 566737 h 652462"/>
              <a:gd name="connsiteX3" fmla="*/ 114300 w 590550"/>
              <a:gd name="connsiteY3" fmla="*/ 590550 h 652462"/>
              <a:gd name="connsiteX4" fmla="*/ 157163 w 590550"/>
              <a:gd name="connsiteY4" fmla="*/ 652462 h 652462"/>
              <a:gd name="connsiteX5" fmla="*/ 535782 w 590550"/>
              <a:gd name="connsiteY5" fmla="*/ 423862 h 652462"/>
              <a:gd name="connsiteX6" fmla="*/ 590550 w 590550"/>
              <a:gd name="connsiteY6" fmla="*/ 400050 h 652462"/>
              <a:gd name="connsiteX7" fmla="*/ 566738 w 590550"/>
              <a:gd name="connsiteY7" fmla="*/ 238125 h 652462"/>
              <a:gd name="connsiteX8" fmla="*/ 400050 w 590550"/>
              <a:gd name="connsiteY8" fmla="*/ 38100 h 652462"/>
              <a:gd name="connsiteX9" fmla="*/ 383382 w 590550"/>
              <a:gd name="connsiteY9" fmla="*/ 0 h 652462"/>
              <a:gd name="connsiteX10" fmla="*/ 321469 w 590550"/>
              <a:gd name="connsiteY10" fmla="*/ 54768 h 652462"/>
              <a:gd name="connsiteX11" fmla="*/ 0 w 590550"/>
              <a:gd name="connsiteY11" fmla="*/ 302418 h 6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0550" h="652462">
                <a:moveTo>
                  <a:pt x="0" y="302418"/>
                </a:moveTo>
                <a:lnTo>
                  <a:pt x="76200" y="431006"/>
                </a:lnTo>
                <a:lnTo>
                  <a:pt x="123825" y="566737"/>
                </a:lnTo>
                <a:lnTo>
                  <a:pt x="114300" y="590550"/>
                </a:lnTo>
                <a:lnTo>
                  <a:pt x="157163" y="652462"/>
                </a:lnTo>
                <a:lnTo>
                  <a:pt x="535782" y="423862"/>
                </a:lnTo>
                <a:lnTo>
                  <a:pt x="590550" y="400050"/>
                </a:lnTo>
                <a:lnTo>
                  <a:pt x="566738" y="238125"/>
                </a:lnTo>
                <a:lnTo>
                  <a:pt x="400050" y="38100"/>
                </a:lnTo>
                <a:lnTo>
                  <a:pt x="383382" y="0"/>
                </a:lnTo>
                <a:lnTo>
                  <a:pt x="321469" y="54768"/>
                </a:lnTo>
                <a:lnTo>
                  <a:pt x="0" y="302418"/>
                </a:lnTo>
                <a:close/>
              </a:path>
            </a:pathLst>
          </a:custGeom>
          <a:solidFill>
            <a:srgbClr val="FF0000">
              <a:alpha val="46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90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7" presetClass="emph" presetSubtype="0" fill="remove" grpId="0" nodeType="afterEffect">
                                  <p:stCondLst>
                                    <p:cond delay="400"/>
                                  </p:stCondLst>
                                  <p:childTnLst>
                                    <p:animClr clrSpc="rgb" dir="cw">
                                      <p:cBhvr override="childStyle">
                                        <p:cTn id="13" dur="600" autoRev="1" fill="remove"/>
                                        <p:tgtEl>
                                          <p:spTgt spid="5"/>
                                        </p:tgtEl>
                                        <p:attrNameLst>
                                          <p:attrName>style.color</p:attrName>
                                        </p:attrNameLst>
                                      </p:cBhvr>
                                      <p:to>
                                        <a:schemeClr val="bg1"/>
                                      </p:to>
                                    </p:animClr>
                                    <p:animClr clrSpc="rgb" dir="cw">
                                      <p:cBhvr>
                                        <p:cTn id="14" dur="600" autoRev="1" fill="remove"/>
                                        <p:tgtEl>
                                          <p:spTgt spid="5"/>
                                        </p:tgtEl>
                                        <p:attrNameLst>
                                          <p:attrName>fillcolor</p:attrName>
                                        </p:attrNameLst>
                                      </p:cBhvr>
                                      <p:to>
                                        <a:schemeClr val="bg1"/>
                                      </p:to>
                                    </p:animClr>
                                    <p:set>
                                      <p:cBhvr>
                                        <p:cTn id="15" dur="600" autoRev="1" fill="remove"/>
                                        <p:tgtEl>
                                          <p:spTgt spid="5"/>
                                        </p:tgtEl>
                                        <p:attrNameLst>
                                          <p:attrName>fill.type</p:attrName>
                                        </p:attrNameLst>
                                      </p:cBhvr>
                                      <p:to>
                                        <p:strVal val="solid"/>
                                      </p:to>
                                    </p:set>
                                    <p:set>
                                      <p:cBhvr>
                                        <p:cTn id="16" dur="600" autoRev="1" fill="remove"/>
                                        <p:tgtEl>
                                          <p:spTgt spid="5"/>
                                        </p:tgtEl>
                                        <p:attrNameLst>
                                          <p:attrName>fill.on</p:attrName>
                                        </p:attrNameLst>
                                      </p:cBhvr>
                                      <p:to>
                                        <p:strVal val="true"/>
                                      </p:to>
                                    </p:set>
                                  </p:childTnLst>
                                </p:cTn>
                              </p:par>
                              <p:par>
                                <p:cTn id="17" presetID="27" presetClass="emph" presetSubtype="0" fill="remove" grpId="0" nodeType="withEffect">
                                  <p:stCondLst>
                                    <p:cond delay="400"/>
                                  </p:stCondLst>
                                  <p:childTnLst>
                                    <p:animClr clrSpc="rgb" dir="cw">
                                      <p:cBhvr override="childStyle">
                                        <p:cTn id="18" dur="600" autoRev="1" fill="remove"/>
                                        <p:tgtEl>
                                          <p:spTgt spid="4"/>
                                        </p:tgtEl>
                                        <p:attrNameLst>
                                          <p:attrName>style.color</p:attrName>
                                        </p:attrNameLst>
                                      </p:cBhvr>
                                      <p:to>
                                        <a:schemeClr val="bg1"/>
                                      </p:to>
                                    </p:animClr>
                                    <p:animClr clrSpc="rgb" dir="cw">
                                      <p:cBhvr>
                                        <p:cTn id="19" dur="600" autoRev="1" fill="remove"/>
                                        <p:tgtEl>
                                          <p:spTgt spid="4"/>
                                        </p:tgtEl>
                                        <p:attrNameLst>
                                          <p:attrName>fillcolor</p:attrName>
                                        </p:attrNameLst>
                                      </p:cBhvr>
                                      <p:to>
                                        <a:schemeClr val="bg1"/>
                                      </p:to>
                                    </p:animClr>
                                    <p:set>
                                      <p:cBhvr>
                                        <p:cTn id="20" dur="600" autoRev="1" fill="remove"/>
                                        <p:tgtEl>
                                          <p:spTgt spid="4"/>
                                        </p:tgtEl>
                                        <p:attrNameLst>
                                          <p:attrName>fill.type</p:attrName>
                                        </p:attrNameLst>
                                      </p:cBhvr>
                                      <p:to>
                                        <p:strVal val="solid"/>
                                      </p:to>
                                    </p:set>
                                    <p:set>
                                      <p:cBhvr>
                                        <p:cTn id="21" dur="600" autoRev="1" fill="remove"/>
                                        <p:tgtEl>
                                          <p:spTgt spid="4"/>
                                        </p:tgtEl>
                                        <p:attrNameLst>
                                          <p:attrName>fill.on</p:attrName>
                                        </p:attrNameLst>
                                      </p:cBhvr>
                                      <p:to>
                                        <p:strVal val="true"/>
                                      </p:to>
                                    </p:set>
                                  </p:childTnLst>
                                </p:cTn>
                              </p:par>
                              <p:par>
                                <p:cTn id="22" presetID="27" presetClass="emph" presetSubtype="0" fill="remove" grpId="0" nodeType="withEffect">
                                  <p:stCondLst>
                                    <p:cond delay="400"/>
                                  </p:stCondLst>
                                  <p:childTnLst>
                                    <p:animClr clrSpc="rgb" dir="cw">
                                      <p:cBhvr override="childStyle">
                                        <p:cTn id="23" dur="600" autoRev="1" fill="remove"/>
                                        <p:tgtEl>
                                          <p:spTgt spid="3"/>
                                        </p:tgtEl>
                                        <p:attrNameLst>
                                          <p:attrName>style.color</p:attrName>
                                        </p:attrNameLst>
                                      </p:cBhvr>
                                      <p:to>
                                        <a:schemeClr val="bg1"/>
                                      </p:to>
                                    </p:animClr>
                                    <p:animClr clrSpc="rgb" dir="cw">
                                      <p:cBhvr>
                                        <p:cTn id="24" dur="600" autoRev="1" fill="remove"/>
                                        <p:tgtEl>
                                          <p:spTgt spid="3"/>
                                        </p:tgtEl>
                                        <p:attrNameLst>
                                          <p:attrName>fillcolor</p:attrName>
                                        </p:attrNameLst>
                                      </p:cBhvr>
                                      <p:to>
                                        <a:schemeClr val="bg1"/>
                                      </p:to>
                                    </p:animClr>
                                    <p:set>
                                      <p:cBhvr>
                                        <p:cTn id="25" dur="600" autoRev="1" fill="remove"/>
                                        <p:tgtEl>
                                          <p:spTgt spid="3"/>
                                        </p:tgtEl>
                                        <p:attrNameLst>
                                          <p:attrName>fill.type</p:attrName>
                                        </p:attrNameLst>
                                      </p:cBhvr>
                                      <p:to>
                                        <p:strVal val="solid"/>
                                      </p:to>
                                    </p:set>
                                    <p:set>
                                      <p:cBhvr>
                                        <p:cTn id="26" dur="600" autoRev="1" fill="remove"/>
                                        <p:tgtEl>
                                          <p:spTgt spid="3"/>
                                        </p:tgtEl>
                                        <p:attrNameLst>
                                          <p:attrName>fill.on</p:attrName>
                                        </p:attrNameLst>
                                      </p:cBhvr>
                                      <p:to>
                                        <p:strVal val="true"/>
                                      </p:to>
                                    </p:set>
                                  </p:childTnLst>
                                </p:cTn>
                              </p:par>
                            </p:childTnLst>
                          </p:cTn>
                        </p:par>
                        <p:par>
                          <p:cTn id="27" fill="hold">
                            <p:stCondLst>
                              <p:cond delay="1600"/>
                            </p:stCondLst>
                            <p:childTnLst>
                              <p:par>
                                <p:cTn id="28" presetID="27" presetClass="emph" presetSubtype="0" fill="remove" grpId="2" nodeType="afterEffect">
                                  <p:stCondLst>
                                    <p:cond delay="0"/>
                                  </p:stCondLst>
                                  <p:childTnLst>
                                    <p:animClr clrSpc="rgb" dir="cw">
                                      <p:cBhvr override="childStyle">
                                        <p:cTn id="29" dur="600" autoRev="1" fill="remove"/>
                                        <p:tgtEl>
                                          <p:spTgt spid="5"/>
                                        </p:tgtEl>
                                        <p:attrNameLst>
                                          <p:attrName>style.color</p:attrName>
                                        </p:attrNameLst>
                                      </p:cBhvr>
                                      <p:to>
                                        <a:schemeClr val="bg1"/>
                                      </p:to>
                                    </p:animClr>
                                    <p:animClr clrSpc="rgb" dir="cw">
                                      <p:cBhvr>
                                        <p:cTn id="30" dur="600" autoRev="1" fill="remove"/>
                                        <p:tgtEl>
                                          <p:spTgt spid="5"/>
                                        </p:tgtEl>
                                        <p:attrNameLst>
                                          <p:attrName>fillcolor</p:attrName>
                                        </p:attrNameLst>
                                      </p:cBhvr>
                                      <p:to>
                                        <a:schemeClr val="bg1"/>
                                      </p:to>
                                    </p:animClr>
                                    <p:set>
                                      <p:cBhvr>
                                        <p:cTn id="31" dur="600" autoRev="1" fill="remove"/>
                                        <p:tgtEl>
                                          <p:spTgt spid="5"/>
                                        </p:tgtEl>
                                        <p:attrNameLst>
                                          <p:attrName>fill.type</p:attrName>
                                        </p:attrNameLst>
                                      </p:cBhvr>
                                      <p:to>
                                        <p:strVal val="solid"/>
                                      </p:to>
                                    </p:set>
                                    <p:set>
                                      <p:cBhvr>
                                        <p:cTn id="32" dur="600" autoRev="1" fill="remove"/>
                                        <p:tgtEl>
                                          <p:spTgt spid="5"/>
                                        </p:tgtEl>
                                        <p:attrNameLst>
                                          <p:attrName>fill.on</p:attrName>
                                        </p:attrNameLst>
                                      </p:cBhvr>
                                      <p:to>
                                        <p:strVal val="true"/>
                                      </p:to>
                                    </p:set>
                                  </p:childTnLst>
                                </p:cTn>
                              </p:par>
                              <p:par>
                                <p:cTn id="33" presetID="27" presetClass="emph" presetSubtype="0" fill="remove" grpId="2" nodeType="withEffect">
                                  <p:stCondLst>
                                    <p:cond delay="0"/>
                                  </p:stCondLst>
                                  <p:childTnLst>
                                    <p:animClr clrSpc="rgb" dir="cw">
                                      <p:cBhvr override="childStyle">
                                        <p:cTn id="34" dur="600" autoRev="1" fill="remove"/>
                                        <p:tgtEl>
                                          <p:spTgt spid="4"/>
                                        </p:tgtEl>
                                        <p:attrNameLst>
                                          <p:attrName>style.color</p:attrName>
                                        </p:attrNameLst>
                                      </p:cBhvr>
                                      <p:to>
                                        <a:schemeClr val="bg1"/>
                                      </p:to>
                                    </p:animClr>
                                    <p:animClr clrSpc="rgb" dir="cw">
                                      <p:cBhvr>
                                        <p:cTn id="35" dur="600" autoRev="1" fill="remove"/>
                                        <p:tgtEl>
                                          <p:spTgt spid="4"/>
                                        </p:tgtEl>
                                        <p:attrNameLst>
                                          <p:attrName>fillcolor</p:attrName>
                                        </p:attrNameLst>
                                      </p:cBhvr>
                                      <p:to>
                                        <a:schemeClr val="bg1"/>
                                      </p:to>
                                    </p:animClr>
                                    <p:set>
                                      <p:cBhvr>
                                        <p:cTn id="36" dur="600" autoRev="1" fill="remove"/>
                                        <p:tgtEl>
                                          <p:spTgt spid="4"/>
                                        </p:tgtEl>
                                        <p:attrNameLst>
                                          <p:attrName>fill.type</p:attrName>
                                        </p:attrNameLst>
                                      </p:cBhvr>
                                      <p:to>
                                        <p:strVal val="solid"/>
                                      </p:to>
                                    </p:set>
                                    <p:set>
                                      <p:cBhvr>
                                        <p:cTn id="37" dur="600" autoRev="1" fill="remove"/>
                                        <p:tgtEl>
                                          <p:spTgt spid="4"/>
                                        </p:tgtEl>
                                        <p:attrNameLst>
                                          <p:attrName>fill.on</p:attrName>
                                        </p:attrNameLst>
                                      </p:cBhvr>
                                      <p:to>
                                        <p:strVal val="true"/>
                                      </p:to>
                                    </p:set>
                                  </p:childTnLst>
                                </p:cTn>
                              </p:par>
                              <p:par>
                                <p:cTn id="38" presetID="27" presetClass="emph" presetSubtype="0" fill="remove" grpId="2" nodeType="withEffect">
                                  <p:stCondLst>
                                    <p:cond delay="0"/>
                                  </p:stCondLst>
                                  <p:childTnLst>
                                    <p:animClr clrSpc="rgb" dir="cw">
                                      <p:cBhvr override="childStyle">
                                        <p:cTn id="39" dur="600" autoRev="1" fill="remove"/>
                                        <p:tgtEl>
                                          <p:spTgt spid="3"/>
                                        </p:tgtEl>
                                        <p:attrNameLst>
                                          <p:attrName>style.color</p:attrName>
                                        </p:attrNameLst>
                                      </p:cBhvr>
                                      <p:to>
                                        <a:schemeClr val="bg1"/>
                                      </p:to>
                                    </p:animClr>
                                    <p:animClr clrSpc="rgb" dir="cw">
                                      <p:cBhvr>
                                        <p:cTn id="40" dur="600" autoRev="1" fill="remove"/>
                                        <p:tgtEl>
                                          <p:spTgt spid="3"/>
                                        </p:tgtEl>
                                        <p:attrNameLst>
                                          <p:attrName>fillcolor</p:attrName>
                                        </p:attrNameLst>
                                      </p:cBhvr>
                                      <p:to>
                                        <a:schemeClr val="bg1"/>
                                      </p:to>
                                    </p:animClr>
                                    <p:set>
                                      <p:cBhvr>
                                        <p:cTn id="41" dur="600" autoRev="1" fill="remove"/>
                                        <p:tgtEl>
                                          <p:spTgt spid="3"/>
                                        </p:tgtEl>
                                        <p:attrNameLst>
                                          <p:attrName>fill.type</p:attrName>
                                        </p:attrNameLst>
                                      </p:cBhvr>
                                      <p:to>
                                        <p:strVal val="solid"/>
                                      </p:to>
                                    </p:set>
                                    <p:set>
                                      <p:cBhvr>
                                        <p:cTn id="42" dur="6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animBg="1"/>
      <p:bldP spid="4" grpId="1" animBg="1"/>
      <p:bldP spid="4" grpId="2" animBg="1"/>
      <p:bldP spid="5" grpId="0" animBg="1"/>
      <p:bldP spid="5" grpId="1" animBg="1"/>
      <p:bldP spid="5"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r>
              <a:rPr lang="en-US" altLang="ja-JP" dirty="0" smtClean="0"/>
              <a:t>8</a:t>
            </a:r>
            <a:endParaRPr lang="en-US" altLang="ja-JP" dirty="0"/>
          </a:p>
        </p:txBody>
      </p:sp>
      <p:sp>
        <p:nvSpPr>
          <p:cNvPr id="15" name="Text Box 26"/>
          <p:cNvSpPr txBox="1">
            <a:spLocks noChangeArrowheads="1"/>
          </p:cNvSpPr>
          <p:nvPr/>
        </p:nvSpPr>
        <p:spPr bwMode="auto">
          <a:xfrm>
            <a:off x="406765" y="190921"/>
            <a:ext cx="8545513" cy="606425"/>
          </a:xfrm>
          <a:prstGeom prst="rect">
            <a:avLst/>
          </a:prstGeom>
          <a:solidFill>
            <a:srgbClr val="FFFFFF"/>
          </a:solidFill>
          <a:ln w="19050">
            <a:solidFill>
              <a:srgbClr val="0000FF"/>
            </a:solidFill>
            <a:miter lim="800000"/>
            <a:headEnd/>
            <a:tailEnd/>
          </a:ln>
        </p:spPr>
        <p:txBody>
          <a:bodyPr lIns="74295" tIns="8890" rIns="74295" bIns="8890"/>
          <a:lstStyle/>
          <a:p>
            <a:pPr algn="just">
              <a:lnSpc>
                <a:spcPct val="140000"/>
              </a:lnSpc>
            </a:pPr>
            <a:r>
              <a:rPr lang="ja-JP" altLang="en-US" sz="2000" dirty="0">
                <a:latin typeface="Century" pitchFamily="18" charset="0"/>
                <a:ea typeface="ＭＳ 明朝" pitchFamily="17" charset="-128"/>
              </a:rPr>
              <a:t>　</a:t>
            </a:r>
            <a:r>
              <a:rPr lang="ja-JP" altLang="en-US" sz="2600" dirty="0">
                <a:solidFill>
                  <a:srgbClr val="0000FF"/>
                </a:solidFill>
                <a:latin typeface="HGP創英角ｺﾞｼｯｸUB" pitchFamily="50" charset="-128"/>
                <a:ea typeface="HGP創英角ｺﾞｼｯｸUB" pitchFamily="50" charset="-128"/>
              </a:rPr>
              <a:t>民設民営保育所の候補地（②村域西側）</a:t>
            </a:r>
            <a:endParaRPr lang="ja-JP" altLang="en-US" dirty="0">
              <a:latin typeface="Arial" charset="0"/>
            </a:endParaRPr>
          </a:p>
        </p:txBody>
      </p:sp>
      <p:sp>
        <p:nvSpPr>
          <p:cNvPr id="16" name="Text Box 15"/>
          <p:cNvSpPr txBox="1">
            <a:spLocks noChangeArrowheads="1"/>
          </p:cNvSpPr>
          <p:nvPr/>
        </p:nvSpPr>
        <p:spPr bwMode="auto">
          <a:xfrm>
            <a:off x="5796645" y="1142973"/>
            <a:ext cx="3239851" cy="4993138"/>
          </a:xfrm>
          <a:prstGeom prst="rect">
            <a:avLst/>
          </a:prstGeom>
          <a:solidFill>
            <a:srgbClr val="FFFFFF"/>
          </a:solidFill>
          <a:ln w="9525">
            <a:noFill/>
            <a:miter lim="800000"/>
            <a:headEnd/>
            <a:tailEnd/>
          </a:ln>
        </p:spPr>
        <p:txBody>
          <a:bodyPr lIns="74295" tIns="8890" rIns="74295" bIns="8890"/>
          <a:lstStyle/>
          <a:p>
            <a:r>
              <a:rPr lang="ja-JP" altLang="en-US" b="1" dirty="0"/>
              <a:t>○兼次小学校周辺</a:t>
            </a:r>
            <a:endParaRPr lang="en-US" altLang="ja-JP" b="1" dirty="0"/>
          </a:p>
          <a:p>
            <a:r>
              <a:rPr lang="ja-JP" altLang="en-US" b="1" dirty="0"/>
              <a:t>　（兼次幼稚園及び隣接地</a:t>
            </a:r>
            <a:endParaRPr lang="en-US" altLang="ja-JP" b="1" dirty="0"/>
          </a:p>
          <a:p>
            <a:r>
              <a:rPr lang="ja-JP" altLang="en-US" b="1" dirty="0"/>
              <a:t>　　又</a:t>
            </a:r>
            <a:r>
              <a:rPr lang="ja-JP" altLang="en-US" b="1" dirty="0" smtClean="0"/>
              <a:t>は旧兼</a:t>
            </a:r>
            <a:r>
              <a:rPr lang="ja-JP" altLang="en-US" b="1" dirty="0"/>
              <a:t>次中学校跡地）</a:t>
            </a:r>
            <a:endParaRPr lang="en-US" altLang="ja-JP" b="1" dirty="0"/>
          </a:p>
          <a:p>
            <a:endParaRPr lang="en-US" altLang="ja-JP" sz="7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・面積：約</a:t>
            </a:r>
            <a:r>
              <a:rPr lang="en-US" altLang="ja-JP" sz="1400" b="1" dirty="0">
                <a:latin typeface="ＭＳ 明朝" panose="02020609040205080304" pitchFamily="17" charset="-128"/>
                <a:ea typeface="ＭＳ 明朝" panose="02020609040205080304" pitchFamily="17" charset="-128"/>
              </a:rPr>
              <a:t>2,400</a:t>
            </a:r>
            <a:r>
              <a:rPr lang="ja-JP" altLang="en-US" sz="1400" b="1" dirty="0">
                <a:latin typeface="ＭＳ 明朝" panose="02020609040205080304" pitchFamily="17" charset="-128"/>
                <a:ea typeface="ＭＳ 明朝" panose="02020609040205080304" pitchFamily="17" charset="-128"/>
              </a:rPr>
              <a:t>㎡</a:t>
            </a:r>
            <a:endParaRPr lang="en-US" altLang="ja-JP" sz="1400" b="1" dirty="0">
              <a:latin typeface="ＭＳ 明朝" panose="02020609040205080304" pitchFamily="17" charset="-128"/>
              <a:ea typeface="ＭＳ 明朝" panose="02020609040205080304" pitchFamily="17" charset="-128"/>
            </a:endParaRPr>
          </a:p>
          <a:p>
            <a:endParaRPr lang="en-US" altLang="ja-JP" sz="7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＜主な選定理由＞</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・敷地面積は現状の今帰仁保育所と同程度。</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・小学校校舎と適度な距離がありお互いの活</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動内容・時間等の面で影響が少ない。</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・旧兼次中学校跡地は高齢者施設等に隣接し</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ており、世代間交流が期待できる。</a:t>
            </a:r>
            <a:endParaRPr lang="en-US" altLang="ja-JP" sz="1200" b="1" dirty="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a:t>
            </a:r>
            <a:r>
              <a:rPr lang="ja-JP" altLang="en-US" sz="1200" b="1" dirty="0" smtClean="0">
                <a:latin typeface="ＭＳ 明朝" panose="02020609040205080304" pitchFamily="17" charset="-128"/>
                <a:ea typeface="ＭＳ 明朝" panose="02020609040205080304" pitchFamily="17" charset="-128"/>
              </a:rPr>
              <a:t>兼次幼稚園側は自然が豊か。</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smtClean="0">
                <a:latin typeface="ＭＳ 明朝" panose="02020609040205080304" pitchFamily="17" charset="-128"/>
                <a:ea typeface="ＭＳ 明朝" panose="02020609040205080304" pitchFamily="17" charset="-128"/>
              </a:rPr>
              <a:t>・旧兼次中学校跡地はグランド跡地のため大　</a:t>
            </a:r>
            <a:endParaRPr lang="en-US" altLang="ja-JP" sz="1200" b="1" dirty="0" smtClean="0">
              <a:latin typeface="ＭＳ 明朝" panose="02020609040205080304" pitchFamily="17" charset="-128"/>
              <a:ea typeface="ＭＳ 明朝" panose="02020609040205080304" pitchFamily="17" charset="-128"/>
            </a:endParaRPr>
          </a:p>
          <a:p>
            <a:r>
              <a:rPr lang="ja-JP" altLang="en-US" sz="1200" b="1" dirty="0">
                <a:latin typeface="ＭＳ 明朝" panose="02020609040205080304" pitchFamily="17" charset="-128"/>
                <a:ea typeface="ＭＳ 明朝" panose="02020609040205080304" pitchFamily="17" charset="-128"/>
              </a:rPr>
              <a:t>　</a:t>
            </a:r>
            <a:r>
              <a:rPr lang="ja-JP" altLang="en-US" sz="1200" b="1" dirty="0" smtClean="0">
                <a:latin typeface="ＭＳ 明朝" panose="02020609040205080304" pitchFamily="17" charset="-128"/>
                <a:ea typeface="ＭＳ 明朝" panose="02020609040205080304" pitchFamily="17" charset="-128"/>
              </a:rPr>
              <a:t>規模造成を要しない。</a:t>
            </a:r>
            <a:endParaRPr lang="en-US" altLang="ja-JP" sz="1200" b="1" dirty="0">
              <a:latin typeface="ＭＳ 明朝" panose="02020609040205080304" pitchFamily="17" charset="-128"/>
              <a:ea typeface="ＭＳ 明朝" panose="02020609040205080304" pitchFamily="17" charset="-128"/>
            </a:endParaRPr>
          </a:p>
        </p:txBody>
      </p:sp>
      <p:sp>
        <p:nvSpPr>
          <p:cNvPr id="17" name="Text Box 15"/>
          <p:cNvSpPr txBox="1">
            <a:spLocks noChangeArrowheads="1"/>
          </p:cNvSpPr>
          <p:nvPr/>
        </p:nvSpPr>
        <p:spPr bwMode="auto">
          <a:xfrm>
            <a:off x="406764" y="5810743"/>
            <a:ext cx="5481175" cy="432048"/>
          </a:xfrm>
          <a:prstGeom prst="rect">
            <a:avLst/>
          </a:prstGeom>
          <a:solidFill>
            <a:srgbClr val="FFFFFF"/>
          </a:solidFill>
          <a:ln w="9525">
            <a:noFill/>
            <a:miter lim="800000"/>
            <a:headEnd/>
            <a:tailEnd/>
          </a:ln>
        </p:spPr>
        <p:txBody>
          <a:bodyPr lIns="74295" tIns="8890" rIns="74295" bIns="8890"/>
          <a:lstStyle/>
          <a:p>
            <a:r>
              <a:rPr lang="en-US" altLang="ja-JP" sz="1200" b="1" dirty="0">
                <a:latin typeface="ＭＳ 明朝" panose="02020609040205080304" pitchFamily="17" charset="-128"/>
                <a:ea typeface="ＭＳ 明朝" panose="02020609040205080304" pitchFamily="17" charset="-128"/>
              </a:rPr>
              <a:t>※</a:t>
            </a:r>
            <a:r>
              <a:rPr lang="ja-JP" altLang="en-US" sz="1200" b="1" dirty="0">
                <a:latin typeface="ＭＳ 明朝" panose="02020609040205080304" pitchFamily="17" charset="-128"/>
                <a:ea typeface="ＭＳ 明朝" panose="02020609040205080304" pitchFamily="17" charset="-128"/>
              </a:rPr>
              <a:t>候補地の形状･面積は現段階のものであり、今後変更の可能性があります。</a:t>
            </a:r>
            <a:endParaRPr lang="en-US" altLang="ja-JP" sz="1200" b="1" dirty="0">
              <a:latin typeface="ＭＳ 明朝" panose="02020609040205080304" pitchFamily="17" charset="-128"/>
              <a:ea typeface="ＭＳ 明朝" panose="02020609040205080304" pitchFamily="17" charset="-128"/>
            </a:endParaRPr>
          </a:p>
        </p:txBody>
      </p:sp>
      <p:pic>
        <p:nvPicPr>
          <p:cNvPr id="20" name="図 19"/>
          <p:cNvPicPr/>
          <p:nvPr/>
        </p:nvPicPr>
        <p:blipFill rotWithShape="1">
          <a:blip r:embed="rId2" cstate="print">
            <a:extLst>
              <a:ext uri="{28A0092B-C50C-407E-A947-70E740481C1C}">
                <a14:useLocalDpi xmlns:a14="http://schemas.microsoft.com/office/drawing/2010/main"/>
              </a:ext>
            </a:extLst>
          </a:blip>
          <a:srcRect b="6338"/>
          <a:stretch/>
        </p:blipFill>
        <p:spPr bwMode="auto">
          <a:xfrm>
            <a:off x="152264" y="1142973"/>
            <a:ext cx="5655915" cy="3844317"/>
          </a:xfrm>
          <a:prstGeom prst="rect">
            <a:avLst/>
          </a:prstGeom>
          <a:ln>
            <a:noFill/>
          </a:ln>
          <a:extLst>
            <a:ext uri="{53640926-AAD7-44D8-BBD7-CCE9431645EC}">
              <a14:shadowObscured xmlns:a14="http://schemas.microsoft.com/office/drawing/2010/main"/>
            </a:ext>
          </a:extLst>
        </p:spPr>
      </p:pic>
      <p:sp>
        <p:nvSpPr>
          <p:cNvPr id="21" name="Text Box 15"/>
          <p:cNvSpPr txBox="1">
            <a:spLocks noChangeArrowheads="1"/>
          </p:cNvSpPr>
          <p:nvPr/>
        </p:nvSpPr>
        <p:spPr bwMode="auto">
          <a:xfrm>
            <a:off x="3061395" y="1889272"/>
            <a:ext cx="1760847"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a:t>兼次幼稚園及び隣接地</a:t>
            </a:r>
            <a:endParaRPr lang="en-US" altLang="ja-JP" sz="1200" b="1" dirty="0">
              <a:latin typeface="ＭＳ 明朝" panose="02020609040205080304" pitchFamily="17" charset="-128"/>
              <a:ea typeface="ＭＳ 明朝" panose="02020609040205080304" pitchFamily="17" charset="-128"/>
            </a:endParaRPr>
          </a:p>
        </p:txBody>
      </p:sp>
      <p:sp>
        <p:nvSpPr>
          <p:cNvPr id="22" name="Text Box 15"/>
          <p:cNvSpPr txBox="1">
            <a:spLocks noChangeArrowheads="1"/>
          </p:cNvSpPr>
          <p:nvPr/>
        </p:nvSpPr>
        <p:spPr bwMode="auto">
          <a:xfrm>
            <a:off x="599600" y="4290689"/>
            <a:ext cx="1501040"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a:t>旧兼次中学校跡地</a:t>
            </a:r>
            <a:endParaRPr lang="en-US" altLang="ja-JP" sz="1200" b="1" dirty="0">
              <a:latin typeface="ＭＳ 明朝" panose="02020609040205080304" pitchFamily="17" charset="-128"/>
              <a:ea typeface="ＭＳ 明朝" panose="02020609040205080304" pitchFamily="17" charset="-128"/>
            </a:endParaRPr>
          </a:p>
        </p:txBody>
      </p:sp>
      <p:sp>
        <p:nvSpPr>
          <p:cNvPr id="23" name="Text Box 15"/>
          <p:cNvSpPr txBox="1">
            <a:spLocks noChangeArrowheads="1"/>
          </p:cNvSpPr>
          <p:nvPr/>
        </p:nvSpPr>
        <p:spPr bwMode="auto">
          <a:xfrm>
            <a:off x="3061394" y="1599109"/>
            <a:ext cx="1402594"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smtClean="0"/>
              <a:t>第１案</a:t>
            </a:r>
            <a:r>
              <a:rPr lang="en-US" altLang="ja-JP" sz="1200" b="1" dirty="0" smtClean="0"/>
              <a:t>(</a:t>
            </a:r>
            <a:r>
              <a:rPr lang="ja-JP" altLang="en-US" sz="1200" b="1" dirty="0" smtClean="0"/>
              <a:t>約</a:t>
            </a:r>
            <a:r>
              <a:rPr lang="en-US" altLang="ja-JP" sz="1200" b="1" dirty="0" smtClean="0"/>
              <a:t>2,500</a:t>
            </a:r>
            <a:r>
              <a:rPr lang="ja-JP" altLang="en-US" sz="1200" b="1" dirty="0" smtClean="0"/>
              <a:t>㎡</a:t>
            </a:r>
            <a:r>
              <a:rPr lang="en-US" altLang="ja-JP" sz="1200" b="1" dirty="0" smtClean="0"/>
              <a:t>)</a:t>
            </a:r>
            <a:endParaRPr lang="en-US" altLang="ja-JP" sz="1200" b="1" dirty="0">
              <a:latin typeface="ＭＳ 明朝" panose="02020609040205080304" pitchFamily="17" charset="-128"/>
              <a:ea typeface="ＭＳ 明朝" panose="02020609040205080304" pitchFamily="17" charset="-128"/>
            </a:endParaRPr>
          </a:p>
        </p:txBody>
      </p:sp>
      <p:sp>
        <p:nvSpPr>
          <p:cNvPr id="24" name="Text Box 15"/>
          <p:cNvSpPr txBox="1">
            <a:spLocks noChangeArrowheads="1"/>
          </p:cNvSpPr>
          <p:nvPr/>
        </p:nvSpPr>
        <p:spPr bwMode="auto">
          <a:xfrm>
            <a:off x="599600" y="3988057"/>
            <a:ext cx="1398024" cy="24275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ja-JP" altLang="en-US" sz="1200" b="1" dirty="0" smtClean="0"/>
              <a:t>第２案</a:t>
            </a:r>
            <a:r>
              <a:rPr lang="en-US" altLang="ja-JP" sz="1200" b="1" dirty="0" smtClean="0"/>
              <a:t>(</a:t>
            </a:r>
            <a:r>
              <a:rPr lang="ja-JP" altLang="en-US" sz="1200" b="1" dirty="0" smtClean="0"/>
              <a:t>約</a:t>
            </a:r>
            <a:r>
              <a:rPr lang="en-US" altLang="ja-JP" sz="1200" b="1" dirty="0" smtClean="0"/>
              <a:t>2,400</a:t>
            </a:r>
            <a:r>
              <a:rPr lang="ja-JP" altLang="en-US" sz="1200" b="1" dirty="0" smtClean="0"/>
              <a:t>㎡</a:t>
            </a:r>
            <a:r>
              <a:rPr lang="en-US" altLang="ja-JP" sz="1200" b="1" dirty="0" smtClean="0"/>
              <a:t>)</a:t>
            </a:r>
            <a:endParaRPr lang="en-US" altLang="ja-JP" sz="1200" b="1" dirty="0">
              <a:latin typeface="ＭＳ 明朝" panose="02020609040205080304" pitchFamily="17" charset="-128"/>
              <a:ea typeface="ＭＳ 明朝" panose="02020609040205080304" pitchFamily="17" charset="-128"/>
            </a:endParaRPr>
          </a:p>
        </p:txBody>
      </p:sp>
      <p:sp>
        <p:nvSpPr>
          <p:cNvPr id="25" name="Text Box 15"/>
          <p:cNvSpPr txBox="1">
            <a:spLocks noChangeArrowheads="1"/>
          </p:cNvSpPr>
          <p:nvPr/>
        </p:nvSpPr>
        <p:spPr bwMode="auto">
          <a:xfrm>
            <a:off x="949459" y="2761805"/>
            <a:ext cx="1329514" cy="345525"/>
          </a:xfrm>
          <a:prstGeom prst="rect">
            <a:avLst/>
          </a:prstGeom>
          <a:ln>
            <a:headEnd/>
            <a:tailEnd/>
          </a:ln>
        </p:spPr>
        <p:style>
          <a:lnRef idx="2">
            <a:schemeClr val="dk1"/>
          </a:lnRef>
          <a:fillRef idx="1">
            <a:schemeClr val="lt1"/>
          </a:fillRef>
          <a:effectRef idx="0">
            <a:schemeClr val="dk1"/>
          </a:effectRef>
          <a:fontRef idx="minor">
            <a:schemeClr val="dk1"/>
          </a:fontRef>
        </p:style>
        <p:txBody>
          <a:bodyPr lIns="74295" tIns="8890" rIns="74295" bIns="8890"/>
          <a:lstStyle/>
          <a:p>
            <a:r>
              <a:rPr lang="en-US" altLang="ja-JP" sz="1000" b="1" dirty="0" smtClean="0">
                <a:latin typeface="ＭＳ 明朝" panose="02020609040205080304" pitchFamily="17" charset="-128"/>
                <a:ea typeface="ＭＳ 明朝" panose="02020609040205080304" pitchFamily="17" charset="-128"/>
              </a:rPr>
              <a:t>※</a:t>
            </a:r>
            <a:r>
              <a:rPr lang="ja-JP" altLang="en-US" sz="1000" b="1" dirty="0" smtClean="0">
                <a:latin typeface="ＭＳ 明朝" panose="02020609040205080304" pitchFamily="17" charset="-128"/>
                <a:ea typeface="ＭＳ 明朝" panose="02020609040205080304" pitchFamily="17" charset="-128"/>
              </a:rPr>
              <a:t>候補地は事業者が</a:t>
            </a:r>
            <a:endParaRPr lang="en-US" altLang="ja-JP" sz="1000" b="1" dirty="0" smtClean="0">
              <a:latin typeface="ＭＳ 明朝" panose="02020609040205080304" pitchFamily="17" charset="-128"/>
              <a:ea typeface="ＭＳ 明朝" panose="02020609040205080304" pitchFamily="17" charset="-128"/>
            </a:endParaRPr>
          </a:p>
          <a:p>
            <a:r>
              <a:rPr lang="ja-JP" altLang="en-US" sz="1000" b="1" dirty="0" smtClean="0">
                <a:latin typeface="ＭＳ 明朝" panose="02020609040205080304" pitchFamily="17" charset="-128"/>
                <a:ea typeface="ＭＳ 明朝" panose="02020609040205080304" pitchFamily="17" charset="-128"/>
              </a:rPr>
              <a:t>　いずれかを選択</a:t>
            </a:r>
            <a:endParaRPr lang="en-US" altLang="ja-JP" sz="1000" b="1" dirty="0">
              <a:latin typeface="ＭＳ 明朝" panose="02020609040205080304" pitchFamily="17" charset="-128"/>
              <a:ea typeface="ＭＳ 明朝" panose="02020609040205080304" pitchFamily="17" charset="-128"/>
            </a:endParaRPr>
          </a:p>
        </p:txBody>
      </p:sp>
      <p:sp>
        <p:nvSpPr>
          <p:cNvPr id="26" name="下矢印 25"/>
          <p:cNvSpPr/>
          <p:nvPr/>
        </p:nvSpPr>
        <p:spPr>
          <a:xfrm rot="11961922">
            <a:off x="1901987" y="2318900"/>
            <a:ext cx="277127" cy="387950"/>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下矢印 26"/>
          <p:cNvSpPr/>
          <p:nvPr/>
        </p:nvSpPr>
        <p:spPr>
          <a:xfrm rot="19826216">
            <a:off x="2088650" y="3194330"/>
            <a:ext cx="277127" cy="442111"/>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下矢印 28"/>
          <p:cNvSpPr/>
          <p:nvPr/>
        </p:nvSpPr>
        <p:spPr>
          <a:xfrm rot="7935273">
            <a:off x="4228618" y="3203008"/>
            <a:ext cx="277127" cy="579542"/>
          </a:xfrm>
          <a:prstGeom prst="down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30" name="直線コネクタ 29"/>
          <p:cNvCxnSpPr/>
          <p:nvPr/>
        </p:nvCxnSpPr>
        <p:spPr>
          <a:xfrm flipV="1">
            <a:off x="1984565" y="4109434"/>
            <a:ext cx="728597" cy="30960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456803" y="1996429"/>
            <a:ext cx="644064" cy="1199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4579273" y="3642308"/>
            <a:ext cx="1064504" cy="33890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3" name="テキスト ボックス 32"/>
          <p:cNvSpPr txBox="1"/>
          <p:nvPr/>
        </p:nvSpPr>
        <p:spPr>
          <a:xfrm>
            <a:off x="4535996" y="3651689"/>
            <a:ext cx="1156538" cy="276999"/>
          </a:xfrm>
          <a:prstGeom prst="rect">
            <a:avLst/>
          </a:prstGeom>
          <a:noFill/>
          <a:ln>
            <a:noFill/>
          </a:ln>
        </p:spPr>
        <p:txBody>
          <a:bodyPr wrap="square" rtlCol="0">
            <a:spAutoFit/>
          </a:bodyPr>
          <a:lstStyle/>
          <a:p>
            <a:pPr algn="ctr"/>
            <a:r>
              <a:rPr lang="ja-JP" altLang="en-US" sz="1200" b="1" dirty="0">
                <a:latin typeface="+mj-ea"/>
                <a:ea typeface="+mj-ea"/>
              </a:rPr>
              <a:t>兼次</a:t>
            </a:r>
            <a:r>
              <a:rPr lang="ja-JP" altLang="en-US" sz="1200" b="1" dirty="0" smtClean="0">
                <a:latin typeface="+mj-ea"/>
                <a:ea typeface="+mj-ea"/>
              </a:rPr>
              <a:t>小学校</a:t>
            </a:r>
            <a:endParaRPr lang="ja-JP" altLang="en-US" sz="1200" b="1" dirty="0">
              <a:latin typeface="+mj-ea"/>
              <a:ea typeface="+mj-ea"/>
            </a:endParaRPr>
          </a:p>
        </p:txBody>
      </p:sp>
    </p:spTree>
    <p:extLst>
      <p:ext uri="{BB962C8B-B14F-4D97-AF65-F5344CB8AC3E}">
        <p14:creationId xmlns:p14="http://schemas.microsoft.com/office/powerpoint/2010/main" val="1565957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2928</TotalTime>
  <Words>1632</Words>
  <Application>Microsoft Office PowerPoint</Application>
  <PresentationFormat>画面に合わせる (4:3)</PresentationFormat>
  <Paragraphs>444</Paragraphs>
  <Slides>25</Slides>
  <Notes>1</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標準デザイン</vt:lpstr>
      <vt:lpstr>PowerPoint プレゼンテーション</vt:lpstr>
      <vt:lpstr>認定こども園の整備計画と 村立保育所民営化方針等について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読谷村地域福祉計画 　第１回住民懇談会</dc:title>
  <dc:creator>都市科学政策研究所</dc:creator>
  <cp:lastModifiedBy>Windows7</cp:lastModifiedBy>
  <cp:revision>236</cp:revision>
  <cp:lastPrinted>2016-03-15T10:13:31Z</cp:lastPrinted>
  <dcterms:created xsi:type="dcterms:W3CDTF">2007-03-03T10:26:07Z</dcterms:created>
  <dcterms:modified xsi:type="dcterms:W3CDTF">2016-03-18T09:53:03Z</dcterms:modified>
</cp:coreProperties>
</file>