
<file path=[Content_Types].xml><?xml version="1.0" encoding="utf-8"?>
<Types xmlns="http://schemas.openxmlformats.org/package/2006/content-types">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4.xml" ContentType="application/vnd.openxmlformats-officedocument.themeOverride+xml"/>
  <Override PartName="/ppt/notesSlides/notesSlide6.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5.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notesSlides/notesSlide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notesSlides/notesSlide10.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11.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notesSlides/notesSlide12.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13.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14.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notesSlides/notesSlide15.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notesSlides/notesSlide16.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8.xml" ContentType="application/vnd.openxmlformats-officedocument.themeOverride+xml"/>
  <Override PartName="/ppt/notesSlides/notesSlide17.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18.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19.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187" r:id="rId2"/>
    <p:sldId id="2225" r:id="rId3"/>
    <p:sldId id="2200" r:id="rId4"/>
    <p:sldId id="3836" r:id="rId5"/>
    <p:sldId id="2236" r:id="rId6"/>
    <p:sldId id="2143" r:id="rId7"/>
    <p:sldId id="3832" r:id="rId8"/>
    <p:sldId id="2201" r:id="rId9"/>
    <p:sldId id="2223" r:id="rId10"/>
    <p:sldId id="2232" r:id="rId11"/>
    <p:sldId id="3837" r:id="rId12"/>
    <p:sldId id="3838" r:id="rId13"/>
    <p:sldId id="3839" r:id="rId14"/>
    <p:sldId id="3840" r:id="rId15"/>
    <p:sldId id="3842" r:id="rId16"/>
    <p:sldId id="3843" r:id="rId17"/>
    <p:sldId id="3844" r:id="rId18"/>
    <p:sldId id="2204" r:id="rId19"/>
    <p:sldId id="2219" r:id="rId20"/>
    <p:sldId id="2220" r:id="rId21"/>
    <p:sldId id="3846" r:id="rId22"/>
    <p:sldId id="3847" r:id="rId23"/>
    <p:sldId id="3848" r:id="rId24"/>
    <p:sldId id="2289" r:id="rId25"/>
    <p:sldId id="3849" r:id="rId26"/>
    <p:sldId id="3850" r:id="rId27"/>
    <p:sldId id="2282" r:id="rId28"/>
    <p:sldId id="3851" r:id="rId29"/>
    <p:sldId id="3854" r:id="rId30"/>
    <p:sldId id="3853" r:id="rId31"/>
    <p:sldId id="3852" r:id="rId32"/>
    <p:sldId id="3855" r:id="rId33"/>
    <p:sldId id="3860" r:id="rId34"/>
    <p:sldId id="3856" r:id="rId35"/>
    <p:sldId id="3857" r:id="rId36"/>
    <p:sldId id="3861" r:id="rId37"/>
    <p:sldId id="3862" r:id="rId3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6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84F00"/>
    <a:srgbClr val="FF5050"/>
    <a:srgbClr val="FF8B8B"/>
    <a:srgbClr val="FF7575"/>
    <a:srgbClr val="FFCCCC"/>
    <a:srgbClr val="FF9B9B"/>
    <a:srgbClr val="A3DC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6" autoAdjust="0"/>
    <p:restoredTop sz="94660"/>
  </p:normalViewPr>
  <p:slideViewPr>
    <p:cSldViewPr snapToGrid="0" showGuides="1">
      <p:cViewPr varScale="1">
        <p:scale>
          <a:sx n="101" d="100"/>
          <a:sy n="101" d="100"/>
        </p:scale>
        <p:origin x="120" y="1158"/>
      </p:cViewPr>
      <p:guideLst>
        <p:guide orient="horz" pos="1049"/>
        <p:guide pos="612"/>
      </p:guideLst>
    </p:cSldViewPr>
  </p:slideViewPr>
  <p:notesTextViewPr>
    <p:cViewPr>
      <p:scale>
        <a:sx n="1" d="1"/>
        <a:sy n="1" d="1"/>
      </p:scale>
      <p:origin x="0" y="0"/>
    </p:cViewPr>
  </p:notesTextViewPr>
  <p:sorterViewPr>
    <p:cViewPr varScale="1">
      <p:scale>
        <a:sx n="1" d="1"/>
        <a:sy n="1" d="1"/>
      </p:scale>
      <p:origin x="0" y="-4752"/>
    </p:cViewPr>
  </p:sorter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9" Type="http://schemas.openxmlformats.org/officeDocument/2006/relationships/notesMaster" Target="notesMasters/notesMaster1.xml" />
  <Relationship Id="rId21" Type="http://schemas.openxmlformats.org/officeDocument/2006/relationships/slide" Target="slides/slide20.xml" />
  <Relationship Id="rId34" Type="http://schemas.openxmlformats.org/officeDocument/2006/relationships/slide" Target="slides/slide33.xml" />
  <Relationship Id="rId42" Type="http://schemas.openxmlformats.org/officeDocument/2006/relationships/theme" Target="theme/theme1.xml" />
  <Relationship Id="rId7" Type="http://schemas.openxmlformats.org/officeDocument/2006/relationships/slide" Target="slides/slide6.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41" Type="http://schemas.openxmlformats.org/officeDocument/2006/relationships/viewProps" Target="viewProp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slide" Target="slides/slide36.xml" />
  <Relationship Id="rId40" Type="http://schemas.openxmlformats.org/officeDocument/2006/relationships/presProps" Target="presProp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slide" Target="slides/slide34.xml" />
  <Relationship Id="rId43" Type="http://schemas.openxmlformats.org/officeDocument/2006/relationships/tableStyles" Target="tableStyles.xml" />
  <Relationship Id="rId8" Type="http://schemas.openxmlformats.org/officeDocument/2006/relationships/slide" Target="slides/slide7.xml" />
  <Relationship Id="rId3" Type="http://schemas.openxmlformats.org/officeDocument/2006/relationships/slide" Target="slides/slide2.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slide" Target="slides/slide37.xml" />
</Relationships>
</file>

<file path=ppt/charts/_rels/chart1.xml.rels>&#65279;<?xml version="1.0" encoding="utf-8" standalone="yes"?>
<Relationships xmlns="http://schemas.openxmlformats.org/package/2006/relationships">
  <Relationship Id="rId2" Type="http://schemas.openxmlformats.org/officeDocument/2006/relationships/package" Target="../embeddings/Microsoft_Excel_Worksheet.xlsx" />
  <Relationship Id="rId1" Type="http://schemas.openxmlformats.org/officeDocument/2006/relationships/themeOverride" Target="../theme/themeOverride1.xml" />
</Relationships>
</file>

<file path=ppt/charts/_rels/chart10.xml.rels>&#65279;<?xml version="1.0" encoding="utf-8" standalone="yes"?>
<Relationships xmlns="http://schemas.openxmlformats.org/package/2006/relationships">
  <Relationship Id="rId3" Type="http://schemas.openxmlformats.org/officeDocument/2006/relationships/themeOverride" Target="../theme/themeOverride10.xml" />
  <Relationship Id="rId2" Type="http://schemas.microsoft.com/office/2011/relationships/chartColorStyle" Target="colors5.xml" />
  <Relationship Id="rId1" Type="http://schemas.microsoft.com/office/2011/relationships/chartStyle" Target="style5.xml" />
  <Relationship Id="rId4" Type="http://schemas.openxmlformats.org/officeDocument/2006/relationships/package" Target="../embeddings/Microsoft_Excel_Worksheet9.xlsx" />
</Relationships>
</file>

<file path=ppt/charts/_rels/chart11.xml.rels>&#65279;<?xml version="1.0" encoding="utf-8" standalone="yes"?>
<Relationships xmlns="http://schemas.openxmlformats.org/package/2006/relationships">
  <Relationship Id="rId3" Type="http://schemas.openxmlformats.org/officeDocument/2006/relationships/themeOverride" Target="../theme/themeOverride11.xml" />
  <Relationship Id="rId2" Type="http://schemas.microsoft.com/office/2011/relationships/chartColorStyle" Target="colors6.xml" />
  <Relationship Id="rId1" Type="http://schemas.microsoft.com/office/2011/relationships/chartStyle" Target="style6.xml" />
  <Relationship Id="rId4" Type="http://schemas.openxmlformats.org/officeDocument/2006/relationships/package" Target="../embeddings/Microsoft_Excel_Worksheet10.xlsx" />
</Relationships>
</file>

<file path=ppt/charts/_rels/chart12.xml.rels>&#65279;<?xml version="1.0" encoding="utf-8" standalone="yes"?>
<Relationships xmlns="http://schemas.openxmlformats.org/package/2006/relationships">
  <Relationship Id="rId3" Type="http://schemas.openxmlformats.org/officeDocument/2006/relationships/themeOverride" Target="../theme/themeOverride12.xml" />
  <Relationship Id="rId2" Type="http://schemas.microsoft.com/office/2011/relationships/chartColorStyle" Target="colors7.xml" />
  <Relationship Id="rId1" Type="http://schemas.microsoft.com/office/2011/relationships/chartStyle" Target="style7.xml" />
  <Relationship Id="rId4" Type="http://schemas.openxmlformats.org/officeDocument/2006/relationships/package" Target="../embeddings/Microsoft_Excel_Worksheet11.xlsx" />
</Relationships>
</file>

<file path=ppt/charts/_rels/chart13.xml.rels>&#65279;<?xml version="1.0" encoding="utf-8" standalone="yes"?>
<Relationships xmlns="http://schemas.openxmlformats.org/package/2006/relationships">
  <Relationship Id="rId2" Type="http://schemas.openxmlformats.org/officeDocument/2006/relationships/package" Target="../embeddings/Microsoft_Excel_Worksheet12.xlsx" />
  <Relationship Id="rId1" Type="http://schemas.openxmlformats.org/officeDocument/2006/relationships/themeOverride" Target="../theme/themeOverride13.xml" />
</Relationships>
</file>

<file path=ppt/charts/_rels/chart14.xml.rels>&#65279;<?xml version="1.0" encoding="utf-8" standalone="yes"?>
<Relationships xmlns="http://schemas.openxmlformats.org/package/2006/relationships">
  <Relationship Id="rId3" Type="http://schemas.openxmlformats.org/officeDocument/2006/relationships/themeOverride" Target="../theme/themeOverride14.xml" />
  <Relationship Id="rId2" Type="http://schemas.microsoft.com/office/2011/relationships/chartColorStyle" Target="colors8.xml" />
  <Relationship Id="rId1" Type="http://schemas.microsoft.com/office/2011/relationships/chartStyle" Target="style8.xml" />
  <Relationship Id="rId4" Type="http://schemas.openxmlformats.org/officeDocument/2006/relationships/package" Target="../embeddings/Microsoft_Excel_Worksheet13.xlsx" />
</Relationships>
</file>

<file path=ppt/charts/_rels/chart15.xml.rels>&#65279;<?xml version="1.0" encoding="utf-8" standalone="yes"?>
<Relationships xmlns="http://schemas.openxmlformats.org/package/2006/relationships">
  <Relationship Id="rId3" Type="http://schemas.openxmlformats.org/officeDocument/2006/relationships/themeOverride" Target="../theme/themeOverride15.xml" />
  <Relationship Id="rId2" Type="http://schemas.microsoft.com/office/2011/relationships/chartColorStyle" Target="colors9.xml" />
  <Relationship Id="rId1" Type="http://schemas.microsoft.com/office/2011/relationships/chartStyle" Target="style9.xml" />
  <Relationship Id="rId5" Type="http://schemas.openxmlformats.org/officeDocument/2006/relationships/chartUserShapes" Target="../drawings/drawing1.xml" />
  <Relationship Id="rId4" Type="http://schemas.openxmlformats.org/officeDocument/2006/relationships/package" Target="../embeddings/Microsoft_Excel_Worksheet14.xlsx" />
</Relationships>
</file>

<file path=ppt/charts/_rels/chart16.xml.rels>&#65279;<?xml version="1.0" encoding="utf-8" standalone="yes"?>
<Relationships xmlns="http://schemas.openxmlformats.org/package/2006/relationships">
  <Relationship Id="rId3" Type="http://schemas.openxmlformats.org/officeDocument/2006/relationships/themeOverride" Target="../theme/themeOverride16.xml" />
  <Relationship Id="rId2" Type="http://schemas.microsoft.com/office/2011/relationships/chartColorStyle" Target="colors10.xml" />
  <Relationship Id="rId1" Type="http://schemas.microsoft.com/office/2011/relationships/chartStyle" Target="style10.xml" />
  <Relationship Id="rId4" Type="http://schemas.openxmlformats.org/officeDocument/2006/relationships/package" Target="../embeddings/Microsoft_Excel_Worksheet15.xlsx" />
</Relationships>
</file>

<file path=ppt/charts/_rels/chart17.xml.rels>&#65279;<?xml version="1.0" encoding="utf-8" standalone="yes"?>
<Relationships xmlns="http://schemas.openxmlformats.org/package/2006/relationships">
  <Relationship Id="rId2" Type="http://schemas.openxmlformats.org/officeDocument/2006/relationships/package" Target="../embeddings/Microsoft_Excel_Worksheet16.xlsx" />
  <Relationship Id="rId1" Type="http://schemas.openxmlformats.org/officeDocument/2006/relationships/themeOverride" Target="../theme/themeOverride17.xml" />
</Relationships>
</file>

<file path=ppt/charts/_rels/chart18.xml.rels>&#65279;<?xml version="1.0" encoding="utf-8" standalone="yes"?>
<Relationships xmlns="http://schemas.openxmlformats.org/package/2006/relationships">
  <Relationship Id="rId3" Type="http://schemas.openxmlformats.org/officeDocument/2006/relationships/themeOverride" Target="../theme/themeOverride18.xml" />
  <Relationship Id="rId2" Type="http://schemas.microsoft.com/office/2011/relationships/chartColorStyle" Target="colors11.xml" />
  <Relationship Id="rId1" Type="http://schemas.microsoft.com/office/2011/relationships/chartStyle" Target="style11.xml" />
  <Relationship Id="rId4" Type="http://schemas.openxmlformats.org/officeDocument/2006/relationships/package" Target="../embeddings/Microsoft_Excel_Worksheet17.xlsx" />
</Relationships>
</file>

<file path=ppt/charts/_rels/chart19.xml.rels>&#65279;<?xml version="1.0" encoding="utf-8" standalone="yes"?>
<Relationships xmlns="http://schemas.openxmlformats.org/package/2006/relationships">
  <Relationship Id="rId2" Type="http://schemas.openxmlformats.org/officeDocument/2006/relationships/package" Target="../embeddings/Microsoft_Excel_Worksheet18.xlsx" />
  <Relationship Id="rId1" Type="http://schemas.openxmlformats.org/officeDocument/2006/relationships/themeOverride" Target="../theme/themeOverride19.xml" />
</Relationships>
</file>

<file path=ppt/charts/_rels/chart2.xml.rels>&#65279;<?xml version="1.0" encoding="utf-8" standalone="yes"?>
<Relationships xmlns="http://schemas.openxmlformats.org/package/2006/relationships">
  <Relationship Id="rId3" Type="http://schemas.openxmlformats.org/officeDocument/2006/relationships/themeOverride" Target="../theme/themeOverride2.xml" />
  <Relationship Id="rId2" Type="http://schemas.microsoft.com/office/2011/relationships/chartColorStyle" Target="colors1.xml" />
  <Relationship Id="rId1" Type="http://schemas.microsoft.com/office/2011/relationships/chartStyle" Target="style1.xml" />
  <Relationship Id="rId4" Type="http://schemas.openxmlformats.org/officeDocument/2006/relationships/package" Target="../embeddings/Microsoft_Excel_Worksheet1.xlsx" />
</Relationships>
</file>

<file path=ppt/charts/_rels/chart20.xml.rels>&#65279;<?xml version="1.0" encoding="utf-8" standalone="yes"?>
<Relationships xmlns="http://schemas.openxmlformats.org/package/2006/relationships">
  <Relationship Id="rId2" Type="http://schemas.openxmlformats.org/officeDocument/2006/relationships/package" Target="../embeddings/Microsoft_Excel_Worksheet19.xlsx" />
  <Relationship Id="rId1" Type="http://schemas.openxmlformats.org/officeDocument/2006/relationships/themeOverride" Target="../theme/themeOverride20.xml" />
</Relationships>
</file>

<file path=ppt/charts/_rels/chart21.xml.rels>&#65279;<?xml version="1.0" encoding="utf-8" standalone="yes"?>
<Relationships xmlns="http://schemas.openxmlformats.org/package/2006/relationships">
  <Relationship Id="rId3" Type="http://schemas.openxmlformats.org/officeDocument/2006/relationships/themeOverride" Target="../theme/themeOverride21.xml" />
  <Relationship Id="rId2" Type="http://schemas.microsoft.com/office/2011/relationships/chartColorStyle" Target="colors12.xml" />
  <Relationship Id="rId1" Type="http://schemas.microsoft.com/office/2011/relationships/chartStyle" Target="style12.xml" />
  <Relationship Id="rId4" Type="http://schemas.openxmlformats.org/officeDocument/2006/relationships/package" Target="../embeddings/Microsoft_Excel_Worksheet20.xlsx" />
</Relationships>
</file>

<file path=ppt/charts/_rels/chart22.xml.rels>&#65279;<?xml version="1.0" encoding="utf-8" standalone="yes"?>
<Relationships xmlns="http://schemas.openxmlformats.org/package/2006/relationships">
  <Relationship Id="rId3" Type="http://schemas.openxmlformats.org/officeDocument/2006/relationships/chartUserShapes" Target="../drawings/drawing2.xml" />
  <Relationship Id="rId2" Type="http://schemas.openxmlformats.org/officeDocument/2006/relationships/package" Target="../embeddings/Microsoft_Excel_Worksheet21.xlsx" />
  <Relationship Id="rId1" Type="http://schemas.openxmlformats.org/officeDocument/2006/relationships/themeOverride" Target="../theme/themeOverride22.xml" />
</Relationships>
</file>

<file path=ppt/charts/_rels/chart23.xml.rels>&#65279;<?xml version="1.0" encoding="utf-8" standalone="yes"?>
<Relationships xmlns="http://schemas.openxmlformats.org/package/2006/relationships">
  <Relationship Id="rId2" Type="http://schemas.openxmlformats.org/officeDocument/2006/relationships/package" Target="../embeddings/Microsoft_Excel_Worksheet22.xlsx" />
  <Relationship Id="rId1" Type="http://schemas.openxmlformats.org/officeDocument/2006/relationships/themeOverride" Target="../theme/themeOverride23.xml" />
</Relationships>
</file>

<file path=ppt/charts/_rels/chart24.xml.rels>&#65279;<?xml version="1.0" encoding="utf-8" standalone="yes"?>
<Relationships xmlns="http://schemas.openxmlformats.org/package/2006/relationships">
  <Relationship Id="rId2" Type="http://schemas.openxmlformats.org/officeDocument/2006/relationships/package" Target="../embeddings/Microsoft_Excel_Worksheet23.xlsx" />
  <Relationship Id="rId1" Type="http://schemas.openxmlformats.org/officeDocument/2006/relationships/themeOverride" Target="../theme/themeOverride24.xml" />
</Relationships>
</file>

<file path=ppt/charts/_rels/chart25.xml.rels>&#65279;<?xml version="1.0" encoding="utf-8" standalone="yes"?>
<Relationships xmlns="http://schemas.openxmlformats.org/package/2006/relationships">
  <Relationship Id="rId2" Type="http://schemas.openxmlformats.org/officeDocument/2006/relationships/package" Target="../embeddings/Microsoft_Excel_Worksheet24.xlsx" />
  <Relationship Id="rId1" Type="http://schemas.openxmlformats.org/officeDocument/2006/relationships/themeOverride" Target="../theme/themeOverride25.xml" />
</Relationships>
</file>

<file path=ppt/charts/_rels/chart26.xml.rels>&#65279;<?xml version="1.0" encoding="utf-8" standalone="yes"?>
<Relationships xmlns="http://schemas.openxmlformats.org/package/2006/relationships">
  <Relationship Id="rId2" Type="http://schemas.openxmlformats.org/officeDocument/2006/relationships/package" Target="../embeddings/Microsoft_Excel_Worksheet25.xlsx" />
  <Relationship Id="rId1" Type="http://schemas.openxmlformats.org/officeDocument/2006/relationships/themeOverride" Target="../theme/themeOverride26.xml" />
</Relationships>
</file>

<file path=ppt/charts/_rels/chart27.xml.rels>&#65279;<?xml version="1.0" encoding="utf-8" standalone="yes"?>
<Relationships xmlns="http://schemas.openxmlformats.org/package/2006/relationships">
  <Relationship Id="rId2" Type="http://schemas.openxmlformats.org/officeDocument/2006/relationships/package" Target="../embeddings/Microsoft_Excel_Worksheet26.xlsx" />
  <Relationship Id="rId1" Type="http://schemas.openxmlformats.org/officeDocument/2006/relationships/themeOverride" Target="../theme/themeOverride27.xml" />
</Relationships>
</file>

<file path=ppt/charts/_rels/chart28.xml.rels>&#65279;<?xml version="1.0" encoding="utf-8" standalone="yes"?>
<Relationships xmlns="http://schemas.openxmlformats.org/package/2006/relationships">
  <Relationship Id="rId2" Type="http://schemas.openxmlformats.org/officeDocument/2006/relationships/package" Target="../embeddings/Microsoft_Excel_Worksheet27.xlsx" />
  <Relationship Id="rId1" Type="http://schemas.openxmlformats.org/officeDocument/2006/relationships/themeOverride" Target="../theme/themeOverride28.xml" />
</Relationships>
</file>

<file path=ppt/charts/_rels/chart29.xml.rels>&#65279;<?xml version="1.0" encoding="utf-8" standalone="yes"?>
<Relationships xmlns="http://schemas.openxmlformats.org/package/2006/relationships">
  <Relationship Id="rId2" Type="http://schemas.openxmlformats.org/officeDocument/2006/relationships/package" Target="../embeddings/Microsoft_Excel_Worksheet28.xlsx" />
  <Relationship Id="rId1" Type="http://schemas.openxmlformats.org/officeDocument/2006/relationships/themeOverride" Target="../theme/themeOverride29.xml" />
</Relationships>
</file>

<file path=ppt/charts/_rels/chart3.xml.rels>&#65279;<?xml version="1.0" encoding="utf-8" standalone="yes"?>
<Relationships xmlns="http://schemas.openxmlformats.org/package/2006/relationships">
  <Relationship Id="rId2" Type="http://schemas.openxmlformats.org/officeDocument/2006/relationships/package" Target="../embeddings/Microsoft_Excel_Worksheet2.xlsx" />
  <Relationship Id="rId1" Type="http://schemas.openxmlformats.org/officeDocument/2006/relationships/themeOverride" Target="../theme/themeOverride3.xml" />
</Relationships>
</file>

<file path=ppt/charts/_rels/chart30.xml.rels>&#65279;<?xml version="1.0" encoding="utf-8" standalone="yes"?>
<Relationships xmlns="http://schemas.openxmlformats.org/package/2006/relationships">
  <Relationship Id="rId2" Type="http://schemas.openxmlformats.org/officeDocument/2006/relationships/package" Target="../embeddings/Microsoft_Excel_Worksheet29.xlsx" />
  <Relationship Id="rId1" Type="http://schemas.openxmlformats.org/officeDocument/2006/relationships/themeOverride" Target="../theme/themeOverride30.xml" />
</Relationships>
</file>

<file path=ppt/charts/_rels/chart31.xml.rels>&#65279;<?xml version="1.0" encoding="utf-8" standalone="yes"?>
<Relationships xmlns="http://schemas.openxmlformats.org/package/2006/relationships">
  <Relationship Id="rId2" Type="http://schemas.openxmlformats.org/officeDocument/2006/relationships/package" Target="../embeddings/Microsoft_Excel_Worksheet30.xlsx" />
  <Relationship Id="rId1" Type="http://schemas.openxmlformats.org/officeDocument/2006/relationships/themeOverride" Target="../theme/themeOverride31.xml" />
</Relationships>
</file>

<file path=ppt/charts/_rels/chart32.xml.rels>&#65279;<?xml version="1.0" encoding="utf-8" standalone="yes"?>
<Relationships xmlns="http://schemas.openxmlformats.org/package/2006/relationships">
  <Relationship Id="rId2" Type="http://schemas.openxmlformats.org/officeDocument/2006/relationships/package" Target="../embeddings/Microsoft_Excel_Worksheet31.xlsx" />
  <Relationship Id="rId1" Type="http://schemas.openxmlformats.org/officeDocument/2006/relationships/themeOverride" Target="../theme/themeOverride32.xml" />
</Relationships>
</file>

<file path=ppt/charts/_rels/chart33.xml.rels>&#65279;<?xml version="1.0" encoding="utf-8" standalone="yes"?>
<Relationships xmlns="http://schemas.openxmlformats.org/package/2006/relationships">
  <Relationship Id="rId2" Type="http://schemas.openxmlformats.org/officeDocument/2006/relationships/package" Target="../embeddings/Microsoft_Excel_Worksheet32.xlsx" />
  <Relationship Id="rId1" Type="http://schemas.openxmlformats.org/officeDocument/2006/relationships/themeOverride" Target="../theme/themeOverride33.xml" />
</Relationships>
</file>

<file path=ppt/charts/_rels/chart34.xml.rels>&#65279;<?xml version="1.0" encoding="utf-8" standalone="yes"?>
<Relationships xmlns="http://schemas.openxmlformats.org/package/2006/relationships">
  <Relationship Id="rId2" Type="http://schemas.openxmlformats.org/officeDocument/2006/relationships/package" Target="../embeddings/Microsoft_Excel_Worksheet33.xlsx" />
  <Relationship Id="rId1" Type="http://schemas.openxmlformats.org/officeDocument/2006/relationships/themeOverride" Target="../theme/themeOverride34.xml" />
</Relationships>
</file>

<file path=ppt/charts/_rels/chart35.xml.rels>&#65279;<?xml version="1.0" encoding="utf-8" standalone="yes"?>
<Relationships xmlns="http://schemas.openxmlformats.org/package/2006/relationships">
  <Relationship Id="rId2" Type="http://schemas.openxmlformats.org/officeDocument/2006/relationships/package" Target="../embeddings/Microsoft_Excel_Worksheet34.xlsx" />
  <Relationship Id="rId1" Type="http://schemas.openxmlformats.org/officeDocument/2006/relationships/themeOverride" Target="../theme/themeOverride35.xml" />
</Relationships>
</file>

<file path=ppt/charts/_rels/chart36.xml.rels>&#65279;<?xml version="1.0" encoding="utf-8" standalone="yes"?>
<Relationships xmlns="http://schemas.openxmlformats.org/package/2006/relationships">
  <Relationship Id="rId2" Type="http://schemas.openxmlformats.org/officeDocument/2006/relationships/package" Target="../embeddings/Microsoft_Excel_Worksheet35.xlsx" />
  <Relationship Id="rId1" Type="http://schemas.openxmlformats.org/officeDocument/2006/relationships/themeOverride" Target="../theme/themeOverride36.xml" />
</Relationships>
</file>

<file path=ppt/charts/_rels/chart37.xml.rels>&#65279;<?xml version="1.0" encoding="utf-8" standalone="yes"?>
<Relationships xmlns="http://schemas.openxmlformats.org/package/2006/relationships">
  <Relationship Id="rId3" Type="http://schemas.openxmlformats.org/officeDocument/2006/relationships/themeOverride" Target="../theme/themeOverride37.xml" />
  <Relationship Id="rId2" Type="http://schemas.microsoft.com/office/2011/relationships/chartColorStyle" Target="colors13.xml" />
  <Relationship Id="rId1" Type="http://schemas.microsoft.com/office/2011/relationships/chartStyle" Target="style13.xml" />
  <Relationship Id="rId4" Type="http://schemas.openxmlformats.org/officeDocument/2006/relationships/package" Target="../embeddings/Microsoft_Excel_Worksheet36.xlsx" />
</Relationships>
</file>

<file path=ppt/charts/_rels/chart38.xml.rels>&#65279;<?xml version="1.0" encoding="utf-8" standalone="yes"?>
<Relationships xmlns="http://schemas.openxmlformats.org/package/2006/relationships">
  <Relationship Id="rId3" Type="http://schemas.openxmlformats.org/officeDocument/2006/relationships/themeOverride" Target="../theme/themeOverride38.xml" />
  <Relationship Id="rId2" Type="http://schemas.microsoft.com/office/2011/relationships/chartColorStyle" Target="colors14.xml" />
  <Relationship Id="rId1" Type="http://schemas.microsoft.com/office/2011/relationships/chartStyle" Target="style14.xml" />
  <Relationship Id="rId4" Type="http://schemas.openxmlformats.org/officeDocument/2006/relationships/package" Target="../embeddings/Microsoft_Excel_Worksheet37.xlsx" />
</Relationships>
</file>

<file path=ppt/charts/_rels/chart39.xml.rels>&#65279;<?xml version="1.0" encoding="utf-8" standalone="yes"?>
<Relationships xmlns="http://schemas.openxmlformats.org/package/2006/relationships">
  <Relationship Id="rId2" Type="http://schemas.openxmlformats.org/officeDocument/2006/relationships/package" Target="../embeddings/Microsoft_Excel_Worksheet38.xlsx" />
  <Relationship Id="rId1" Type="http://schemas.openxmlformats.org/officeDocument/2006/relationships/themeOverride" Target="../theme/themeOverride39.xml" />
</Relationships>
</file>

<file path=ppt/charts/_rels/chart4.xml.rels>&#65279;<?xml version="1.0" encoding="utf-8" standalone="yes"?>
<Relationships xmlns="http://schemas.openxmlformats.org/package/2006/relationships">
  <Relationship Id="rId3" Type="http://schemas.openxmlformats.org/officeDocument/2006/relationships/themeOverride" Target="../theme/themeOverride4.xml" />
  <Relationship Id="rId2" Type="http://schemas.microsoft.com/office/2011/relationships/chartColorStyle" Target="colors2.xml" />
  <Relationship Id="rId1" Type="http://schemas.microsoft.com/office/2011/relationships/chartStyle" Target="style2.xml" />
  <Relationship Id="rId4" Type="http://schemas.openxmlformats.org/officeDocument/2006/relationships/package" Target="../embeddings/Microsoft_Excel_Worksheet3.xlsx" />
</Relationships>
</file>

<file path=ppt/charts/_rels/chart40.xml.rels>&#65279;<?xml version="1.0" encoding="utf-8" standalone="yes"?>
<Relationships xmlns="http://schemas.openxmlformats.org/package/2006/relationships">
  <Relationship Id="rId2" Type="http://schemas.openxmlformats.org/officeDocument/2006/relationships/package" Target="../embeddings/Microsoft_Excel_Worksheet39.xlsx" />
  <Relationship Id="rId1" Type="http://schemas.openxmlformats.org/officeDocument/2006/relationships/themeOverride" Target="../theme/themeOverride40.xml" />
</Relationships>
</file>

<file path=ppt/charts/_rels/chart41.xml.rels>&#65279;<?xml version="1.0" encoding="utf-8" standalone="yes"?>
<Relationships xmlns="http://schemas.openxmlformats.org/package/2006/relationships">
  <Relationship Id="rId2" Type="http://schemas.openxmlformats.org/officeDocument/2006/relationships/package" Target="../embeddings/Microsoft_Excel_Worksheet40.xlsx" />
  <Relationship Id="rId1" Type="http://schemas.openxmlformats.org/officeDocument/2006/relationships/themeOverride" Target="../theme/themeOverride41.xml" />
</Relationships>
</file>

<file path=ppt/charts/_rels/chart42.xml.rels>&#65279;<?xml version="1.0" encoding="utf-8" standalone="yes"?>
<Relationships xmlns="http://schemas.openxmlformats.org/package/2006/relationships">
  <Relationship Id="rId2" Type="http://schemas.openxmlformats.org/officeDocument/2006/relationships/package" Target="../embeddings/Microsoft_Excel_Worksheet41.xlsx" />
  <Relationship Id="rId1" Type="http://schemas.openxmlformats.org/officeDocument/2006/relationships/themeOverride" Target="../theme/themeOverride42.xml" />
</Relationships>
</file>

<file path=ppt/charts/_rels/chart5.xml.rels>&#65279;<?xml version="1.0" encoding="utf-8" standalone="yes"?>
<Relationships xmlns="http://schemas.openxmlformats.org/package/2006/relationships">
  <Relationship Id="rId2" Type="http://schemas.openxmlformats.org/officeDocument/2006/relationships/package" Target="../embeddings/Microsoft_Excel_Worksheet4.xlsx" />
  <Relationship Id="rId1" Type="http://schemas.openxmlformats.org/officeDocument/2006/relationships/themeOverride" Target="../theme/themeOverride5.xml" />
</Relationships>
</file>

<file path=ppt/charts/_rels/chart6.xml.rels>&#65279;<?xml version="1.0" encoding="utf-8" standalone="yes"?>
<Relationships xmlns="http://schemas.openxmlformats.org/package/2006/relationships">
  <Relationship Id="rId3" Type="http://schemas.openxmlformats.org/officeDocument/2006/relationships/themeOverride" Target="../theme/themeOverride6.xml" />
  <Relationship Id="rId2" Type="http://schemas.microsoft.com/office/2011/relationships/chartColorStyle" Target="colors3.xml" />
  <Relationship Id="rId1" Type="http://schemas.microsoft.com/office/2011/relationships/chartStyle" Target="style3.xml" />
  <Relationship Id="rId4" Type="http://schemas.openxmlformats.org/officeDocument/2006/relationships/package" Target="../embeddings/Microsoft_Excel_Worksheet5.xlsx" />
</Relationships>
</file>

<file path=ppt/charts/_rels/chart7.xml.rels>&#65279;<?xml version="1.0" encoding="utf-8" standalone="yes"?>
<Relationships xmlns="http://schemas.openxmlformats.org/package/2006/relationships">
  <Relationship Id="rId2" Type="http://schemas.openxmlformats.org/officeDocument/2006/relationships/package" Target="../embeddings/Microsoft_Excel_Worksheet6.xlsx" />
  <Relationship Id="rId1" Type="http://schemas.openxmlformats.org/officeDocument/2006/relationships/themeOverride" Target="../theme/themeOverride7.xml" />
</Relationships>
</file>

<file path=ppt/charts/_rels/chart8.xml.rels>&#65279;<?xml version="1.0" encoding="utf-8" standalone="yes"?>
<Relationships xmlns="http://schemas.openxmlformats.org/package/2006/relationships">
  <Relationship Id="rId3" Type="http://schemas.openxmlformats.org/officeDocument/2006/relationships/themeOverride" Target="../theme/themeOverride8.xml" />
  <Relationship Id="rId2" Type="http://schemas.microsoft.com/office/2011/relationships/chartColorStyle" Target="colors4.xml" />
  <Relationship Id="rId1" Type="http://schemas.microsoft.com/office/2011/relationships/chartStyle" Target="style4.xml" />
  <Relationship Id="rId4" Type="http://schemas.openxmlformats.org/officeDocument/2006/relationships/package" Target="../embeddings/Microsoft_Excel_Worksheet7.xlsx" />
</Relationships>
</file>

<file path=ppt/charts/_rels/chart9.xml.rels>&#65279;<?xml version="1.0" encoding="utf-8" standalone="yes"?>
<Relationships xmlns="http://schemas.openxmlformats.org/package/2006/relationships">
  <Relationship Id="rId2" Type="http://schemas.openxmlformats.org/officeDocument/2006/relationships/package" Target="../embeddings/Microsoft_Excel_Worksheet8.xlsx" />
  <Relationship Id="rId1" Type="http://schemas.openxmlformats.org/officeDocument/2006/relationships/themeOverride" Target="../theme/themeOverride9.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2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1-F0BB-414B-B25F-FF2AE73E3BA2}"/>
              </c:ext>
            </c:extLst>
          </c:dPt>
          <c:dPt>
            <c:idx val="26"/>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F0BB-414B-B25F-FF2AE73E3BA2}"/>
              </c:ext>
            </c:extLst>
          </c:dPt>
          <c:dPt>
            <c:idx val="2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F0BB-414B-B25F-FF2AE73E3BA2}"/>
              </c:ext>
            </c:extLst>
          </c:dPt>
          <c:dPt>
            <c:idx val="28"/>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7-F0BB-414B-B25F-FF2AE73E3BA2}"/>
              </c:ext>
            </c:extLst>
          </c:dPt>
          <c:dPt>
            <c:idx val="2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9-F0BB-414B-B25F-FF2AE73E3BA2}"/>
              </c:ext>
            </c:extLst>
          </c:dPt>
          <c:dPt>
            <c:idx val="3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B-F0BB-414B-B25F-FF2AE73E3BA2}"/>
              </c:ext>
            </c:extLst>
          </c:dPt>
          <c:dPt>
            <c:idx val="3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D-F0BB-414B-B25F-FF2AE73E3BA2}"/>
              </c:ext>
            </c:extLst>
          </c:dPt>
          <c:dPt>
            <c:idx val="3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F-F0BB-414B-B25F-FF2AE73E3BA2}"/>
              </c:ext>
            </c:extLst>
          </c:dPt>
          <c:dPt>
            <c:idx val="3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1-F0BB-414B-B25F-FF2AE73E3BA2}"/>
              </c:ext>
            </c:extLst>
          </c:dPt>
          <c:dPt>
            <c:idx val="3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3-F0BB-414B-B25F-FF2AE73E3BA2}"/>
              </c:ext>
            </c:extLst>
          </c:dPt>
          <c:dPt>
            <c:idx val="3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F0BB-414B-B25F-FF2AE73E3BA2}"/>
              </c:ext>
            </c:extLst>
          </c:dPt>
          <c:dPt>
            <c:idx val="36"/>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F0BB-414B-B25F-FF2AE73E3BA2}"/>
              </c:ext>
            </c:extLst>
          </c:dPt>
          <c:dPt>
            <c:idx val="3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9-F0BB-414B-B25F-FF2AE73E3BA2}"/>
              </c:ext>
            </c:extLst>
          </c:dPt>
          <c:dPt>
            <c:idx val="38"/>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B-F0BB-414B-B25F-FF2AE73E3BA2}"/>
              </c:ext>
            </c:extLst>
          </c:dPt>
          <c:dPt>
            <c:idx val="3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D-F0BB-414B-B25F-FF2AE73E3BA2}"/>
              </c:ext>
            </c:extLst>
          </c:dPt>
          <c:dPt>
            <c:idx val="4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F-F0BB-414B-B25F-FF2AE73E3BA2}"/>
              </c:ext>
            </c:extLst>
          </c:dPt>
          <c:dPt>
            <c:idx val="4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1-F0BB-414B-B25F-FF2AE73E3BA2}"/>
              </c:ext>
            </c:extLst>
          </c:dPt>
          <c:dPt>
            <c:idx val="4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3-F0BB-414B-B25F-FF2AE73E3BA2}"/>
              </c:ext>
            </c:extLst>
          </c:dPt>
          <c:dPt>
            <c:idx val="4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5-F0BB-414B-B25F-FF2AE73E3BA2}"/>
              </c:ext>
            </c:extLst>
          </c:dPt>
          <c:dPt>
            <c:idx val="4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7-F0BB-414B-B25F-FF2AE73E3BA2}"/>
              </c:ext>
            </c:extLst>
          </c:dPt>
          <c:dPt>
            <c:idx val="4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9-F0BB-414B-B25F-FF2AE73E3BA2}"/>
              </c:ext>
            </c:extLst>
          </c:dPt>
          <c:dPt>
            <c:idx val="46"/>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B-F0BB-414B-B25F-FF2AE73E3BA2}"/>
              </c:ext>
            </c:extLst>
          </c:dPt>
          <c:dPt>
            <c:idx val="4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D-F0BB-414B-B25F-FF2AE73E3BA2}"/>
              </c:ext>
            </c:extLst>
          </c:dPt>
          <c:dPt>
            <c:idx val="48"/>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F-F0BB-414B-B25F-FF2AE73E3BA2}"/>
              </c:ext>
            </c:extLst>
          </c:dPt>
          <c:dPt>
            <c:idx val="4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1-F0BB-414B-B25F-FF2AE73E3BA2}"/>
              </c:ext>
            </c:extLst>
          </c:dPt>
          <c:dPt>
            <c:idx val="5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3-F0BB-414B-B25F-FF2AE73E3BA2}"/>
              </c:ext>
            </c:extLst>
          </c:dPt>
          <c:dPt>
            <c:idx val="5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5-F0BB-414B-B25F-FF2AE73E3BA2}"/>
              </c:ext>
            </c:extLst>
          </c:dPt>
          <c:dPt>
            <c:idx val="5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7-F0BB-414B-B25F-FF2AE73E3BA2}"/>
              </c:ext>
            </c:extLst>
          </c:dPt>
          <c:dPt>
            <c:idx val="5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9-F0BB-414B-B25F-FF2AE73E3BA2}"/>
              </c:ext>
            </c:extLst>
          </c:dPt>
          <c:dPt>
            <c:idx val="5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B-F0BB-414B-B25F-FF2AE73E3BA2}"/>
              </c:ext>
            </c:extLst>
          </c:dPt>
          <c:dPt>
            <c:idx val="5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D-F0BB-414B-B25F-FF2AE73E3BA2}"/>
              </c:ext>
            </c:extLst>
          </c:dPt>
          <c:dPt>
            <c:idx val="56"/>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F-F0BB-414B-B25F-FF2AE73E3BA2}"/>
              </c:ext>
            </c:extLst>
          </c:dPt>
          <c:dPt>
            <c:idx val="5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1-F0BB-414B-B25F-FF2AE73E3BA2}"/>
              </c:ext>
            </c:extLst>
          </c:dPt>
          <c:dPt>
            <c:idx val="58"/>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3-F0BB-414B-B25F-FF2AE73E3BA2}"/>
              </c:ext>
            </c:extLst>
          </c:dPt>
          <c:dPt>
            <c:idx val="5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5-F0BB-414B-B25F-FF2AE73E3BA2}"/>
              </c:ext>
            </c:extLst>
          </c:dPt>
          <c:dPt>
            <c:idx val="6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7-F0BB-414B-B25F-FF2AE73E3BA2}"/>
              </c:ext>
            </c:extLst>
          </c:dPt>
          <c:dPt>
            <c:idx val="6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9-F0BB-414B-B25F-FF2AE73E3BA2}"/>
              </c:ext>
            </c:extLst>
          </c:dPt>
          <c:dPt>
            <c:idx val="6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B-F0BB-414B-B25F-FF2AE73E3BA2}"/>
              </c:ext>
            </c:extLst>
          </c:dPt>
          <c:dPt>
            <c:idx val="6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D-F0BB-414B-B25F-FF2AE73E3BA2}"/>
              </c:ext>
            </c:extLst>
          </c:dPt>
          <c:dPt>
            <c:idx val="6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F-F0BB-414B-B25F-FF2AE73E3BA2}"/>
              </c:ext>
            </c:extLst>
          </c:dPt>
          <c:dPt>
            <c:idx val="6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51-F0BB-414B-B25F-FF2AE73E3BA2}"/>
              </c:ext>
            </c:extLst>
          </c:dPt>
          <c:dPt>
            <c:idx val="6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53-F0BB-414B-B25F-FF2AE73E3BA2}"/>
              </c:ext>
            </c:extLst>
          </c:dPt>
          <c:dPt>
            <c:idx val="7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55-F0BB-414B-B25F-FF2AE73E3BA2}"/>
              </c:ext>
            </c:extLst>
          </c:dPt>
          <c:cat>
            <c:strRef>
              <c:f>Sheet1!$F$20:$CC$20</c:f>
              <c:strCache>
                <c:ptCount val="75"/>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98</c:v>
                </c:pt>
                <c:pt idx="58">
                  <c:v>99</c:v>
                </c:pt>
                <c:pt idx="59">
                  <c:v>100</c:v>
                </c:pt>
                <c:pt idx="60">
                  <c:v>101</c:v>
                </c:pt>
                <c:pt idx="61">
                  <c:v>102</c:v>
                </c:pt>
                <c:pt idx="62">
                  <c:v>103</c:v>
                </c:pt>
                <c:pt idx="63">
                  <c:v>104</c:v>
                </c:pt>
                <c:pt idx="64">
                  <c:v>105</c:v>
                </c:pt>
                <c:pt idx="65">
                  <c:v>106</c:v>
                </c:pt>
                <c:pt idx="66">
                  <c:v>107</c:v>
                </c:pt>
                <c:pt idx="67">
                  <c:v>108</c:v>
                </c:pt>
                <c:pt idx="68">
                  <c:v>109</c:v>
                </c:pt>
                <c:pt idx="69">
                  <c:v>110</c:v>
                </c:pt>
                <c:pt idx="70">
                  <c:v>111</c:v>
                </c:pt>
                <c:pt idx="71">
                  <c:v>112</c:v>
                </c:pt>
                <c:pt idx="72">
                  <c:v>113</c:v>
                </c:pt>
                <c:pt idx="73">
                  <c:v>114</c:v>
                </c:pt>
                <c:pt idx="74">
                  <c:v>115</c:v>
                </c:pt>
              </c:strCache>
            </c:strRef>
          </c:cat>
          <c:val>
            <c:numRef>
              <c:f>Sheet1!$F$21:$CC$21</c:f>
              <c:numCache>
                <c:formatCode>General</c:formatCode>
                <c:ptCount val="76"/>
                <c:pt idx="0">
                  <c:v>96</c:v>
                </c:pt>
                <c:pt idx="1">
                  <c:v>98</c:v>
                </c:pt>
                <c:pt idx="2">
                  <c:v>113</c:v>
                </c:pt>
                <c:pt idx="3">
                  <c:v>139</c:v>
                </c:pt>
                <c:pt idx="4">
                  <c:v>104</c:v>
                </c:pt>
                <c:pt idx="5">
                  <c:v>110</c:v>
                </c:pt>
                <c:pt idx="6">
                  <c:v>107</c:v>
                </c:pt>
                <c:pt idx="7">
                  <c:v>114</c:v>
                </c:pt>
                <c:pt idx="8">
                  <c:v>135</c:v>
                </c:pt>
                <c:pt idx="9">
                  <c:v>124</c:v>
                </c:pt>
                <c:pt idx="10">
                  <c:v>125</c:v>
                </c:pt>
                <c:pt idx="11">
                  <c:v>107</c:v>
                </c:pt>
                <c:pt idx="12">
                  <c:v>97</c:v>
                </c:pt>
                <c:pt idx="13">
                  <c:v>103</c:v>
                </c:pt>
                <c:pt idx="14">
                  <c:v>105</c:v>
                </c:pt>
                <c:pt idx="15">
                  <c:v>97</c:v>
                </c:pt>
                <c:pt idx="16">
                  <c:v>109</c:v>
                </c:pt>
                <c:pt idx="17">
                  <c:v>98</c:v>
                </c:pt>
                <c:pt idx="18">
                  <c:v>109</c:v>
                </c:pt>
                <c:pt idx="19">
                  <c:v>113</c:v>
                </c:pt>
                <c:pt idx="20">
                  <c:v>108</c:v>
                </c:pt>
                <c:pt idx="21">
                  <c:v>115</c:v>
                </c:pt>
                <c:pt idx="22">
                  <c:v>156</c:v>
                </c:pt>
                <c:pt idx="23">
                  <c:v>148</c:v>
                </c:pt>
                <c:pt idx="24">
                  <c:v>141</c:v>
                </c:pt>
                <c:pt idx="25">
                  <c:v>170</c:v>
                </c:pt>
                <c:pt idx="26">
                  <c:v>162</c:v>
                </c:pt>
                <c:pt idx="27">
                  <c:v>176</c:v>
                </c:pt>
                <c:pt idx="28">
                  <c:v>151</c:v>
                </c:pt>
                <c:pt idx="29">
                  <c:v>175</c:v>
                </c:pt>
                <c:pt idx="30">
                  <c:v>177</c:v>
                </c:pt>
                <c:pt idx="31">
                  <c:v>187</c:v>
                </c:pt>
                <c:pt idx="32">
                  <c:v>169</c:v>
                </c:pt>
                <c:pt idx="33">
                  <c:v>189</c:v>
                </c:pt>
                <c:pt idx="34">
                  <c:v>179</c:v>
                </c:pt>
                <c:pt idx="35">
                  <c:v>148</c:v>
                </c:pt>
                <c:pt idx="36">
                  <c:v>166</c:v>
                </c:pt>
                <c:pt idx="37">
                  <c:v>62</c:v>
                </c:pt>
                <c:pt idx="38">
                  <c:v>52</c:v>
                </c:pt>
                <c:pt idx="39">
                  <c:v>69</c:v>
                </c:pt>
                <c:pt idx="40">
                  <c:v>82</c:v>
                </c:pt>
                <c:pt idx="41">
                  <c:v>78</c:v>
                </c:pt>
                <c:pt idx="42">
                  <c:v>76</c:v>
                </c:pt>
                <c:pt idx="43">
                  <c:v>71</c:v>
                </c:pt>
                <c:pt idx="44">
                  <c:v>69</c:v>
                </c:pt>
                <c:pt idx="45">
                  <c:v>68</c:v>
                </c:pt>
                <c:pt idx="46">
                  <c:v>73</c:v>
                </c:pt>
                <c:pt idx="47">
                  <c:v>49</c:v>
                </c:pt>
                <c:pt idx="48">
                  <c:v>52</c:v>
                </c:pt>
                <c:pt idx="49">
                  <c:v>60</c:v>
                </c:pt>
                <c:pt idx="50">
                  <c:v>42</c:v>
                </c:pt>
                <c:pt idx="51">
                  <c:v>58</c:v>
                </c:pt>
                <c:pt idx="52">
                  <c:v>49</c:v>
                </c:pt>
                <c:pt idx="53">
                  <c:v>37</c:v>
                </c:pt>
                <c:pt idx="54">
                  <c:v>43</c:v>
                </c:pt>
                <c:pt idx="55">
                  <c:v>33</c:v>
                </c:pt>
                <c:pt idx="56">
                  <c:v>29</c:v>
                </c:pt>
                <c:pt idx="57">
                  <c:v>15</c:v>
                </c:pt>
                <c:pt idx="58">
                  <c:v>11</c:v>
                </c:pt>
                <c:pt idx="59">
                  <c:v>5</c:v>
                </c:pt>
                <c:pt idx="60">
                  <c:v>8</c:v>
                </c:pt>
                <c:pt idx="61">
                  <c:v>3</c:v>
                </c:pt>
                <c:pt idx="62">
                  <c:v>2</c:v>
                </c:pt>
                <c:pt idx="63">
                  <c:v>3</c:v>
                </c:pt>
                <c:pt idx="64">
                  <c:v>2</c:v>
                </c:pt>
                <c:pt idx="65">
                  <c:v>1</c:v>
                </c:pt>
                <c:pt idx="66">
                  <c:v>1</c:v>
                </c:pt>
                <c:pt idx="67">
                  <c:v>2</c:v>
                </c:pt>
                <c:pt idx="68">
                  <c:v>0</c:v>
                </c:pt>
                <c:pt idx="69">
                  <c:v>0</c:v>
                </c:pt>
                <c:pt idx="70">
                  <c:v>0</c:v>
                </c:pt>
                <c:pt idx="71">
                  <c:v>0</c:v>
                </c:pt>
                <c:pt idx="72">
                  <c:v>0</c:v>
                </c:pt>
                <c:pt idx="73">
                  <c:v>0</c:v>
                </c:pt>
                <c:pt idx="74">
                  <c:v>0</c:v>
                </c:pt>
              </c:numCache>
            </c:numRef>
          </c:val>
          <c:extLst>
            <c:ext xmlns:c16="http://schemas.microsoft.com/office/drawing/2014/chart" uri="{C3380CC4-5D6E-409C-BE32-E72D297353CC}">
              <c16:uniqueId val="{00000056-F0BB-414B-B25F-FF2AE73E3BA2}"/>
            </c:ext>
          </c:extLst>
        </c:ser>
        <c:dLbls>
          <c:showLegendKey val="0"/>
          <c:showVal val="0"/>
          <c:showCatName val="0"/>
          <c:showSerName val="0"/>
          <c:showPercent val="0"/>
          <c:showBubbleSize val="0"/>
        </c:dLbls>
        <c:gapWidth val="50"/>
        <c:overlap val="-7"/>
        <c:axId val="980036975"/>
        <c:axId val="980031695"/>
      </c:barChart>
      <c:catAx>
        <c:axId val="980036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980031695"/>
        <c:crosses val="autoZero"/>
        <c:auto val="1"/>
        <c:lblAlgn val="ctr"/>
        <c:lblOffset val="100"/>
        <c:noMultiLvlLbl val="0"/>
      </c:catAx>
      <c:valAx>
        <c:axId val="98003169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980036975"/>
        <c:crosses val="autoZero"/>
        <c:crossBetween val="between"/>
      </c:valAx>
      <c:spPr>
        <a:noFill/>
      </c:spPr>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2303753052467"/>
          <c:y val="4.8279260791641639E-2"/>
          <c:w val="0.84966991329162078"/>
          <c:h val="0.7815230689603947"/>
        </c:manualLayout>
      </c:layout>
      <c:barChart>
        <c:barDir val="col"/>
        <c:grouping val="stacked"/>
        <c:varyColors val="0"/>
        <c:ser>
          <c:idx val="2"/>
          <c:order val="1"/>
          <c:tx>
            <c:strRef>
              <c:f>Sheet1!$E$170:$F$170</c:f>
              <c:strCache>
                <c:ptCount val="2"/>
                <c:pt idx="0">
                  <c:v>今帰仁村</c:v>
                </c:pt>
                <c:pt idx="1">
                  <c:v>要支援</c:v>
                </c:pt>
              </c:strCache>
            </c:strRef>
          </c:tx>
          <c:spPr>
            <a:solidFill>
              <a:schemeClr val="accent1">
                <a:lumMod val="75000"/>
              </a:schemeClr>
            </a:solidFill>
            <a:ln w="6350">
              <a:solidFill>
                <a:schemeClr val="bg1"/>
              </a:solidFill>
            </a:ln>
            <a:effectLst/>
          </c:spPr>
          <c:invertIfNegative val="0"/>
          <c:cat>
            <c:multiLvlStrRef>
              <c:f>Sheet1!$G$166:$L$167</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Sheet1!$G$170:$L$170</c:f>
              <c:numCache>
                <c:formatCode>0.0%</c:formatCode>
                <c:ptCount val="6"/>
                <c:pt idx="0">
                  <c:v>5.9582683361446469E-3</c:v>
                </c:pt>
                <c:pt idx="1">
                  <c:v>1.5121337249100184E-2</c:v>
                </c:pt>
                <c:pt idx="2">
                  <c:v>2.7338071932468292E-2</c:v>
                </c:pt>
                <c:pt idx="3">
                  <c:v>5.3608987841789357E-2</c:v>
                </c:pt>
                <c:pt idx="4">
                  <c:v>7.1569456184840799E-2</c:v>
                </c:pt>
                <c:pt idx="5">
                  <c:v>8.0206497104004015E-2</c:v>
                </c:pt>
              </c:numCache>
            </c:numRef>
          </c:val>
          <c:extLst>
            <c:ext xmlns:c16="http://schemas.microsoft.com/office/drawing/2014/chart" uri="{C3380CC4-5D6E-409C-BE32-E72D297353CC}">
              <c16:uniqueId val="{00000000-477D-475F-9069-3F5D68146587}"/>
            </c:ext>
          </c:extLst>
        </c:ser>
        <c:ser>
          <c:idx val="0"/>
          <c:order val="2"/>
          <c:tx>
            <c:strRef>
              <c:f>Sheet1!$E$169:$F$169</c:f>
              <c:strCache>
                <c:ptCount val="2"/>
                <c:pt idx="0">
                  <c:v>今帰仁村</c:v>
                </c:pt>
                <c:pt idx="1">
                  <c:v>要介護</c:v>
                </c:pt>
              </c:strCache>
            </c:strRef>
          </c:tx>
          <c:spPr>
            <a:solidFill>
              <a:schemeClr val="accent4">
                <a:lumMod val="40000"/>
                <a:lumOff val="60000"/>
              </a:schemeClr>
            </a:solidFill>
            <a:ln w="6350">
              <a:solidFill>
                <a:schemeClr val="bg1"/>
              </a:solidFill>
            </a:ln>
            <a:effectLst/>
          </c:spPr>
          <c:invertIfNegative val="0"/>
          <c:cat>
            <c:multiLvlStrRef>
              <c:f>Sheet1!$G$166:$L$167</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Sheet1!$G$169:$L$169</c:f>
              <c:numCache>
                <c:formatCode>0.0%</c:formatCode>
                <c:ptCount val="6"/>
                <c:pt idx="0">
                  <c:v>2.5819162789960139E-2</c:v>
                </c:pt>
                <c:pt idx="1">
                  <c:v>4.91443460595756E-2</c:v>
                </c:pt>
                <c:pt idx="2">
                  <c:v>9.8417058956885836E-2</c:v>
                </c:pt>
                <c:pt idx="3">
                  <c:v>0.18032114092238241</c:v>
                </c:pt>
                <c:pt idx="4">
                  <c:v>0.31013431013431014</c:v>
                </c:pt>
                <c:pt idx="5">
                  <c:v>0.52707126668345494</c:v>
                </c:pt>
              </c:numCache>
            </c:numRef>
          </c:val>
          <c:extLst>
            <c:ext xmlns:c16="http://schemas.microsoft.com/office/drawing/2014/chart" uri="{C3380CC4-5D6E-409C-BE32-E72D297353CC}">
              <c16:uniqueId val="{00000001-477D-475F-9069-3F5D68146587}"/>
            </c:ext>
          </c:extLst>
        </c:ser>
        <c:dLbls>
          <c:showLegendKey val="0"/>
          <c:showVal val="0"/>
          <c:showCatName val="0"/>
          <c:showSerName val="0"/>
          <c:showPercent val="0"/>
          <c:showBubbleSize val="0"/>
        </c:dLbls>
        <c:gapWidth val="150"/>
        <c:overlap val="100"/>
        <c:axId val="1581183807"/>
        <c:axId val="1581179007"/>
      </c:barChart>
      <c:lineChart>
        <c:grouping val="standard"/>
        <c:varyColors val="0"/>
        <c:ser>
          <c:idx val="1"/>
          <c:order val="0"/>
          <c:tx>
            <c:strRef>
              <c:f>Sheet1!$E$168:$F$168</c:f>
              <c:strCache>
                <c:ptCount val="2"/>
                <c:pt idx="0">
                  <c:v>今帰仁村</c:v>
                </c:pt>
                <c:pt idx="1">
                  <c:v>認定率</c:v>
                </c:pt>
              </c:strCache>
            </c:strRef>
          </c:tx>
          <c:spPr>
            <a:ln w="25400" cap="rnd">
              <a:noFill/>
              <a:round/>
            </a:ln>
            <a:effectLst/>
          </c:spPr>
          <c:marker>
            <c:symbol val="none"/>
          </c:marker>
          <c:dLbls>
            <c:dLbl>
              <c:idx val="2"/>
              <c:layout>
                <c:manualLayout>
                  <c:x val="6.1871631467230286E-3"/>
                  <c:y val="-2.3489326505522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7D-475F-9069-3F5D68146587}"/>
                </c:ext>
              </c:extLst>
            </c:dLbl>
            <c:dLbl>
              <c:idx val="3"/>
              <c:layout>
                <c:manualLayout>
                  <c:x val="3.0935815733613725E-3"/>
                  <c:y val="2.3489326505522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7D-475F-9069-3F5D68146587}"/>
                </c:ext>
              </c:extLst>
            </c:dLbl>
            <c:dLbl>
              <c:idx val="4"/>
              <c:layout>
                <c:manualLayout>
                  <c:x val="-6.1871631467229713E-3"/>
                  <c:y val="-9.39573060220899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7D-475F-9069-3F5D68146587}"/>
                </c:ext>
              </c:extLst>
            </c:dLbl>
            <c:dLbl>
              <c:idx val="5"/>
              <c:layout>
                <c:manualLayout>
                  <c:x val="-2.7842234160253485E-2"/>
                  <c:y val="-1.6442528553865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7D-475F-9069-3F5D68146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Sheet1!$G$166:$L$167</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Sheet1!$G$168:$L$168</c:f>
              <c:numCache>
                <c:formatCode>0.0%</c:formatCode>
                <c:ptCount val="6"/>
                <c:pt idx="0">
                  <c:v>3.1777431126104781E-2</c:v>
                </c:pt>
                <c:pt idx="1">
                  <c:v>6.4265683308675783E-2</c:v>
                </c:pt>
                <c:pt idx="2">
                  <c:v>0.12575513088935414</c:v>
                </c:pt>
                <c:pt idx="3">
                  <c:v>0.23393012876417177</c:v>
                </c:pt>
                <c:pt idx="4">
                  <c:v>0.38170376631915098</c:v>
                </c:pt>
                <c:pt idx="5">
                  <c:v>0.60727776378745901</c:v>
                </c:pt>
              </c:numCache>
            </c:numRef>
          </c:val>
          <c:smooth val="0"/>
          <c:extLst>
            <c:ext xmlns:c16="http://schemas.microsoft.com/office/drawing/2014/chart" uri="{C3380CC4-5D6E-409C-BE32-E72D297353CC}">
              <c16:uniqueId val="{00000002-477D-475F-9069-3F5D68146587}"/>
            </c:ext>
          </c:extLst>
        </c:ser>
        <c:ser>
          <c:idx val="3"/>
          <c:order val="3"/>
          <c:tx>
            <c:strRef>
              <c:f>Sheet1!$E$171:$F$171</c:f>
              <c:strCache>
                <c:ptCount val="2"/>
                <c:pt idx="0">
                  <c:v>広域連合</c:v>
                </c:pt>
              </c:strCache>
            </c:strRef>
          </c:tx>
          <c:spPr>
            <a:ln w="25400" cap="rnd">
              <a:solidFill>
                <a:schemeClr val="accent6">
                  <a:lumMod val="75000"/>
                </a:schemeClr>
              </a:solidFill>
              <a:prstDash val="sysDot"/>
              <a:round/>
            </a:ln>
            <a:effectLst/>
          </c:spPr>
          <c:marker>
            <c:symbol val="circle"/>
            <c:size val="5"/>
            <c:spPr>
              <a:solidFill>
                <a:schemeClr val="bg1"/>
              </a:solidFill>
              <a:ln w="6350">
                <a:solidFill>
                  <a:schemeClr val="accent6">
                    <a:lumMod val="75000"/>
                  </a:schemeClr>
                </a:solidFill>
                <a:prstDash val="sysDot"/>
              </a:ln>
              <a:effectLst/>
            </c:spPr>
          </c:marker>
          <c:dLbls>
            <c:dLbl>
              <c:idx val="2"/>
              <c:layout>
                <c:manualLayout>
                  <c:x val="-0.10139225786147288"/>
                  <c:y val="-1.2995516128012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7D-475F-9069-3F5D68146587}"/>
                </c:ext>
              </c:extLst>
            </c:dLbl>
            <c:dLbl>
              <c:idx val="3"/>
              <c:layout>
                <c:manualLayout>
                  <c:x val="-0.10448583943483443"/>
                  <c:y val="-1.2995516128012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7D-475F-9069-3F5D68146587}"/>
                </c:ext>
              </c:extLst>
            </c:dLbl>
            <c:dLbl>
              <c:idx val="4"/>
              <c:layout>
                <c:manualLayout>
                  <c:x val="-0.10448583943483432"/>
                  <c:y val="-8.297650826907523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7D-475F-9069-3F5D681465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Sheet1!$G$166:$L$167</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Sheet1!$G$171:$L$171</c:f>
              <c:numCache>
                <c:formatCode>0.0%</c:formatCode>
                <c:ptCount val="6"/>
                <c:pt idx="0">
                  <c:v>3.6256188028341463E-2</c:v>
                </c:pt>
                <c:pt idx="1">
                  <c:v>6.6449492338267024E-2</c:v>
                </c:pt>
                <c:pt idx="2">
                  <c:v>0.1167601108033241</c:v>
                </c:pt>
                <c:pt idx="3">
                  <c:v>0.20919012290974595</c:v>
                </c:pt>
                <c:pt idx="4">
                  <c:v>0.34222873526469566</c:v>
                </c:pt>
                <c:pt idx="5">
                  <c:v>0.55901154194567104</c:v>
                </c:pt>
              </c:numCache>
            </c:numRef>
          </c:val>
          <c:smooth val="0"/>
          <c:extLst>
            <c:ext xmlns:c16="http://schemas.microsoft.com/office/drawing/2014/chart" uri="{C3380CC4-5D6E-409C-BE32-E72D297353CC}">
              <c16:uniqueId val="{00000003-477D-475F-9069-3F5D68146587}"/>
            </c:ext>
          </c:extLst>
        </c:ser>
        <c:dLbls>
          <c:showLegendKey val="0"/>
          <c:showVal val="0"/>
          <c:showCatName val="0"/>
          <c:showSerName val="0"/>
          <c:showPercent val="0"/>
          <c:showBubbleSize val="0"/>
        </c:dLbls>
        <c:marker val="1"/>
        <c:smooth val="0"/>
        <c:axId val="1581183807"/>
        <c:axId val="1581179007"/>
      </c:lineChart>
      <c:catAx>
        <c:axId val="158118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79007"/>
        <c:crosses val="autoZero"/>
        <c:auto val="1"/>
        <c:lblAlgn val="ctr"/>
        <c:lblOffset val="100"/>
        <c:noMultiLvlLbl val="0"/>
      </c:catAx>
      <c:valAx>
        <c:axId val="15811790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83807"/>
        <c:crosses val="autoZero"/>
        <c:crossBetween val="between"/>
      </c:valAx>
      <c:spPr>
        <a:noFill/>
        <a:ln>
          <a:noFill/>
        </a:ln>
        <a:effectLst/>
      </c:spPr>
    </c:plotArea>
    <c:legend>
      <c:legendPos val="r"/>
      <c:legendEntry>
        <c:idx val="2"/>
        <c:delete val="1"/>
      </c:legendEntry>
      <c:layout>
        <c:manualLayout>
          <c:xMode val="edge"/>
          <c:yMode val="edge"/>
          <c:x val="0.14724531433362673"/>
          <c:y val="5.5890459694962306E-2"/>
          <c:w val="0.43854236107257161"/>
          <c:h val="0.20307270736800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2303753052467"/>
          <c:y val="4.8279260791641639E-2"/>
          <c:w val="0.84966991329162078"/>
          <c:h val="0.7815230689603947"/>
        </c:manualLayout>
      </c:layout>
      <c:barChart>
        <c:barDir val="col"/>
        <c:grouping val="stacked"/>
        <c:varyColors val="0"/>
        <c:ser>
          <c:idx val="2"/>
          <c:order val="1"/>
          <c:tx>
            <c:strRef>
              <c:f>Sheet1!$E$170:$F$170</c:f>
              <c:strCache>
                <c:ptCount val="2"/>
                <c:pt idx="0">
                  <c:v>今帰仁村</c:v>
                </c:pt>
                <c:pt idx="1">
                  <c:v>要支援</c:v>
                </c:pt>
              </c:strCache>
            </c:strRef>
          </c:tx>
          <c:spPr>
            <a:solidFill>
              <a:schemeClr val="accent1">
                <a:lumMod val="75000"/>
              </a:schemeClr>
            </a:solidFill>
            <a:ln w="3175">
              <a:solidFill>
                <a:schemeClr val="bg1"/>
              </a:solidFill>
            </a:ln>
            <a:effectLst/>
          </c:spPr>
          <c:invertIfNegative val="0"/>
          <c:cat>
            <c:multiLvlStrRef>
              <c:f>Sheet1!$M$166:$R$167</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Sheet1!$M$170:$R$170</c:f>
              <c:numCache>
                <c:formatCode>0.0%</c:formatCode>
                <c:ptCount val="6"/>
                <c:pt idx="0">
                  <c:v>5.1970792694671598E-3</c:v>
                </c:pt>
                <c:pt idx="1">
                  <c:v>3.3061052038588834E-2</c:v>
                </c:pt>
                <c:pt idx="2">
                  <c:v>2.9727095516569199E-2</c:v>
                </c:pt>
                <c:pt idx="3">
                  <c:v>3.688829391640637E-2</c:v>
                </c:pt>
                <c:pt idx="4">
                  <c:v>0.13643410852713178</c:v>
                </c:pt>
                <c:pt idx="5">
                  <c:v>0.11583085169743897</c:v>
                </c:pt>
              </c:numCache>
            </c:numRef>
          </c:val>
          <c:extLst>
            <c:ext xmlns:c16="http://schemas.microsoft.com/office/drawing/2014/chart" uri="{C3380CC4-5D6E-409C-BE32-E72D297353CC}">
              <c16:uniqueId val="{00000000-5501-4108-948E-AC9513E3B31F}"/>
            </c:ext>
          </c:extLst>
        </c:ser>
        <c:ser>
          <c:idx val="0"/>
          <c:order val="2"/>
          <c:tx>
            <c:strRef>
              <c:f>Sheet1!$E$169:$F$169</c:f>
              <c:strCache>
                <c:ptCount val="2"/>
                <c:pt idx="0">
                  <c:v>今帰仁村</c:v>
                </c:pt>
                <c:pt idx="1">
                  <c:v>要介護</c:v>
                </c:pt>
              </c:strCache>
            </c:strRef>
          </c:tx>
          <c:spPr>
            <a:solidFill>
              <a:schemeClr val="accent1">
                <a:lumMod val="40000"/>
                <a:lumOff val="60000"/>
              </a:schemeClr>
            </a:solidFill>
            <a:ln w="3175">
              <a:solidFill>
                <a:schemeClr val="bg1"/>
              </a:solidFill>
            </a:ln>
            <a:effectLst/>
          </c:spPr>
          <c:invertIfNegative val="0"/>
          <c:cat>
            <c:multiLvlStrRef>
              <c:f>Sheet1!$M$166:$R$167</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Sheet1!$M$169:$R$169</c:f>
              <c:numCache>
                <c:formatCode>0.0%</c:formatCode>
                <c:ptCount val="6"/>
                <c:pt idx="0">
                  <c:v>1.039415853893432E-2</c:v>
                </c:pt>
                <c:pt idx="1">
                  <c:v>3.5816139708471237E-2</c:v>
                </c:pt>
                <c:pt idx="2">
                  <c:v>0.12485380116959063</c:v>
                </c:pt>
                <c:pt idx="3">
                  <c:v>0.24240878859352755</c:v>
                </c:pt>
                <c:pt idx="4">
                  <c:v>0.41498708010335922</c:v>
                </c:pt>
                <c:pt idx="5">
                  <c:v>0.67454437164979153</c:v>
                </c:pt>
              </c:numCache>
            </c:numRef>
          </c:val>
          <c:extLst>
            <c:ext xmlns:c16="http://schemas.microsoft.com/office/drawing/2014/chart" uri="{C3380CC4-5D6E-409C-BE32-E72D297353CC}">
              <c16:uniqueId val="{00000001-5501-4108-948E-AC9513E3B31F}"/>
            </c:ext>
          </c:extLst>
        </c:ser>
        <c:dLbls>
          <c:showLegendKey val="0"/>
          <c:showVal val="0"/>
          <c:showCatName val="0"/>
          <c:showSerName val="0"/>
          <c:showPercent val="0"/>
          <c:showBubbleSize val="0"/>
        </c:dLbls>
        <c:gapWidth val="150"/>
        <c:overlap val="100"/>
        <c:axId val="1581183807"/>
        <c:axId val="1581179007"/>
      </c:barChart>
      <c:lineChart>
        <c:grouping val="standard"/>
        <c:varyColors val="0"/>
        <c:ser>
          <c:idx val="1"/>
          <c:order val="0"/>
          <c:tx>
            <c:strRef>
              <c:f>Sheet1!$E$168:$F$168</c:f>
              <c:strCache>
                <c:ptCount val="2"/>
                <c:pt idx="0">
                  <c:v>今帰仁村</c:v>
                </c:pt>
                <c:pt idx="1">
                  <c:v>認定率</c:v>
                </c:pt>
              </c:strCache>
            </c:strRef>
          </c:tx>
          <c:spPr>
            <a:ln w="25400" cap="rnd">
              <a:noFill/>
              <a:round/>
            </a:ln>
            <a:effectLst/>
          </c:spPr>
          <c:marker>
            <c:symbol val="none"/>
          </c:marker>
          <c:dLbls>
            <c:dLbl>
              <c:idx val="1"/>
              <c:layout>
                <c:manualLayout>
                  <c:x val="9.4649049522320412E-3"/>
                  <c:y val="-2.3640177878378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01-4108-948E-AC9513E3B31F}"/>
                </c:ext>
              </c:extLst>
            </c:dLbl>
            <c:dLbl>
              <c:idx val="2"/>
              <c:layout>
                <c:manualLayout>
                  <c:x val="6.309936634821418E-3"/>
                  <c:y val="-2.3640177878377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01-4108-948E-AC9513E3B31F}"/>
                </c:ext>
              </c:extLst>
            </c:dLbl>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01-4108-948E-AC9513E3B31F}"/>
                </c:ext>
              </c:extLst>
            </c:dLbl>
            <c:dLbl>
              <c:idx val="4"/>
              <c:layout>
                <c:manualLayout>
                  <c:x val="9.4649049522320412E-3"/>
                  <c:y val="-4.33398254449974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01-4108-948E-AC9513E3B31F}"/>
                </c:ext>
              </c:extLst>
            </c:dLbl>
            <c:dLbl>
              <c:idx val="5"/>
              <c:layout>
                <c:manualLayout>
                  <c:x val="-2.5239746539285558E-2"/>
                  <c:y val="-2.3640177878377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01-4108-948E-AC9513E3B3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Sheet1!$M$166:$R$167</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Sheet1!$M$168:$R$168</c:f>
              <c:numCache>
                <c:formatCode>0.0%</c:formatCode>
                <c:ptCount val="6"/>
                <c:pt idx="0">
                  <c:v>1.559123780840148E-2</c:v>
                </c:pt>
                <c:pt idx="1">
                  <c:v>6.8877191747060071E-2</c:v>
                </c:pt>
                <c:pt idx="2">
                  <c:v>0.15458089668615985</c:v>
                </c:pt>
                <c:pt idx="3">
                  <c:v>0.27929708250993396</c:v>
                </c:pt>
                <c:pt idx="4">
                  <c:v>0.55142118863049094</c:v>
                </c:pt>
                <c:pt idx="5">
                  <c:v>0.79037522334723054</c:v>
                </c:pt>
              </c:numCache>
            </c:numRef>
          </c:val>
          <c:smooth val="0"/>
          <c:extLst>
            <c:ext xmlns:c16="http://schemas.microsoft.com/office/drawing/2014/chart" uri="{C3380CC4-5D6E-409C-BE32-E72D297353CC}">
              <c16:uniqueId val="{00000002-5501-4108-948E-AC9513E3B31F}"/>
            </c:ext>
          </c:extLst>
        </c:ser>
        <c:ser>
          <c:idx val="3"/>
          <c:order val="3"/>
          <c:tx>
            <c:strRef>
              <c:f>Sheet1!$E$171:$F$171</c:f>
              <c:strCache>
                <c:ptCount val="2"/>
                <c:pt idx="0">
                  <c:v>広域連合</c:v>
                </c:pt>
              </c:strCache>
            </c:strRef>
          </c:tx>
          <c:spPr>
            <a:ln w="25400" cap="rnd">
              <a:solidFill>
                <a:schemeClr val="accent6">
                  <a:lumMod val="75000"/>
                </a:schemeClr>
              </a:solidFill>
              <a:prstDash val="sysDot"/>
              <a:round/>
            </a:ln>
            <a:effectLst/>
          </c:spPr>
          <c:marker>
            <c:symbol val="circle"/>
            <c:size val="6"/>
            <c:spPr>
              <a:solidFill>
                <a:schemeClr val="bg1"/>
              </a:solidFill>
              <a:ln w="6350">
                <a:solidFill>
                  <a:schemeClr val="accent6">
                    <a:lumMod val="75000"/>
                  </a:schemeClr>
                </a:solidFill>
                <a:prstDash val="sysDot"/>
              </a:ln>
              <a:effectLst/>
            </c:spPr>
          </c:marker>
          <c:dLbls>
            <c:dLbl>
              <c:idx val="1"/>
              <c:layout>
                <c:manualLayout>
                  <c:x val="-9.3931356335785018E-2"/>
                  <c:y val="-7.6877113887952999E-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01-4108-948E-AC9513E3B31F}"/>
                </c:ext>
              </c:extLst>
            </c:dLbl>
            <c:dLbl>
              <c:idx val="2"/>
              <c:layout>
                <c:manualLayout>
                  <c:x val="-0.1081366632906022"/>
                  <c:y val="-2.4408949017257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01-4108-948E-AC9513E3B31F}"/>
                </c:ext>
              </c:extLst>
            </c:dLbl>
            <c:dLbl>
              <c:idx val="3"/>
              <c:layout>
                <c:manualLayout>
                  <c:x val="-0.12706647319506628"/>
                  <c:y val="-7.6877113888039681E-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01-4108-948E-AC9513E3B31F}"/>
                </c:ext>
              </c:extLst>
            </c:dLbl>
            <c:dLbl>
              <c:idx val="4"/>
              <c:layout>
                <c:manualLayout>
                  <c:x val="-0.12075653656024486"/>
                  <c:y val="-7.16893047740137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01-4108-948E-AC9513E3B31F}"/>
                </c:ext>
              </c:extLst>
            </c:dLbl>
            <c:dLbl>
              <c:idx val="5"/>
              <c:layout>
                <c:manualLayout>
                  <c:x val="-0.10332024394115673"/>
                  <c:y val="1.4107229613138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01-4108-948E-AC9513E3B3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Sheet1!$M$166:$R$167</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Sheet1!$M$171:$R$171</c:f>
              <c:numCache>
                <c:formatCode>0.0%</c:formatCode>
                <c:ptCount val="6"/>
                <c:pt idx="0">
                  <c:v>2.5589853301858947E-2</c:v>
                </c:pt>
                <c:pt idx="1">
                  <c:v>5.2669632998050095E-2</c:v>
                </c:pt>
                <c:pt idx="2">
                  <c:v>0.124640269976015</c:v>
                </c:pt>
                <c:pt idx="3">
                  <c:v>0.27174694163278484</c:v>
                </c:pt>
                <c:pt idx="4">
                  <c:v>0.49516456934495728</c:v>
                </c:pt>
                <c:pt idx="5">
                  <c:v>0.77454794244274372</c:v>
                </c:pt>
              </c:numCache>
            </c:numRef>
          </c:val>
          <c:smooth val="0"/>
          <c:extLst>
            <c:ext xmlns:c16="http://schemas.microsoft.com/office/drawing/2014/chart" uri="{C3380CC4-5D6E-409C-BE32-E72D297353CC}">
              <c16:uniqueId val="{00000003-5501-4108-948E-AC9513E3B31F}"/>
            </c:ext>
          </c:extLst>
        </c:ser>
        <c:dLbls>
          <c:showLegendKey val="0"/>
          <c:showVal val="0"/>
          <c:showCatName val="0"/>
          <c:showSerName val="0"/>
          <c:showPercent val="0"/>
          <c:showBubbleSize val="0"/>
        </c:dLbls>
        <c:marker val="1"/>
        <c:smooth val="0"/>
        <c:axId val="1581183807"/>
        <c:axId val="1581179007"/>
      </c:lineChart>
      <c:catAx>
        <c:axId val="158118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79007"/>
        <c:crosses val="autoZero"/>
        <c:auto val="1"/>
        <c:lblAlgn val="ctr"/>
        <c:lblOffset val="100"/>
        <c:noMultiLvlLbl val="0"/>
      </c:catAx>
      <c:valAx>
        <c:axId val="15811790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83807"/>
        <c:crosses val="autoZero"/>
        <c:crossBetween val="between"/>
      </c:valAx>
      <c:spPr>
        <a:noFill/>
        <a:ln>
          <a:noFill/>
        </a:ln>
        <a:effectLst/>
      </c:spPr>
    </c:plotArea>
    <c:legend>
      <c:legendPos val="r"/>
      <c:legendEntry>
        <c:idx val="2"/>
        <c:delete val="1"/>
      </c:legendEntry>
      <c:layout>
        <c:manualLayout>
          <c:xMode val="edge"/>
          <c:yMode val="edge"/>
          <c:x val="0.14724531433362673"/>
          <c:y val="5.5890459694962306E-2"/>
          <c:w val="0.43854236107257161"/>
          <c:h val="0.20307270736800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21792824452927"/>
          <c:y val="4.3592087895628621E-2"/>
          <c:w val="0.8231723940974458"/>
          <c:h val="0.7414239858554920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F9AA-45E2-B649-238E6D870B55}"/>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F9AA-45E2-B649-238E6D870B55}"/>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F9AA-45E2-B649-238E6D870B55}"/>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F9AA-45E2-B649-238E6D870B55}"/>
              </c:ext>
            </c:extLst>
          </c:dPt>
          <c:dPt>
            <c:idx val="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9-F9AA-45E2-B649-238E6D870B55}"/>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F9AA-45E2-B649-238E6D870B55}"/>
              </c:ext>
            </c:extLst>
          </c:dPt>
          <c:dPt>
            <c:idx val="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F9AA-45E2-B649-238E6D870B55}"/>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F9AA-45E2-B649-238E6D870B55}"/>
              </c:ext>
            </c:extLst>
          </c:dPt>
          <c:dPt>
            <c:idx val="1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1-F9AA-45E2-B649-238E6D870B55}"/>
              </c:ext>
            </c:extLst>
          </c:dPt>
          <c:dPt>
            <c:idx val="1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F9AA-45E2-B649-238E6D870B55}"/>
              </c:ext>
            </c:extLst>
          </c:dPt>
          <c:dPt>
            <c:idx val="1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5-F9AA-45E2-B649-238E6D870B55}"/>
              </c:ext>
            </c:extLst>
          </c:dPt>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7-F9AA-45E2-B649-238E6D870B55}"/>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Sheet1!$G$184:$X$186</c:f>
              <c:multiLvlStrCache>
                <c:ptCount val="18"/>
                <c:lvl>
                  <c:pt idx="0">
                    <c:v>R4.3</c:v>
                  </c:pt>
                  <c:pt idx="1">
                    <c:v>R5.3</c:v>
                  </c:pt>
                  <c:pt idx="2">
                    <c:v>R6.3</c:v>
                  </c:pt>
                  <c:pt idx="3">
                    <c:v>R4.3</c:v>
                  </c:pt>
                  <c:pt idx="4">
                    <c:v>R5.3</c:v>
                  </c:pt>
                  <c:pt idx="5">
                    <c:v>R6.3</c:v>
                  </c:pt>
                  <c:pt idx="6">
                    <c:v>R4.3</c:v>
                  </c:pt>
                  <c:pt idx="7">
                    <c:v>R5.3</c:v>
                  </c:pt>
                  <c:pt idx="8">
                    <c:v>R6.3</c:v>
                  </c:pt>
                  <c:pt idx="9">
                    <c:v>R4.3</c:v>
                  </c:pt>
                  <c:pt idx="10">
                    <c:v>R5.3</c:v>
                  </c:pt>
                  <c:pt idx="11">
                    <c:v>R6.3</c:v>
                  </c:pt>
                  <c:pt idx="12">
                    <c:v>R4.3</c:v>
                  </c:pt>
                  <c:pt idx="13">
                    <c:v>R5.3</c:v>
                  </c:pt>
                  <c:pt idx="14">
                    <c:v>R6.3</c:v>
                  </c:pt>
                  <c:pt idx="15">
                    <c:v>R4.3</c:v>
                  </c:pt>
                  <c:pt idx="16">
                    <c:v>R5.3</c:v>
                  </c:pt>
                  <c:pt idx="17">
                    <c:v>R6.3</c:v>
                  </c:pt>
                </c:lvl>
                <c:lvl>
                  <c:pt idx="0">
                    <c:v>65-69歳</c:v>
                  </c:pt>
                  <c:pt idx="3">
                    <c:v>70-74歳</c:v>
                  </c:pt>
                  <c:pt idx="6">
                    <c:v>75-79歳</c:v>
                  </c:pt>
                  <c:pt idx="9">
                    <c:v>80-84歳</c:v>
                  </c:pt>
                  <c:pt idx="12">
                    <c:v>85-89歳</c:v>
                  </c:pt>
                  <c:pt idx="15">
                    <c:v>90歳~</c:v>
                  </c:pt>
                </c:lvl>
                <c:lvl>
                  <c:pt idx="0">
                    <c:v>男性</c:v>
                  </c:pt>
                </c:lvl>
              </c:multiLvlStrCache>
            </c:multiLvlStrRef>
          </c:cat>
          <c:val>
            <c:numRef>
              <c:f>Sheet1!$G$187:$X$187</c:f>
              <c:numCache>
                <c:formatCode>0.0%</c:formatCode>
                <c:ptCount val="18"/>
                <c:pt idx="0">
                  <c:v>3.1777431126104781E-2</c:v>
                </c:pt>
                <c:pt idx="1">
                  <c:v>4.2283298097251586E-2</c:v>
                </c:pt>
                <c:pt idx="2">
                  <c:v>3.67965367965368E-2</c:v>
                </c:pt>
                <c:pt idx="3">
                  <c:v>6.4265683308675783E-2</c:v>
                </c:pt>
                <c:pt idx="4">
                  <c:v>7.5875486381322937E-2</c:v>
                </c:pt>
                <c:pt idx="5">
                  <c:v>7.9245283018867921E-2</c:v>
                </c:pt>
                <c:pt idx="6">
                  <c:v>0.12575513088935414</c:v>
                </c:pt>
                <c:pt idx="7">
                  <c:v>9.3617021276595741E-2</c:v>
                </c:pt>
                <c:pt idx="8">
                  <c:v>0.10150375939849623</c:v>
                </c:pt>
                <c:pt idx="9">
                  <c:v>0.23393012876417177</c:v>
                </c:pt>
                <c:pt idx="10">
                  <c:v>0.24210526315789471</c:v>
                </c:pt>
                <c:pt idx="11">
                  <c:v>0.20540540540540542</c:v>
                </c:pt>
                <c:pt idx="12">
                  <c:v>0.38170376631915098</c:v>
                </c:pt>
                <c:pt idx="13">
                  <c:v>0.36607142857142855</c:v>
                </c:pt>
                <c:pt idx="14">
                  <c:v>0.37007874015748032</c:v>
                </c:pt>
                <c:pt idx="15">
                  <c:v>0.60727776378745901</c:v>
                </c:pt>
                <c:pt idx="16">
                  <c:v>0.54878048780487809</c:v>
                </c:pt>
                <c:pt idx="17">
                  <c:v>0.59036144578313254</c:v>
                </c:pt>
              </c:numCache>
            </c:numRef>
          </c:val>
          <c:extLst>
            <c:ext xmlns:c16="http://schemas.microsoft.com/office/drawing/2014/chart" uri="{C3380CC4-5D6E-409C-BE32-E72D297353CC}">
              <c16:uniqueId val="{00000018-F9AA-45E2-B649-238E6D870B55}"/>
            </c:ext>
          </c:extLst>
        </c:ser>
        <c:dLbls>
          <c:showLegendKey val="0"/>
          <c:showVal val="0"/>
          <c:showCatName val="0"/>
          <c:showSerName val="0"/>
          <c:showPercent val="0"/>
          <c:showBubbleSize val="0"/>
        </c:dLbls>
        <c:gapWidth val="150"/>
        <c:axId val="1634085023"/>
        <c:axId val="1634112863"/>
      </c:barChart>
      <c:catAx>
        <c:axId val="163408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634112863"/>
        <c:crosses val="autoZero"/>
        <c:auto val="1"/>
        <c:lblAlgn val="ctr"/>
        <c:lblOffset val="100"/>
        <c:noMultiLvlLbl val="0"/>
      </c:catAx>
      <c:valAx>
        <c:axId val="16341128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634085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20922630695167"/>
          <c:y val="4.3592087895628621E-2"/>
          <c:w val="0.82318121644554532"/>
          <c:h val="0.741380447857231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C8C8-4975-9148-E971235FD39B}"/>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C8C8-4975-9148-E971235FD39B}"/>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5-C8C8-4975-9148-E971235FD39B}"/>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C8C8-4975-9148-E971235FD39B}"/>
              </c:ext>
            </c:extLst>
          </c:dPt>
          <c:dPt>
            <c:idx val="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9-C8C8-4975-9148-E971235FD39B}"/>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C8C8-4975-9148-E971235FD39B}"/>
              </c:ext>
            </c:extLst>
          </c:dPt>
          <c:dPt>
            <c:idx val="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C8C8-4975-9148-E971235FD39B}"/>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C8C8-4975-9148-E971235FD39B}"/>
              </c:ext>
            </c:extLst>
          </c:dPt>
          <c:dPt>
            <c:idx val="1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1-C8C8-4975-9148-E971235FD39B}"/>
              </c:ext>
            </c:extLst>
          </c:dPt>
          <c:dPt>
            <c:idx val="1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C8C8-4975-9148-E971235FD39B}"/>
              </c:ext>
            </c:extLst>
          </c:dPt>
          <c:dPt>
            <c:idx val="1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5-C8C8-4975-9148-E971235FD39B}"/>
              </c:ext>
            </c:extLst>
          </c:dPt>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7-C8C8-4975-9148-E971235FD39B}"/>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Sheet1!$Y$184:$AP$186</c:f>
              <c:multiLvlStrCache>
                <c:ptCount val="18"/>
                <c:lvl>
                  <c:pt idx="0">
                    <c:v>R4.3</c:v>
                  </c:pt>
                  <c:pt idx="1">
                    <c:v>R5.3</c:v>
                  </c:pt>
                  <c:pt idx="2">
                    <c:v>R6.3</c:v>
                  </c:pt>
                  <c:pt idx="3">
                    <c:v>R4.3</c:v>
                  </c:pt>
                  <c:pt idx="4">
                    <c:v>R5.3</c:v>
                  </c:pt>
                  <c:pt idx="5">
                    <c:v>R6.3</c:v>
                  </c:pt>
                  <c:pt idx="6">
                    <c:v>R4.3</c:v>
                  </c:pt>
                  <c:pt idx="7">
                    <c:v>R5.3</c:v>
                  </c:pt>
                  <c:pt idx="8">
                    <c:v>R6.3</c:v>
                  </c:pt>
                  <c:pt idx="9">
                    <c:v>R4.3</c:v>
                  </c:pt>
                  <c:pt idx="10">
                    <c:v>R5.3</c:v>
                  </c:pt>
                  <c:pt idx="11">
                    <c:v>R6.3</c:v>
                  </c:pt>
                  <c:pt idx="12">
                    <c:v>R4.3</c:v>
                  </c:pt>
                  <c:pt idx="13">
                    <c:v>R5.3</c:v>
                  </c:pt>
                  <c:pt idx="14">
                    <c:v>R6.3</c:v>
                  </c:pt>
                  <c:pt idx="15">
                    <c:v>R4.3</c:v>
                  </c:pt>
                  <c:pt idx="16">
                    <c:v>R5.3</c:v>
                  </c:pt>
                  <c:pt idx="17">
                    <c:v>R6.3</c:v>
                  </c:pt>
                </c:lvl>
                <c:lvl>
                  <c:pt idx="0">
                    <c:v>65-69歳</c:v>
                  </c:pt>
                  <c:pt idx="3">
                    <c:v>70-74歳</c:v>
                  </c:pt>
                  <c:pt idx="6">
                    <c:v>75-79歳</c:v>
                  </c:pt>
                  <c:pt idx="9">
                    <c:v>80-84歳</c:v>
                  </c:pt>
                  <c:pt idx="12">
                    <c:v>85-89歳</c:v>
                  </c:pt>
                  <c:pt idx="15">
                    <c:v>90歳~</c:v>
                  </c:pt>
                </c:lvl>
                <c:lvl>
                  <c:pt idx="0">
                    <c:v>女性</c:v>
                  </c:pt>
                </c:lvl>
              </c:multiLvlStrCache>
            </c:multiLvlStrRef>
          </c:cat>
          <c:val>
            <c:numRef>
              <c:f>Sheet1!$Y$187:$AP$187</c:f>
              <c:numCache>
                <c:formatCode>0.0%</c:formatCode>
                <c:ptCount val="18"/>
                <c:pt idx="0">
                  <c:v>1.559123780840148E-2</c:v>
                </c:pt>
                <c:pt idx="1">
                  <c:v>1.3623978201634876E-2</c:v>
                </c:pt>
                <c:pt idx="2">
                  <c:v>8.1743869209809257E-3</c:v>
                </c:pt>
                <c:pt idx="3">
                  <c:v>6.8877191747060071E-2</c:v>
                </c:pt>
                <c:pt idx="4">
                  <c:v>6.2330623306233061E-2</c:v>
                </c:pt>
                <c:pt idx="5">
                  <c:v>4.9180327868852458E-2</c:v>
                </c:pt>
                <c:pt idx="6">
                  <c:v>0.15458089668615985</c:v>
                </c:pt>
                <c:pt idx="7">
                  <c:v>0.12562814070351758</c:v>
                </c:pt>
                <c:pt idx="8">
                  <c:v>0.1038961038961039</c:v>
                </c:pt>
                <c:pt idx="9">
                  <c:v>0.27929708250993396</c:v>
                </c:pt>
                <c:pt idx="10">
                  <c:v>0.25966850828729282</c:v>
                </c:pt>
                <c:pt idx="11">
                  <c:v>0.27419354838709675</c:v>
                </c:pt>
                <c:pt idx="12">
                  <c:v>0.55142118863049094</c:v>
                </c:pt>
                <c:pt idx="13">
                  <c:v>0.52352941176470591</c:v>
                </c:pt>
                <c:pt idx="14">
                  <c:v>0.4759036144578313</c:v>
                </c:pt>
                <c:pt idx="15">
                  <c:v>0.79037522334723054</c:v>
                </c:pt>
                <c:pt idx="16">
                  <c:v>0.85971223021582732</c:v>
                </c:pt>
                <c:pt idx="17">
                  <c:v>0.86692015209125473</c:v>
                </c:pt>
              </c:numCache>
            </c:numRef>
          </c:val>
          <c:extLst>
            <c:ext xmlns:c16="http://schemas.microsoft.com/office/drawing/2014/chart" uri="{C3380CC4-5D6E-409C-BE32-E72D297353CC}">
              <c16:uniqueId val="{00000018-C8C8-4975-9148-E971235FD39B}"/>
            </c:ext>
          </c:extLst>
        </c:ser>
        <c:dLbls>
          <c:showLegendKey val="0"/>
          <c:showVal val="0"/>
          <c:showCatName val="0"/>
          <c:showSerName val="0"/>
          <c:showPercent val="0"/>
          <c:showBubbleSize val="0"/>
        </c:dLbls>
        <c:gapWidth val="150"/>
        <c:axId val="1634085023"/>
        <c:axId val="1634112863"/>
      </c:barChart>
      <c:catAx>
        <c:axId val="163408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634112863"/>
        <c:crosses val="autoZero"/>
        <c:auto val="1"/>
        <c:lblAlgn val="ctr"/>
        <c:lblOffset val="100"/>
        <c:noMultiLvlLbl val="0"/>
      </c:catAx>
      <c:valAx>
        <c:axId val="16341128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634085023"/>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86530747052467E-2"/>
          <c:y val="5.0483754825667339E-2"/>
          <c:w val="0.87286450234309709"/>
          <c:h val="0.76506243248373418"/>
        </c:manualLayout>
      </c:layout>
      <c:barChart>
        <c:barDir val="col"/>
        <c:grouping val="stacked"/>
        <c:varyColors val="0"/>
        <c:ser>
          <c:idx val="1"/>
          <c:order val="1"/>
          <c:tx>
            <c:strRef>
              <c:f>Sheet1!$R$21</c:f>
              <c:strCache>
                <c:ptCount val="1"/>
                <c:pt idx="0">
                  <c:v>要支援者</c:v>
                </c:pt>
              </c:strCache>
            </c:strRef>
          </c:tx>
          <c:spPr>
            <a:solidFill>
              <a:schemeClr val="accent1">
                <a:lumMod val="75000"/>
                <a:alpha val="99000"/>
              </a:schemeClr>
            </a:solidFill>
            <a:ln w="3175">
              <a:solidFill>
                <a:schemeClr val="bg1"/>
              </a:solidFill>
            </a:ln>
            <a:effectLst/>
          </c:spPr>
          <c:invertIfNegative val="0"/>
          <c:cat>
            <c:strRef>
              <c:f>Sheet1!$N$22:$N$53</c:f>
              <c:strCache>
                <c:ptCount val="32"/>
                <c:pt idx="0">
                  <c:v>北大東村</c:v>
                </c:pt>
                <c:pt idx="1">
                  <c:v>八重瀬町</c:v>
                </c:pt>
                <c:pt idx="2">
                  <c:v>西原町</c:v>
                </c:pt>
                <c:pt idx="3">
                  <c:v>南風原町</c:v>
                </c:pt>
                <c:pt idx="4">
                  <c:v>北谷町</c:v>
                </c:pt>
                <c:pt idx="5">
                  <c:v>金武町</c:v>
                </c:pt>
                <c:pt idx="6">
                  <c:v>豊見城市</c:v>
                </c:pt>
                <c:pt idx="7">
                  <c:v>読谷村</c:v>
                </c:pt>
                <c:pt idx="8">
                  <c:v>渡嘉敷村</c:v>
                </c:pt>
                <c:pt idx="9">
                  <c:v>広域連合</c:v>
                </c:pt>
                <c:pt idx="10">
                  <c:v>沖縄県</c:v>
                </c:pt>
                <c:pt idx="11">
                  <c:v>与那原町</c:v>
                </c:pt>
                <c:pt idx="12">
                  <c:v>北中城村</c:v>
                </c:pt>
                <c:pt idx="13">
                  <c:v>中城村</c:v>
                </c:pt>
                <c:pt idx="14">
                  <c:v>伊江村</c:v>
                </c:pt>
                <c:pt idx="15">
                  <c:v>南大東村</c:v>
                </c:pt>
                <c:pt idx="16">
                  <c:v>宜野座村</c:v>
                </c:pt>
                <c:pt idx="17">
                  <c:v>南城市</c:v>
                </c:pt>
                <c:pt idx="18">
                  <c:v>本部町</c:v>
                </c:pt>
                <c:pt idx="19">
                  <c:v>恩納村</c:v>
                </c:pt>
                <c:pt idx="20">
                  <c:v>伊是名村</c:v>
                </c:pt>
                <c:pt idx="21">
                  <c:v>座間味村</c:v>
                </c:pt>
                <c:pt idx="22">
                  <c:v>国頭村</c:v>
                </c:pt>
                <c:pt idx="23">
                  <c:v>東村</c:v>
                </c:pt>
                <c:pt idx="24">
                  <c:v>全国</c:v>
                </c:pt>
                <c:pt idx="25">
                  <c:v>嘉手納町</c:v>
                </c:pt>
                <c:pt idx="26">
                  <c:v>久米島町</c:v>
                </c:pt>
                <c:pt idx="27">
                  <c:v>伊平屋村</c:v>
                </c:pt>
                <c:pt idx="28">
                  <c:v>今帰仁村</c:v>
                </c:pt>
                <c:pt idx="29">
                  <c:v>大宜味村</c:v>
                </c:pt>
                <c:pt idx="30">
                  <c:v>粟国村</c:v>
                </c:pt>
                <c:pt idx="31">
                  <c:v>渡名喜村</c:v>
                </c:pt>
              </c:strCache>
            </c:strRef>
          </c:cat>
          <c:val>
            <c:numRef>
              <c:f>Sheet1!$R$22:$R$53</c:f>
              <c:numCache>
                <c:formatCode>0.0%</c:formatCode>
                <c:ptCount val="32"/>
                <c:pt idx="0">
                  <c:v>2.2727272727272728E-2</c:v>
                </c:pt>
                <c:pt idx="1">
                  <c:v>2.9186935371785964E-2</c:v>
                </c:pt>
                <c:pt idx="2">
                  <c:v>3.6588320814150713E-2</c:v>
                </c:pt>
                <c:pt idx="3">
                  <c:v>3.0622489959839357E-2</c:v>
                </c:pt>
                <c:pt idx="4">
                  <c:v>2.6397770126250206E-2</c:v>
                </c:pt>
                <c:pt idx="5">
                  <c:v>1.804461942257218E-2</c:v>
                </c:pt>
                <c:pt idx="6">
                  <c:v>4.2857142857142858E-2</c:v>
                </c:pt>
                <c:pt idx="7">
                  <c:v>2.8568438677270824E-2</c:v>
                </c:pt>
                <c:pt idx="8">
                  <c:v>2.1276595744680851E-2</c:v>
                </c:pt>
                <c:pt idx="9">
                  <c:v>3.7011206542404293E-2</c:v>
                </c:pt>
                <c:pt idx="10">
                  <c:v>4.1310545450318363E-2</c:v>
                </c:pt>
                <c:pt idx="11">
                  <c:v>5.0270143293399107E-2</c:v>
                </c:pt>
                <c:pt idx="12">
                  <c:v>4.1374304379385433E-2</c:v>
                </c:pt>
                <c:pt idx="13">
                  <c:v>3.5698447893569844E-2</c:v>
                </c:pt>
                <c:pt idx="14">
                  <c:v>4.1104294478527606E-2</c:v>
                </c:pt>
                <c:pt idx="15">
                  <c:v>6.7524115755627015E-2</c:v>
                </c:pt>
                <c:pt idx="16">
                  <c:v>3.9421813403416557E-2</c:v>
                </c:pt>
                <c:pt idx="17">
                  <c:v>4.1409617172314714E-2</c:v>
                </c:pt>
                <c:pt idx="18">
                  <c:v>2.9128440366972479E-2</c:v>
                </c:pt>
                <c:pt idx="19">
                  <c:v>4.1909620991253643E-2</c:v>
                </c:pt>
                <c:pt idx="20">
                  <c:v>3.2967032967032968E-2</c:v>
                </c:pt>
                <c:pt idx="21">
                  <c:v>6.25E-2</c:v>
                </c:pt>
                <c:pt idx="22">
                  <c:v>4.3735224586288417E-2</c:v>
                </c:pt>
                <c:pt idx="23">
                  <c:v>3.9513677811550151E-2</c:v>
                </c:pt>
                <c:pt idx="24">
                  <c:v>5.3364822883693597E-2</c:v>
                </c:pt>
                <c:pt idx="25">
                  <c:v>4.678539088439481E-2</c:v>
                </c:pt>
                <c:pt idx="26">
                  <c:v>5.359421522756274E-2</c:v>
                </c:pt>
                <c:pt idx="27">
                  <c:v>3.6363636363636362E-2</c:v>
                </c:pt>
                <c:pt idx="28">
                  <c:v>3.8801261829652996E-2</c:v>
                </c:pt>
                <c:pt idx="29">
                  <c:v>4.6666666666666669E-2</c:v>
                </c:pt>
                <c:pt idx="30">
                  <c:v>9.3984962406015032E-2</c:v>
                </c:pt>
                <c:pt idx="31">
                  <c:v>5.5944055944055944E-2</c:v>
                </c:pt>
              </c:numCache>
            </c:numRef>
          </c:val>
          <c:extLst>
            <c:ext xmlns:c16="http://schemas.microsoft.com/office/drawing/2014/chart" uri="{C3380CC4-5D6E-409C-BE32-E72D297353CC}">
              <c16:uniqueId val="{00000000-C07A-411E-B758-EFE8E874FCD0}"/>
            </c:ext>
          </c:extLst>
        </c:ser>
        <c:ser>
          <c:idx val="2"/>
          <c:order val="2"/>
          <c:tx>
            <c:strRef>
              <c:f>Sheet1!$P$21</c:f>
              <c:strCache>
                <c:ptCount val="1"/>
                <c:pt idx="0">
                  <c:v>要介護1・２</c:v>
                </c:pt>
              </c:strCache>
            </c:strRef>
          </c:tx>
          <c:spPr>
            <a:solidFill>
              <a:schemeClr val="accent1">
                <a:lumMod val="60000"/>
                <a:lumOff val="40000"/>
              </a:schemeClr>
            </a:solidFill>
            <a:ln w="3175">
              <a:solidFill>
                <a:schemeClr val="bg1"/>
              </a:solidFill>
            </a:ln>
            <a:effectLst/>
          </c:spPr>
          <c:invertIfNegative val="0"/>
          <c:cat>
            <c:strRef>
              <c:f>Sheet1!$N$22:$N$53</c:f>
              <c:strCache>
                <c:ptCount val="32"/>
                <c:pt idx="0">
                  <c:v>北大東村</c:v>
                </c:pt>
                <c:pt idx="1">
                  <c:v>八重瀬町</c:v>
                </c:pt>
                <c:pt idx="2">
                  <c:v>西原町</c:v>
                </c:pt>
                <c:pt idx="3">
                  <c:v>南風原町</c:v>
                </c:pt>
                <c:pt idx="4">
                  <c:v>北谷町</c:v>
                </c:pt>
                <c:pt idx="5">
                  <c:v>金武町</c:v>
                </c:pt>
                <c:pt idx="6">
                  <c:v>豊見城市</c:v>
                </c:pt>
                <c:pt idx="7">
                  <c:v>読谷村</c:v>
                </c:pt>
                <c:pt idx="8">
                  <c:v>渡嘉敷村</c:v>
                </c:pt>
                <c:pt idx="9">
                  <c:v>広域連合</c:v>
                </c:pt>
                <c:pt idx="10">
                  <c:v>沖縄県</c:v>
                </c:pt>
                <c:pt idx="11">
                  <c:v>与那原町</c:v>
                </c:pt>
                <c:pt idx="12">
                  <c:v>北中城村</c:v>
                </c:pt>
                <c:pt idx="13">
                  <c:v>中城村</c:v>
                </c:pt>
                <c:pt idx="14">
                  <c:v>伊江村</c:v>
                </c:pt>
                <c:pt idx="15">
                  <c:v>南大東村</c:v>
                </c:pt>
                <c:pt idx="16">
                  <c:v>宜野座村</c:v>
                </c:pt>
                <c:pt idx="17">
                  <c:v>南城市</c:v>
                </c:pt>
                <c:pt idx="18">
                  <c:v>本部町</c:v>
                </c:pt>
                <c:pt idx="19">
                  <c:v>恩納村</c:v>
                </c:pt>
                <c:pt idx="20">
                  <c:v>伊是名村</c:v>
                </c:pt>
                <c:pt idx="21">
                  <c:v>座間味村</c:v>
                </c:pt>
                <c:pt idx="22">
                  <c:v>国頭村</c:v>
                </c:pt>
                <c:pt idx="23">
                  <c:v>東村</c:v>
                </c:pt>
                <c:pt idx="24">
                  <c:v>全国</c:v>
                </c:pt>
                <c:pt idx="25">
                  <c:v>嘉手納町</c:v>
                </c:pt>
                <c:pt idx="26">
                  <c:v>久米島町</c:v>
                </c:pt>
                <c:pt idx="27">
                  <c:v>伊平屋村</c:v>
                </c:pt>
                <c:pt idx="28">
                  <c:v>今帰仁村</c:v>
                </c:pt>
                <c:pt idx="29">
                  <c:v>大宜味村</c:v>
                </c:pt>
                <c:pt idx="30">
                  <c:v>粟国村</c:v>
                </c:pt>
                <c:pt idx="31">
                  <c:v>渡名喜村</c:v>
                </c:pt>
              </c:strCache>
            </c:strRef>
          </c:cat>
          <c:val>
            <c:numRef>
              <c:f>Sheet1!$P$22:$P$53</c:f>
              <c:numCache>
                <c:formatCode>0.0%</c:formatCode>
                <c:ptCount val="32"/>
                <c:pt idx="0">
                  <c:v>4.5454545454545456E-2</c:v>
                </c:pt>
                <c:pt idx="1">
                  <c:v>4.9478804725503825E-2</c:v>
                </c:pt>
                <c:pt idx="2">
                  <c:v>4.5553670947419432E-2</c:v>
                </c:pt>
                <c:pt idx="3">
                  <c:v>5.760542168674699E-2</c:v>
                </c:pt>
                <c:pt idx="4">
                  <c:v>6.4436792916871613E-2</c:v>
                </c:pt>
                <c:pt idx="5">
                  <c:v>5.6430446194225721E-2</c:v>
                </c:pt>
                <c:pt idx="6">
                  <c:v>5.1718869365928191E-2</c:v>
                </c:pt>
                <c:pt idx="7">
                  <c:v>6.2369192130598577E-2</c:v>
                </c:pt>
                <c:pt idx="8">
                  <c:v>7.9787234042553196E-2</c:v>
                </c:pt>
                <c:pt idx="9">
                  <c:v>5.706451643721757E-2</c:v>
                </c:pt>
                <c:pt idx="10">
                  <c:v>5.752962066370048E-2</c:v>
                </c:pt>
                <c:pt idx="11">
                  <c:v>5.1444679351656093E-2</c:v>
                </c:pt>
                <c:pt idx="12">
                  <c:v>6.0246794096298087E-2</c:v>
                </c:pt>
                <c:pt idx="13">
                  <c:v>6.2527716186252774E-2</c:v>
                </c:pt>
                <c:pt idx="14">
                  <c:v>4.8466257668711654E-2</c:v>
                </c:pt>
                <c:pt idx="15">
                  <c:v>6.1093247588424437E-2</c:v>
                </c:pt>
                <c:pt idx="16">
                  <c:v>5.4533508541392904E-2</c:v>
                </c:pt>
                <c:pt idx="17">
                  <c:v>5.6452294430829039E-2</c:v>
                </c:pt>
                <c:pt idx="18">
                  <c:v>6.1009174311926609E-2</c:v>
                </c:pt>
                <c:pt idx="19">
                  <c:v>6.3775510204081634E-2</c:v>
                </c:pt>
                <c:pt idx="20">
                  <c:v>6.1538461538461542E-2</c:v>
                </c:pt>
                <c:pt idx="21">
                  <c:v>6.25E-2</c:v>
                </c:pt>
                <c:pt idx="22">
                  <c:v>5.3782505910165486E-2</c:v>
                </c:pt>
                <c:pt idx="23">
                  <c:v>6.6869300911854099E-2</c:v>
                </c:pt>
                <c:pt idx="24">
                  <c:v>7.1379838530548648E-2</c:v>
                </c:pt>
                <c:pt idx="25">
                  <c:v>7.1536371868397217E-2</c:v>
                </c:pt>
                <c:pt idx="26">
                  <c:v>5.8698426201616333E-2</c:v>
                </c:pt>
                <c:pt idx="27">
                  <c:v>5.1948051948051951E-2</c:v>
                </c:pt>
                <c:pt idx="28">
                  <c:v>6.8769716088328076E-2</c:v>
                </c:pt>
                <c:pt idx="29">
                  <c:v>5.4166666666666669E-2</c:v>
                </c:pt>
                <c:pt idx="30">
                  <c:v>4.5112781954887216E-2</c:v>
                </c:pt>
                <c:pt idx="31">
                  <c:v>0.11888111888111888</c:v>
                </c:pt>
              </c:numCache>
            </c:numRef>
          </c:val>
          <c:extLst>
            <c:ext xmlns:c16="http://schemas.microsoft.com/office/drawing/2014/chart" uri="{C3380CC4-5D6E-409C-BE32-E72D297353CC}">
              <c16:uniqueId val="{00000001-C07A-411E-B758-EFE8E874FCD0}"/>
            </c:ext>
          </c:extLst>
        </c:ser>
        <c:ser>
          <c:idx val="3"/>
          <c:order val="3"/>
          <c:tx>
            <c:strRef>
              <c:f>Sheet1!$Q$21</c:f>
              <c:strCache>
                <c:ptCount val="1"/>
                <c:pt idx="0">
                  <c:v>要介護３～</c:v>
                </c:pt>
              </c:strCache>
            </c:strRef>
          </c:tx>
          <c:spPr>
            <a:solidFill>
              <a:schemeClr val="accent1">
                <a:lumMod val="20000"/>
                <a:lumOff val="80000"/>
              </a:schemeClr>
            </a:solidFill>
            <a:ln w="3175">
              <a:solidFill>
                <a:schemeClr val="bg1"/>
              </a:solidFill>
            </a:ln>
            <a:effectLst/>
          </c:spPr>
          <c:invertIfNegative val="0"/>
          <c:cat>
            <c:strRef>
              <c:f>Sheet1!$N$22:$N$53</c:f>
              <c:strCache>
                <c:ptCount val="32"/>
                <c:pt idx="0">
                  <c:v>北大東村</c:v>
                </c:pt>
                <c:pt idx="1">
                  <c:v>八重瀬町</c:v>
                </c:pt>
                <c:pt idx="2">
                  <c:v>西原町</c:v>
                </c:pt>
                <c:pt idx="3">
                  <c:v>南風原町</c:v>
                </c:pt>
                <c:pt idx="4">
                  <c:v>北谷町</c:v>
                </c:pt>
                <c:pt idx="5">
                  <c:v>金武町</c:v>
                </c:pt>
                <c:pt idx="6">
                  <c:v>豊見城市</c:v>
                </c:pt>
                <c:pt idx="7">
                  <c:v>読谷村</c:v>
                </c:pt>
                <c:pt idx="8">
                  <c:v>渡嘉敷村</c:v>
                </c:pt>
                <c:pt idx="9">
                  <c:v>広域連合</c:v>
                </c:pt>
                <c:pt idx="10">
                  <c:v>沖縄県</c:v>
                </c:pt>
                <c:pt idx="11">
                  <c:v>与那原町</c:v>
                </c:pt>
                <c:pt idx="12">
                  <c:v>北中城村</c:v>
                </c:pt>
                <c:pt idx="13">
                  <c:v>中城村</c:v>
                </c:pt>
                <c:pt idx="14">
                  <c:v>伊江村</c:v>
                </c:pt>
                <c:pt idx="15">
                  <c:v>南大東村</c:v>
                </c:pt>
                <c:pt idx="16">
                  <c:v>宜野座村</c:v>
                </c:pt>
                <c:pt idx="17">
                  <c:v>南城市</c:v>
                </c:pt>
                <c:pt idx="18">
                  <c:v>本部町</c:v>
                </c:pt>
                <c:pt idx="19">
                  <c:v>恩納村</c:v>
                </c:pt>
                <c:pt idx="20">
                  <c:v>伊是名村</c:v>
                </c:pt>
                <c:pt idx="21">
                  <c:v>座間味村</c:v>
                </c:pt>
                <c:pt idx="22">
                  <c:v>国頭村</c:v>
                </c:pt>
                <c:pt idx="23">
                  <c:v>東村</c:v>
                </c:pt>
                <c:pt idx="24">
                  <c:v>全国</c:v>
                </c:pt>
                <c:pt idx="25">
                  <c:v>嘉手納町</c:v>
                </c:pt>
                <c:pt idx="26">
                  <c:v>久米島町</c:v>
                </c:pt>
                <c:pt idx="27">
                  <c:v>伊平屋村</c:v>
                </c:pt>
                <c:pt idx="28">
                  <c:v>今帰仁村</c:v>
                </c:pt>
                <c:pt idx="29">
                  <c:v>大宜味村</c:v>
                </c:pt>
                <c:pt idx="30">
                  <c:v>粟国村</c:v>
                </c:pt>
                <c:pt idx="31">
                  <c:v>渡名喜村</c:v>
                </c:pt>
              </c:strCache>
            </c:strRef>
          </c:cat>
          <c:val>
            <c:numRef>
              <c:f>Sheet1!$Q$22:$Q$53</c:f>
              <c:numCache>
                <c:formatCode>0.0%</c:formatCode>
                <c:ptCount val="32"/>
                <c:pt idx="0">
                  <c:v>7.575757575757576E-2</c:v>
                </c:pt>
                <c:pt idx="1">
                  <c:v>7.2967338429464901E-2</c:v>
                </c:pt>
                <c:pt idx="2">
                  <c:v>7.0511267264356678E-2</c:v>
                </c:pt>
                <c:pt idx="3">
                  <c:v>7.0908634538152604E-2</c:v>
                </c:pt>
                <c:pt idx="4">
                  <c:v>7.3290703393999013E-2</c:v>
                </c:pt>
                <c:pt idx="5">
                  <c:v>9.2847769028871388E-2</c:v>
                </c:pt>
                <c:pt idx="6">
                  <c:v>7.4102368220015286E-2</c:v>
                </c:pt>
                <c:pt idx="7">
                  <c:v>7.785684386772708E-2</c:v>
                </c:pt>
                <c:pt idx="8">
                  <c:v>6.9148936170212769E-2</c:v>
                </c:pt>
                <c:pt idx="9">
                  <c:v>7.9210096397282909E-2</c:v>
                </c:pt>
                <c:pt idx="10">
                  <c:v>7.8744322161225913E-2</c:v>
                </c:pt>
                <c:pt idx="11">
                  <c:v>7.5875029363401458E-2</c:v>
                </c:pt>
                <c:pt idx="12">
                  <c:v>7.6215823856762649E-2</c:v>
                </c:pt>
                <c:pt idx="13">
                  <c:v>7.9822616407982258E-2</c:v>
                </c:pt>
                <c:pt idx="14">
                  <c:v>8.8957055214723926E-2</c:v>
                </c:pt>
                <c:pt idx="15">
                  <c:v>5.1446945337620578E-2</c:v>
                </c:pt>
                <c:pt idx="16">
                  <c:v>8.6727989487516421E-2</c:v>
                </c:pt>
                <c:pt idx="17">
                  <c:v>8.3326290881433285E-2</c:v>
                </c:pt>
                <c:pt idx="18">
                  <c:v>9.1284403669724776E-2</c:v>
                </c:pt>
                <c:pt idx="19">
                  <c:v>7.5801749271137031E-2</c:v>
                </c:pt>
                <c:pt idx="20">
                  <c:v>9.2307692307692313E-2</c:v>
                </c:pt>
                <c:pt idx="21">
                  <c:v>6.25E-2</c:v>
                </c:pt>
                <c:pt idx="22">
                  <c:v>9.2198581560283682E-2</c:v>
                </c:pt>
                <c:pt idx="23">
                  <c:v>8.3586626139817627E-2</c:v>
                </c:pt>
                <c:pt idx="24">
                  <c:v>6.535830871241953E-2</c:v>
                </c:pt>
                <c:pt idx="25">
                  <c:v>8.0893450045276191E-2</c:v>
                </c:pt>
                <c:pt idx="26">
                  <c:v>8.7196937473415573E-2</c:v>
                </c:pt>
                <c:pt idx="27">
                  <c:v>0.11168831168831168</c:v>
                </c:pt>
                <c:pt idx="28">
                  <c:v>9.400630914826498E-2</c:v>
                </c:pt>
                <c:pt idx="29">
                  <c:v>0.11083333333333334</c:v>
                </c:pt>
                <c:pt idx="30">
                  <c:v>0.14661654135338345</c:v>
                </c:pt>
                <c:pt idx="31">
                  <c:v>0.11888111888111888</c:v>
                </c:pt>
              </c:numCache>
            </c:numRef>
          </c:val>
          <c:extLst>
            <c:ext xmlns:c16="http://schemas.microsoft.com/office/drawing/2014/chart" uri="{C3380CC4-5D6E-409C-BE32-E72D297353CC}">
              <c16:uniqueId val="{00000002-C07A-411E-B758-EFE8E874FCD0}"/>
            </c:ext>
          </c:extLst>
        </c:ser>
        <c:dLbls>
          <c:showLegendKey val="0"/>
          <c:showVal val="0"/>
          <c:showCatName val="0"/>
          <c:showSerName val="0"/>
          <c:showPercent val="0"/>
          <c:showBubbleSize val="0"/>
        </c:dLbls>
        <c:gapWidth val="121"/>
        <c:overlap val="100"/>
        <c:axId val="2134311695"/>
        <c:axId val="2134298735"/>
      </c:barChart>
      <c:lineChart>
        <c:grouping val="standard"/>
        <c:varyColors val="0"/>
        <c:ser>
          <c:idx val="0"/>
          <c:order val="0"/>
          <c:tx>
            <c:strRef>
              <c:f>Sheet1!$O$21</c:f>
              <c:strCache>
                <c:ptCount val="1"/>
                <c:pt idx="0">
                  <c:v>認定率</c:v>
                </c:pt>
              </c:strCache>
            </c:strRef>
          </c:tx>
          <c:spPr>
            <a:ln w="25400" cap="rnd">
              <a:no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Sheet1!$N$22:$N$53</c:f>
              <c:strCache>
                <c:ptCount val="32"/>
                <c:pt idx="0">
                  <c:v>北大東村</c:v>
                </c:pt>
                <c:pt idx="1">
                  <c:v>八重瀬町</c:v>
                </c:pt>
                <c:pt idx="2">
                  <c:v>西原町</c:v>
                </c:pt>
                <c:pt idx="3">
                  <c:v>南風原町</c:v>
                </c:pt>
                <c:pt idx="4">
                  <c:v>北谷町</c:v>
                </c:pt>
                <c:pt idx="5">
                  <c:v>金武町</c:v>
                </c:pt>
                <c:pt idx="6">
                  <c:v>豊見城市</c:v>
                </c:pt>
                <c:pt idx="7">
                  <c:v>読谷村</c:v>
                </c:pt>
                <c:pt idx="8">
                  <c:v>渡嘉敷村</c:v>
                </c:pt>
                <c:pt idx="9">
                  <c:v>広域連合</c:v>
                </c:pt>
                <c:pt idx="10">
                  <c:v>沖縄県</c:v>
                </c:pt>
                <c:pt idx="11">
                  <c:v>与那原町</c:v>
                </c:pt>
                <c:pt idx="12">
                  <c:v>北中城村</c:v>
                </c:pt>
                <c:pt idx="13">
                  <c:v>中城村</c:v>
                </c:pt>
                <c:pt idx="14">
                  <c:v>伊江村</c:v>
                </c:pt>
                <c:pt idx="15">
                  <c:v>南大東村</c:v>
                </c:pt>
                <c:pt idx="16">
                  <c:v>宜野座村</c:v>
                </c:pt>
                <c:pt idx="17">
                  <c:v>南城市</c:v>
                </c:pt>
                <c:pt idx="18">
                  <c:v>本部町</c:v>
                </c:pt>
                <c:pt idx="19">
                  <c:v>恩納村</c:v>
                </c:pt>
                <c:pt idx="20">
                  <c:v>伊是名村</c:v>
                </c:pt>
                <c:pt idx="21">
                  <c:v>座間味村</c:v>
                </c:pt>
                <c:pt idx="22">
                  <c:v>国頭村</c:v>
                </c:pt>
                <c:pt idx="23">
                  <c:v>東村</c:v>
                </c:pt>
                <c:pt idx="24">
                  <c:v>全国</c:v>
                </c:pt>
                <c:pt idx="25">
                  <c:v>嘉手納町</c:v>
                </c:pt>
                <c:pt idx="26">
                  <c:v>久米島町</c:v>
                </c:pt>
                <c:pt idx="27">
                  <c:v>伊平屋村</c:v>
                </c:pt>
                <c:pt idx="28">
                  <c:v>今帰仁村</c:v>
                </c:pt>
                <c:pt idx="29">
                  <c:v>大宜味村</c:v>
                </c:pt>
                <c:pt idx="30">
                  <c:v>粟国村</c:v>
                </c:pt>
                <c:pt idx="31">
                  <c:v>渡名喜村</c:v>
                </c:pt>
              </c:strCache>
            </c:strRef>
          </c:cat>
          <c:val>
            <c:numRef>
              <c:f>Sheet1!$O$22:$O$53</c:f>
              <c:numCache>
                <c:formatCode>0.0%</c:formatCode>
                <c:ptCount val="32"/>
                <c:pt idx="0">
                  <c:v>0.14393939393939395</c:v>
                </c:pt>
                <c:pt idx="1">
                  <c:v>0.1516330785267547</c:v>
                </c:pt>
                <c:pt idx="2">
                  <c:v>0.15265325902592683</c:v>
                </c:pt>
                <c:pt idx="3">
                  <c:v>0.15913654618473896</c:v>
                </c:pt>
                <c:pt idx="4">
                  <c:v>0.16412526643712083</c:v>
                </c:pt>
                <c:pt idx="5">
                  <c:v>0.1673228346456693</c:v>
                </c:pt>
                <c:pt idx="6">
                  <c:v>0.16867838044308633</c:v>
                </c:pt>
                <c:pt idx="7">
                  <c:v>0.1687944746755965</c:v>
                </c:pt>
                <c:pt idx="8">
                  <c:v>0.1702127659574468</c:v>
                </c:pt>
                <c:pt idx="9">
                  <c:v>0.17328581937690476</c:v>
                </c:pt>
                <c:pt idx="10">
                  <c:v>0.17758448827524476</c:v>
                </c:pt>
                <c:pt idx="11">
                  <c:v>0.17758985200845667</c:v>
                </c:pt>
                <c:pt idx="12">
                  <c:v>0.17783692233244616</c:v>
                </c:pt>
                <c:pt idx="13">
                  <c:v>0.17804878048780487</c:v>
                </c:pt>
                <c:pt idx="14">
                  <c:v>0.17852760736196319</c:v>
                </c:pt>
                <c:pt idx="15">
                  <c:v>0.18006430868167203</c:v>
                </c:pt>
                <c:pt idx="16">
                  <c:v>0.18068331143232588</c:v>
                </c:pt>
                <c:pt idx="17">
                  <c:v>0.18118820248457704</c:v>
                </c:pt>
                <c:pt idx="18">
                  <c:v>0.18142201834862384</c:v>
                </c:pt>
                <c:pt idx="19">
                  <c:v>0.18148688046647229</c:v>
                </c:pt>
                <c:pt idx="20">
                  <c:v>0.18681318681318682</c:v>
                </c:pt>
                <c:pt idx="21">
                  <c:v>0.1875</c:v>
                </c:pt>
                <c:pt idx="22">
                  <c:v>0.18971631205673758</c:v>
                </c:pt>
                <c:pt idx="23">
                  <c:v>0.1899696048632219</c:v>
                </c:pt>
                <c:pt idx="24">
                  <c:v>0.19010297012666177</c:v>
                </c:pt>
                <c:pt idx="25">
                  <c:v>0.19921521279806823</c:v>
                </c:pt>
                <c:pt idx="26">
                  <c:v>0.19948957890259464</c:v>
                </c:pt>
                <c:pt idx="27">
                  <c:v>0.2</c:v>
                </c:pt>
                <c:pt idx="28">
                  <c:v>0.20157728706624606</c:v>
                </c:pt>
                <c:pt idx="29">
                  <c:v>0.21166666666666667</c:v>
                </c:pt>
                <c:pt idx="30">
                  <c:v>0.2857142857142857</c:v>
                </c:pt>
                <c:pt idx="31">
                  <c:v>0.2937062937062937</c:v>
                </c:pt>
              </c:numCache>
            </c:numRef>
          </c:val>
          <c:smooth val="0"/>
          <c:extLst>
            <c:ext xmlns:c16="http://schemas.microsoft.com/office/drawing/2014/chart" uri="{C3380CC4-5D6E-409C-BE32-E72D297353CC}">
              <c16:uniqueId val="{00000003-C07A-411E-B758-EFE8E874FCD0}"/>
            </c:ext>
          </c:extLst>
        </c:ser>
        <c:dLbls>
          <c:showLegendKey val="0"/>
          <c:showVal val="0"/>
          <c:showCatName val="0"/>
          <c:showSerName val="0"/>
          <c:showPercent val="0"/>
          <c:showBubbleSize val="0"/>
        </c:dLbls>
        <c:marker val="1"/>
        <c:smooth val="0"/>
        <c:axId val="2134311695"/>
        <c:axId val="2134298735"/>
      </c:lineChart>
      <c:catAx>
        <c:axId val="213431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298735"/>
        <c:crosses val="autoZero"/>
        <c:auto val="1"/>
        <c:lblAlgn val="ctr"/>
        <c:lblOffset val="100"/>
        <c:noMultiLvlLbl val="0"/>
      </c:catAx>
      <c:valAx>
        <c:axId val="2134298735"/>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311695"/>
        <c:crosses val="autoZero"/>
        <c:crossBetween val="between"/>
        <c:majorUnit val="0.1"/>
      </c:valAx>
      <c:spPr>
        <a:noFill/>
        <a:ln>
          <a:noFill/>
        </a:ln>
        <a:effectLst/>
      </c:spPr>
    </c:plotArea>
    <c:legend>
      <c:legendPos val="r"/>
      <c:legendEntry>
        <c:idx val="3"/>
        <c:delete val="1"/>
      </c:legendEntry>
      <c:layout>
        <c:manualLayout>
          <c:xMode val="edge"/>
          <c:yMode val="edge"/>
          <c:x val="9.9804212990877994E-2"/>
          <c:y val="8.031804209653888E-2"/>
          <c:w val="0.12235522583337816"/>
          <c:h val="0.164225486857680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86530747052467E-2"/>
          <c:y val="5.0483754825667339E-2"/>
          <c:w val="0.87286450234309709"/>
          <c:h val="0.76506243248373418"/>
        </c:manualLayout>
      </c:layout>
      <c:barChart>
        <c:barDir val="col"/>
        <c:grouping val="stacked"/>
        <c:varyColors val="0"/>
        <c:ser>
          <c:idx val="2"/>
          <c:order val="1"/>
          <c:tx>
            <c:strRef>
              <c:f>Sheet1!$G$21</c:f>
              <c:strCache>
                <c:ptCount val="1"/>
                <c:pt idx="0">
                  <c:v>要支援者</c:v>
                </c:pt>
              </c:strCache>
            </c:strRef>
          </c:tx>
          <c:spPr>
            <a:solidFill>
              <a:schemeClr val="accent1">
                <a:lumMod val="75000"/>
              </a:schemeClr>
            </a:solidFill>
            <a:ln w="3175">
              <a:solidFill>
                <a:schemeClr val="bg1"/>
              </a:solidFill>
            </a:ln>
            <a:effectLst/>
          </c:spPr>
          <c:invertIfNegative val="0"/>
          <c:cat>
            <c:strRef>
              <c:f>Sheet1!$C$22:$C$53</c:f>
              <c:strCache>
                <c:ptCount val="32"/>
                <c:pt idx="0">
                  <c:v>北大東村</c:v>
                </c:pt>
                <c:pt idx="1">
                  <c:v>八重瀬町</c:v>
                </c:pt>
                <c:pt idx="2">
                  <c:v>西原町</c:v>
                </c:pt>
                <c:pt idx="3">
                  <c:v>宜野座村</c:v>
                </c:pt>
                <c:pt idx="4">
                  <c:v>南大東村</c:v>
                </c:pt>
                <c:pt idx="5">
                  <c:v>南風原町</c:v>
                </c:pt>
                <c:pt idx="6">
                  <c:v>金武町</c:v>
                </c:pt>
                <c:pt idx="7">
                  <c:v>北谷町</c:v>
                </c:pt>
                <c:pt idx="8">
                  <c:v>読谷村</c:v>
                </c:pt>
                <c:pt idx="9">
                  <c:v>渡嘉敷村</c:v>
                </c:pt>
                <c:pt idx="10">
                  <c:v>広域連合</c:v>
                </c:pt>
                <c:pt idx="11">
                  <c:v>豊見城市</c:v>
                </c:pt>
                <c:pt idx="12">
                  <c:v>北中城村</c:v>
                </c:pt>
                <c:pt idx="13">
                  <c:v>中城村</c:v>
                </c:pt>
                <c:pt idx="14">
                  <c:v>与那原町</c:v>
                </c:pt>
                <c:pt idx="15">
                  <c:v>本部町</c:v>
                </c:pt>
                <c:pt idx="16">
                  <c:v>東村</c:v>
                </c:pt>
                <c:pt idx="17">
                  <c:v>沖縄県</c:v>
                </c:pt>
                <c:pt idx="18">
                  <c:v>恩納村</c:v>
                </c:pt>
                <c:pt idx="19">
                  <c:v>南城市</c:v>
                </c:pt>
                <c:pt idx="20">
                  <c:v>伊江村</c:v>
                </c:pt>
                <c:pt idx="21">
                  <c:v>国頭村</c:v>
                </c:pt>
                <c:pt idx="22">
                  <c:v>伊是名村</c:v>
                </c:pt>
                <c:pt idx="23">
                  <c:v>久米島町</c:v>
                </c:pt>
                <c:pt idx="24">
                  <c:v>今帰仁村</c:v>
                </c:pt>
                <c:pt idx="25">
                  <c:v>全国</c:v>
                </c:pt>
                <c:pt idx="26">
                  <c:v>座間味村</c:v>
                </c:pt>
                <c:pt idx="27">
                  <c:v>嘉手納町</c:v>
                </c:pt>
                <c:pt idx="28">
                  <c:v>大宜味村</c:v>
                </c:pt>
                <c:pt idx="29">
                  <c:v>伊平屋村</c:v>
                </c:pt>
                <c:pt idx="30">
                  <c:v>渡名喜村</c:v>
                </c:pt>
                <c:pt idx="31">
                  <c:v>粟国村</c:v>
                </c:pt>
              </c:strCache>
            </c:strRef>
          </c:cat>
          <c:val>
            <c:numRef>
              <c:f>Sheet1!$G$22:$G$53</c:f>
              <c:numCache>
                <c:formatCode>0.0%</c:formatCode>
                <c:ptCount val="32"/>
                <c:pt idx="0">
                  <c:v>1.4705882352941176E-2</c:v>
                </c:pt>
                <c:pt idx="1">
                  <c:v>2.838902472154306E-2</c:v>
                </c:pt>
                <c:pt idx="2">
                  <c:v>3.8348429596518054E-2</c:v>
                </c:pt>
                <c:pt idx="3">
                  <c:v>3.4233048057932848E-2</c:v>
                </c:pt>
                <c:pt idx="4">
                  <c:v>5.9006211180124224E-2</c:v>
                </c:pt>
                <c:pt idx="5">
                  <c:v>3.5165375630148779E-2</c:v>
                </c:pt>
                <c:pt idx="6">
                  <c:v>2.0928711576193592E-2</c:v>
                </c:pt>
                <c:pt idx="7">
                  <c:v>2.5449829794131951E-2</c:v>
                </c:pt>
                <c:pt idx="8">
                  <c:v>3.2208431634013747E-2</c:v>
                </c:pt>
                <c:pt idx="9">
                  <c:v>2.6455026455026454E-2</c:v>
                </c:pt>
                <c:pt idx="10">
                  <c:v>3.819845179451091E-2</c:v>
                </c:pt>
                <c:pt idx="11">
                  <c:v>4.6027601641178667E-2</c:v>
                </c:pt>
                <c:pt idx="12">
                  <c:v>3.8388173581306625E-2</c:v>
                </c:pt>
                <c:pt idx="13">
                  <c:v>3.4169550173010384E-2</c:v>
                </c:pt>
                <c:pt idx="14">
                  <c:v>5.0539857569492301E-2</c:v>
                </c:pt>
                <c:pt idx="15">
                  <c:v>3.0268548020027309E-2</c:v>
                </c:pt>
                <c:pt idx="16">
                  <c:v>5.007587253414264E-2</c:v>
                </c:pt>
                <c:pt idx="17">
                  <c:v>4.2220750375416095E-2</c:v>
                </c:pt>
                <c:pt idx="18">
                  <c:v>3.9899352983465135E-2</c:v>
                </c:pt>
                <c:pt idx="19">
                  <c:v>4.0559556328118536E-2</c:v>
                </c:pt>
                <c:pt idx="20">
                  <c:v>4.4659022329511168E-2</c:v>
                </c:pt>
                <c:pt idx="21">
                  <c:v>4.7285464098073555E-2</c:v>
                </c:pt>
                <c:pt idx="22">
                  <c:v>4.0268456375838924E-2</c:v>
                </c:pt>
                <c:pt idx="23">
                  <c:v>4.7098402018502947E-2</c:v>
                </c:pt>
                <c:pt idx="24">
                  <c:v>4.4017358958462489E-2</c:v>
                </c:pt>
                <c:pt idx="25">
                  <c:v>5.5275073494194436E-2</c:v>
                </c:pt>
                <c:pt idx="26">
                  <c:v>5.3398058252427182E-2</c:v>
                </c:pt>
                <c:pt idx="27">
                  <c:v>5.1097084460474902E-2</c:v>
                </c:pt>
                <c:pt idx="28">
                  <c:v>4.757929883138564E-2</c:v>
                </c:pt>
                <c:pt idx="29">
                  <c:v>4.859335038363171E-2</c:v>
                </c:pt>
                <c:pt idx="30">
                  <c:v>3.5460992907801421E-2</c:v>
                </c:pt>
                <c:pt idx="31">
                  <c:v>9.5785440613026823E-2</c:v>
                </c:pt>
              </c:numCache>
            </c:numRef>
          </c:val>
          <c:extLst>
            <c:ext xmlns:c16="http://schemas.microsoft.com/office/drawing/2014/chart" uri="{C3380CC4-5D6E-409C-BE32-E72D297353CC}">
              <c16:uniqueId val="{00000000-CD4A-4642-ABBB-B6227ED00EE0}"/>
            </c:ext>
          </c:extLst>
        </c:ser>
        <c:ser>
          <c:idx val="3"/>
          <c:order val="2"/>
          <c:tx>
            <c:strRef>
              <c:f>Sheet1!$E$21</c:f>
              <c:strCache>
                <c:ptCount val="1"/>
                <c:pt idx="0">
                  <c:v>要介護1・２</c:v>
                </c:pt>
              </c:strCache>
            </c:strRef>
          </c:tx>
          <c:spPr>
            <a:solidFill>
              <a:schemeClr val="tx2">
                <a:lumMod val="50000"/>
                <a:lumOff val="50000"/>
              </a:schemeClr>
            </a:solidFill>
            <a:ln w="3175">
              <a:solidFill>
                <a:schemeClr val="bg1"/>
              </a:solidFill>
            </a:ln>
            <a:effectLst/>
          </c:spPr>
          <c:invertIfNegative val="0"/>
          <c:cat>
            <c:strRef>
              <c:f>Sheet1!$C$22:$C$53</c:f>
              <c:strCache>
                <c:ptCount val="32"/>
                <c:pt idx="0">
                  <c:v>北大東村</c:v>
                </c:pt>
                <c:pt idx="1">
                  <c:v>八重瀬町</c:v>
                </c:pt>
                <c:pt idx="2">
                  <c:v>西原町</c:v>
                </c:pt>
                <c:pt idx="3">
                  <c:v>宜野座村</c:v>
                </c:pt>
                <c:pt idx="4">
                  <c:v>南大東村</c:v>
                </c:pt>
                <c:pt idx="5">
                  <c:v>南風原町</c:v>
                </c:pt>
                <c:pt idx="6">
                  <c:v>金武町</c:v>
                </c:pt>
                <c:pt idx="7">
                  <c:v>北谷町</c:v>
                </c:pt>
                <c:pt idx="8">
                  <c:v>読谷村</c:v>
                </c:pt>
                <c:pt idx="9">
                  <c:v>渡嘉敷村</c:v>
                </c:pt>
                <c:pt idx="10">
                  <c:v>広域連合</c:v>
                </c:pt>
                <c:pt idx="11">
                  <c:v>豊見城市</c:v>
                </c:pt>
                <c:pt idx="12">
                  <c:v>北中城村</c:v>
                </c:pt>
                <c:pt idx="13">
                  <c:v>中城村</c:v>
                </c:pt>
                <c:pt idx="14">
                  <c:v>与那原町</c:v>
                </c:pt>
                <c:pt idx="15">
                  <c:v>本部町</c:v>
                </c:pt>
                <c:pt idx="16">
                  <c:v>東村</c:v>
                </c:pt>
                <c:pt idx="17">
                  <c:v>沖縄県</c:v>
                </c:pt>
                <c:pt idx="18">
                  <c:v>恩納村</c:v>
                </c:pt>
                <c:pt idx="19">
                  <c:v>南城市</c:v>
                </c:pt>
                <c:pt idx="20">
                  <c:v>伊江村</c:v>
                </c:pt>
                <c:pt idx="21">
                  <c:v>国頭村</c:v>
                </c:pt>
                <c:pt idx="22">
                  <c:v>伊是名村</c:v>
                </c:pt>
                <c:pt idx="23">
                  <c:v>久米島町</c:v>
                </c:pt>
                <c:pt idx="24">
                  <c:v>今帰仁村</c:v>
                </c:pt>
                <c:pt idx="25">
                  <c:v>全国</c:v>
                </c:pt>
                <c:pt idx="26">
                  <c:v>座間味村</c:v>
                </c:pt>
                <c:pt idx="27">
                  <c:v>嘉手納町</c:v>
                </c:pt>
                <c:pt idx="28">
                  <c:v>大宜味村</c:v>
                </c:pt>
                <c:pt idx="29">
                  <c:v>伊平屋村</c:v>
                </c:pt>
                <c:pt idx="30">
                  <c:v>渡名喜村</c:v>
                </c:pt>
                <c:pt idx="31">
                  <c:v>粟国村</c:v>
                </c:pt>
              </c:strCache>
            </c:strRef>
          </c:cat>
          <c:val>
            <c:numRef>
              <c:f>Sheet1!$E$22:$E$53</c:f>
              <c:numCache>
                <c:formatCode>0.0%</c:formatCode>
                <c:ptCount val="32"/>
                <c:pt idx="0">
                  <c:v>4.4117647058823532E-2</c:v>
                </c:pt>
                <c:pt idx="1">
                  <c:v>4.6047269763651179E-2</c:v>
                </c:pt>
                <c:pt idx="2">
                  <c:v>4.4465357016821548E-2</c:v>
                </c:pt>
                <c:pt idx="3">
                  <c:v>4.8057932850559579E-2</c:v>
                </c:pt>
                <c:pt idx="4">
                  <c:v>5.9006211180124224E-2</c:v>
                </c:pt>
                <c:pt idx="5">
                  <c:v>5.6805606787163405E-2</c:v>
                </c:pt>
                <c:pt idx="6">
                  <c:v>5.7226945716154352E-2</c:v>
                </c:pt>
                <c:pt idx="7">
                  <c:v>6.2570919111687467E-2</c:v>
                </c:pt>
                <c:pt idx="8">
                  <c:v>5.5287721817622322E-2</c:v>
                </c:pt>
                <c:pt idx="9">
                  <c:v>6.8783068783068779E-2</c:v>
                </c:pt>
                <c:pt idx="10">
                  <c:v>5.6410978184377202E-2</c:v>
                </c:pt>
                <c:pt idx="11">
                  <c:v>5.3263707571801565E-2</c:v>
                </c:pt>
                <c:pt idx="12">
                  <c:v>6.4616118264186936E-2</c:v>
                </c:pt>
                <c:pt idx="13">
                  <c:v>6.2067474048442907E-2</c:v>
                </c:pt>
                <c:pt idx="14">
                  <c:v>5.4904663450493912E-2</c:v>
                </c:pt>
                <c:pt idx="15">
                  <c:v>6.2585343650432404E-2</c:v>
                </c:pt>
                <c:pt idx="16">
                  <c:v>5.3110773899848251E-2</c:v>
                </c:pt>
                <c:pt idx="17">
                  <c:v>5.7608528083408037E-2</c:v>
                </c:pt>
                <c:pt idx="18">
                  <c:v>5.8950395398993528E-2</c:v>
                </c:pt>
                <c:pt idx="19">
                  <c:v>5.9763264630411393E-2</c:v>
                </c:pt>
                <c:pt idx="20">
                  <c:v>5.1901025950512977E-2</c:v>
                </c:pt>
                <c:pt idx="21">
                  <c:v>5.195563339171045E-2</c:v>
                </c:pt>
                <c:pt idx="22">
                  <c:v>6.0402684563758392E-2</c:v>
                </c:pt>
                <c:pt idx="23">
                  <c:v>6.3919259882253998E-2</c:v>
                </c:pt>
                <c:pt idx="24">
                  <c:v>6.3856168629882207E-2</c:v>
                </c:pt>
                <c:pt idx="25">
                  <c:v>7.2643247157541849E-2</c:v>
                </c:pt>
                <c:pt idx="26">
                  <c:v>7.281553398058252E-2</c:v>
                </c:pt>
                <c:pt idx="27">
                  <c:v>6.6426209798617367E-2</c:v>
                </c:pt>
                <c:pt idx="28">
                  <c:v>5.0083472454090151E-2</c:v>
                </c:pt>
                <c:pt idx="29">
                  <c:v>8.6956521739130432E-2</c:v>
                </c:pt>
                <c:pt idx="30">
                  <c:v>8.5106382978723402E-2</c:v>
                </c:pt>
                <c:pt idx="31">
                  <c:v>4.9808429118773943E-2</c:v>
                </c:pt>
              </c:numCache>
            </c:numRef>
          </c:val>
          <c:extLst>
            <c:ext xmlns:c16="http://schemas.microsoft.com/office/drawing/2014/chart" uri="{C3380CC4-5D6E-409C-BE32-E72D297353CC}">
              <c16:uniqueId val="{00000001-CD4A-4642-ABBB-B6227ED00EE0}"/>
            </c:ext>
          </c:extLst>
        </c:ser>
        <c:ser>
          <c:idx val="1"/>
          <c:order val="3"/>
          <c:tx>
            <c:strRef>
              <c:f>Sheet1!$F$21</c:f>
              <c:strCache>
                <c:ptCount val="1"/>
                <c:pt idx="0">
                  <c:v>要介護３～</c:v>
                </c:pt>
              </c:strCache>
            </c:strRef>
          </c:tx>
          <c:spPr>
            <a:solidFill>
              <a:schemeClr val="accent1">
                <a:lumMod val="20000"/>
                <a:lumOff val="80000"/>
              </a:schemeClr>
            </a:solidFill>
            <a:ln w="3175">
              <a:solidFill>
                <a:schemeClr val="bg1"/>
              </a:solidFill>
            </a:ln>
            <a:effectLst/>
          </c:spPr>
          <c:invertIfNegative val="0"/>
          <c:cat>
            <c:strRef>
              <c:f>Sheet1!$C$22:$C$53</c:f>
              <c:strCache>
                <c:ptCount val="32"/>
                <c:pt idx="0">
                  <c:v>北大東村</c:v>
                </c:pt>
                <c:pt idx="1">
                  <c:v>八重瀬町</c:v>
                </c:pt>
                <c:pt idx="2">
                  <c:v>西原町</c:v>
                </c:pt>
                <c:pt idx="3">
                  <c:v>宜野座村</c:v>
                </c:pt>
                <c:pt idx="4">
                  <c:v>南大東村</c:v>
                </c:pt>
                <c:pt idx="5">
                  <c:v>南風原町</c:v>
                </c:pt>
                <c:pt idx="6">
                  <c:v>金武町</c:v>
                </c:pt>
                <c:pt idx="7">
                  <c:v>北谷町</c:v>
                </c:pt>
                <c:pt idx="8">
                  <c:v>読谷村</c:v>
                </c:pt>
                <c:pt idx="9">
                  <c:v>渡嘉敷村</c:v>
                </c:pt>
                <c:pt idx="10">
                  <c:v>広域連合</c:v>
                </c:pt>
                <c:pt idx="11">
                  <c:v>豊見城市</c:v>
                </c:pt>
                <c:pt idx="12">
                  <c:v>北中城村</c:v>
                </c:pt>
                <c:pt idx="13">
                  <c:v>中城村</c:v>
                </c:pt>
                <c:pt idx="14">
                  <c:v>与那原町</c:v>
                </c:pt>
                <c:pt idx="15">
                  <c:v>本部町</c:v>
                </c:pt>
                <c:pt idx="16">
                  <c:v>東村</c:v>
                </c:pt>
                <c:pt idx="17">
                  <c:v>沖縄県</c:v>
                </c:pt>
                <c:pt idx="18">
                  <c:v>恩納村</c:v>
                </c:pt>
                <c:pt idx="19">
                  <c:v>南城市</c:v>
                </c:pt>
                <c:pt idx="20">
                  <c:v>伊江村</c:v>
                </c:pt>
                <c:pt idx="21">
                  <c:v>国頭村</c:v>
                </c:pt>
                <c:pt idx="22">
                  <c:v>伊是名村</c:v>
                </c:pt>
                <c:pt idx="23">
                  <c:v>久米島町</c:v>
                </c:pt>
                <c:pt idx="24">
                  <c:v>今帰仁村</c:v>
                </c:pt>
                <c:pt idx="25">
                  <c:v>全国</c:v>
                </c:pt>
                <c:pt idx="26">
                  <c:v>座間味村</c:v>
                </c:pt>
                <c:pt idx="27">
                  <c:v>嘉手納町</c:v>
                </c:pt>
                <c:pt idx="28">
                  <c:v>大宜味村</c:v>
                </c:pt>
                <c:pt idx="29">
                  <c:v>伊平屋村</c:v>
                </c:pt>
                <c:pt idx="30">
                  <c:v>渡名喜村</c:v>
                </c:pt>
                <c:pt idx="31">
                  <c:v>粟国村</c:v>
                </c:pt>
              </c:strCache>
            </c:strRef>
          </c:cat>
          <c:val>
            <c:numRef>
              <c:f>Sheet1!$F$22:$F$53</c:f>
              <c:numCache>
                <c:formatCode>0.0%</c:formatCode>
                <c:ptCount val="32"/>
                <c:pt idx="0">
                  <c:v>6.6176470588235295E-2</c:v>
                </c:pt>
                <c:pt idx="1">
                  <c:v>7.4707959793534368E-2</c:v>
                </c:pt>
                <c:pt idx="2">
                  <c:v>6.8462533819550642E-2</c:v>
                </c:pt>
                <c:pt idx="3">
                  <c:v>7.8341013824884786E-2</c:v>
                </c:pt>
                <c:pt idx="4">
                  <c:v>4.3478260869565216E-2</c:v>
                </c:pt>
                <c:pt idx="5">
                  <c:v>6.9961883683757525E-2</c:v>
                </c:pt>
                <c:pt idx="6">
                  <c:v>8.5676913015042516E-2</c:v>
                </c:pt>
                <c:pt idx="7">
                  <c:v>7.5863186902253202E-2</c:v>
                </c:pt>
                <c:pt idx="8">
                  <c:v>7.7546415016924816E-2</c:v>
                </c:pt>
                <c:pt idx="9">
                  <c:v>7.407407407407407E-2</c:v>
                </c:pt>
                <c:pt idx="10">
                  <c:v>7.7185080928923289E-2</c:v>
                </c:pt>
                <c:pt idx="11">
                  <c:v>7.437523312196942E-2</c:v>
                </c:pt>
                <c:pt idx="12">
                  <c:v>7.1053886504530275E-2</c:v>
                </c:pt>
                <c:pt idx="13">
                  <c:v>7.8719723183391002E-2</c:v>
                </c:pt>
                <c:pt idx="14">
                  <c:v>6.9836894096025726E-2</c:v>
                </c:pt>
                <c:pt idx="15">
                  <c:v>8.2612653618570772E-2</c:v>
                </c:pt>
                <c:pt idx="16">
                  <c:v>7.2837632776934752E-2</c:v>
                </c:pt>
                <c:pt idx="17">
                  <c:v>7.7592654976904055E-2</c:v>
                </c:pt>
                <c:pt idx="18">
                  <c:v>7.8720345075485268E-2</c:v>
                </c:pt>
                <c:pt idx="19">
                  <c:v>8.2112407913252208E-2</c:v>
                </c:pt>
                <c:pt idx="20">
                  <c:v>8.8714544357272176E-2</c:v>
                </c:pt>
                <c:pt idx="21">
                  <c:v>8.8149445417396374E-2</c:v>
                </c:pt>
                <c:pt idx="22">
                  <c:v>8.7248322147651006E-2</c:v>
                </c:pt>
                <c:pt idx="23">
                  <c:v>8.200168208578637E-2</c:v>
                </c:pt>
                <c:pt idx="24">
                  <c:v>8.5244885306881582E-2</c:v>
                </c:pt>
                <c:pt idx="25">
                  <c:v>6.5788859976946598E-2</c:v>
                </c:pt>
                <c:pt idx="26">
                  <c:v>6.7961165048543687E-2</c:v>
                </c:pt>
                <c:pt idx="27">
                  <c:v>7.8749624286143668E-2</c:v>
                </c:pt>
                <c:pt idx="28">
                  <c:v>0.1001669449081803</c:v>
                </c:pt>
                <c:pt idx="29">
                  <c:v>0.10230179028132992</c:v>
                </c:pt>
                <c:pt idx="30">
                  <c:v>0.14893617021276595</c:v>
                </c:pt>
                <c:pt idx="31">
                  <c:v>0.13026819923371646</c:v>
                </c:pt>
              </c:numCache>
            </c:numRef>
          </c:val>
          <c:extLst>
            <c:ext xmlns:c16="http://schemas.microsoft.com/office/drawing/2014/chart" uri="{C3380CC4-5D6E-409C-BE32-E72D297353CC}">
              <c16:uniqueId val="{00000002-CD4A-4642-ABBB-B6227ED00EE0}"/>
            </c:ext>
          </c:extLst>
        </c:ser>
        <c:dLbls>
          <c:showLegendKey val="0"/>
          <c:showVal val="0"/>
          <c:showCatName val="0"/>
          <c:showSerName val="0"/>
          <c:showPercent val="0"/>
          <c:showBubbleSize val="0"/>
        </c:dLbls>
        <c:gapWidth val="121"/>
        <c:overlap val="100"/>
        <c:axId val="2134311695"/>
        <c:axId val="2134298735"/>
      </c:barChart>
      <c:lineChart>
        <c:grouping val="standard"/>
        <c:varyColors val="0"/>
        <c:ser>
          <c:idx val="0"/>
          <c:order val="0"/>
          <c:tx>
            <c:strRef>
              <c:f>Sheet1!$D$21</c:f>
              <c:strCache>
                <c:ptCount val="1"/>
                <c:pt idx="0">
                  <c:v>認定率</c:v>
                </c:pt>
              </c:strCache>
            </c:strRef>
          </c:tx>
          <c:spPr>
            <a:ln w="25400" cap="rnd">
              <a:no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Sheet1!$C$22:$C$53</c:f>
              <c:strCache>
                <c:ptCount val="32"/>
                <c:pt idx="0">
                  <c:v>北大東村</c:v>
                </c:pt>
                <c:pt idx="1">
                  <c:v>八重瀬町</c:v>
                </c:pt>
                <c:pt idx="2">
                  <c:v>西原町</c:v>
                </c:pt>
                <c:pt idx="3">
                  <c:v>宜野座村</c:v>
                </c:pt>
                <c:pt idx="4">
                  <c:v>南大東村</c:v>
                </c:pt>
                <c:pt idx="5">
                  <c:v>南風原町</c:v>
                </c:pt>
                <c:pt idx="6">
                  <c:v>金武町</c:v>
                </c:pt>
                <c:pt idx="7">
                  <c:v>北谷町</c:v>
                </c:pt>
                <c:pt idx="8">
                  <c:v>読谷村</c:v>
                </c:pt>
                <c:pt idx="9">
                  <c:v>渡嘉敷村</c:v>
                </c:pt>
                <c:pt idx="10">
                  <c:v>広域連合</c:v>
                </c:pt>
                <c:pt idx="11">
                  <c:v>豊見城市</c:v>
                </c:pt>
                <c:pt idx="12">
                  <c:v>北中城村</c:v>
                </c:pt>
                <c:pt idx="13">
                  <c:v>中城村</c:v>
                </c:pt>
                <c:pt idx="14">
                  <c:v>与那原町</c:v>
                </c:pt>
                <c:pt idx="15">
                  <c:v>本部町</c:v>
                </c:pt>
                <c:pt idx="16">
                  <c:v>東村</c:v>
                </c:pt>
                <c:pt idx="17">
                  <c:v>沖縄県</c:v>
                </c:pt>
                <c:pt idx="18">
                  <c:v>恩納村</c:v>
                </c:pt>
                <c:pt idx="19">
                  <c:v>南城市</c:v>
                </c:pt>
                <c:pt idx="20">
                  <c:v>伊江村</c:v>
                </c:pt>
                <c:pt idx="21">
                  <c:v>国頭村</c:v>
                </c:pt>
                <c:pt idx="22">
                  <c:v>伊是名村</c:v>
                </c:pt>
                <c:pt idx="23">
                  <c:v>久米島町</c:v>
                </c:pt>
                <c:pt idx="24">
                  <c:v>今帰仁村</c:v>
                </c:pt>
                <c:pt idx="25">
                  <c:v>全国</c:v>
                </c:pt>
                <c:pt idx="26">
                  <c:v>座間味村</c:v>
                </c:pt>
                <c:pt idx="27">
                  <c:v>嘉手納町</c:v>
                </c:pt>
                <c:pt idx="28">
                  <c:v>大宜味村</c:v>
                </c:pt>
                <c:pt idx="29">
                  <c:v>伊平屋村</c:v>
                </c:pt>
                <c:pt idx="30">
                  <c:v>渡名喜村</c:v>
                </c:pt>
                <c:pt idx="31">
                  <c:v>粟国村</c:v>
                </c:pt>
              </c:strCache>
            </c:strRef>
          </c:cat>
          <c:val>
            <c:numRef>
              <c:f>Sheet1!$D$22:$D$53</c:f>
              <c:numCache>
                <c:formatCode>0.0%</c:formatCode>
                <c:ptCount val="32"/>
                <c:pt idx="0">
                  <c:v>0.125</c:v>
                </c:pt>
                <c:pt idx="1">
                  <c:v>0.1491442542787286</c:v>
                </c:pt>
                <c:pt idx="2">
                  <c:v>0.15127632043289024</c:v>
                </c:pt>
                <c:pt idx="3">
                  <c:v>0.16063199473337722</c:v>
                </c:pt>
                <c:pt idx="4">
                  <c:v>0.16149068322981366</c:v>
                </c:pt>
                <c:pt idx="5">
                  <c:v>0.16193286610106972</c:v>
                </c:pt>
                <c:pt idx="6">
                  <c:v>0.16383257030739046</c:v>
                </c:pt>
                <c:pt idx="7">
                  <c:v>0.16388393580807262</c:v>
                </c:pt>
                <c:pt idx="8">
                  <c:v>0.16504256846856089</c:v>
                </c:pt>
                <c:pt idx="9">
                  <c:v>0.1693121693121693</c:v>
                </c:pt>
                <c:pt idx="10">
                  <c:v>0.17179451090781139</c:v>
                </c:pt>
                <c:pt idx="11">
                  <c:v>0.17366654233494966</c:v>
                </c:pt>
                <c:pt idx="12">
                  <c:v>0.17405817835002385</c:v>
                </c:pt>
                <c:pt idx="13">
                  <c:v>0.17495674740484429</c:v>
                </c:pt>
                <c:pt idx="14">
                  <c:v>0.17528141511601195</c:v>
                </c:pt>
                <c:pt idx="15">
                  <c:v>0.1754665452890305</c:v>
                </c:pt>
                <c:pt idx="16">
                  <c:v>0.17602427921092564</c:v>
                </c:pt>
                <c:pt idx="17">
                  <c:v>0.17742193343572818</c:v>
                </c:pt>
                <c:pt idx="18">
                  <c:v>0.17757009345794392</c:v>
                </c:pt>
                <c:pt idx="19">
                  <c:v>0.18243522887178212</c:v>
                </c:pt>
                <c:pt idx="20">
                  <c:v>0.18527459263729631</c:v>
                </c:pt>
                <c:pt idx="21">
                  <c:v>0.18739054290718038</c:v>
                </c:pt>
                <c:pt idx="22">
                  <c:v>0.18791946308724833</c:v>
                </c:pt>
                <c:pt idx="23">
                  <c:v>0.1930193439865433</c:v>
                </c:pt>
                <c:pt idx="24">
                  <c:v>0.1931184128952263</c:v>
                </c:pt>
                <c:pt idx="25">
                  <c:v>0.19370718062868289</c:v>
                </c:pt>
                <c:pt idx="26">
                  <c:v>0.1941747572815534</c:v>
                </c:pt>
                <c:pt idx="27">
                  <c:v>0.19627291854523596</c:v>
                </c:pt>
                <c:pt idx="28">
                  <c:v>0.19782971619365608</c:v>
                </c:pt>
                <c:pt idx="29">
                  <c:v>0.23785166240409208</c:v>
                </c:pt>
                <c:pt idx="30">
                  <c:v>0.26950354609929078</c:v>
                </c:pt>
                <c:pt idx="31">
                  <c:v>0.27586206896551724</c:v>
                </c:pt>
              </c:numCache>
            </c:numRef>
          </c:val>
          <c:smooth val="0"/>
          <c:extLst>
            <c:ext xmlns:c16="http://schemas.microsoft.com/office/drawing/2014/chart" uri="{C3380CC4-5D6E-409C-BE32-E72D297353CC}">
              <c16:uniqueId val="{00000003-CD4A-4642-ABBB-B6227ED00EE0}"/>
            </c:ext>
          </c:extLst>
        </c:ser>
        <c:dLbls>
          <c:showLegendKey val="0"/>
          <c:showVal val="0"/>
          <c:showCatName val="0"/>
          <c:showSerName val="0"/>
          <c:showPercent val="0"/>
          <c:showBubbleSize val="0"/>
        </c:dLbls>
        <c:marker val="1"/>
        <c:smooth val="0"/>
        <c:axId val="2134311695"/>
        <c:axId val="2134298735"/>
      </c:lineChart>
      <c:catAx>
        <c:axId val="213431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298735"/>
        <c:crosses val="autoZero"/>
        <c:auto val="1"/>
        <c:lblAlgn val="ctr"/>
        <c:lblOffset val="100"/>
        <c:noMultiLvlLbl val="0"/>
      </c:catAx>
      <c:valAx>
        <c:axId val="21342987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311695"/>
        <c:crosses val="autoZero"/>
        <c:crossBetween val="between"/>
        <c:majorUnit val="0.1"/>
      </c:valAx>
      <c:spPr>
        <a:noFill/>
        <a:ln>
          <a:noFill/>
        </a:ln>
        <a:effectLst/>
      </c:spPr>
    </c:plotArea>
    <c:legend>
      <c:legendPos val="r"/>
      <c:legendEntry>
        <c:idx val="3"/>
        <c:delete val="1"/>
      </c:legendEntry>
      <c:layout>
        <c:manualLayout>
          <c:xMode val="edge"/>
          <c:yMode val="edge"/>
          <c:x val="9.9804212990877994E-2"/>
          <c:y val="8.031804209653888E-2"/>
          <c:w val="0.12235522583337816"/>
          <c:h val="0.164225486857680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008017083075651E-2"/>
          <c:y val="3.9241213262849295E-2"/>
          <c:w val="0.87911712691176402"/>
          <c:h val="0.72928744353870545"/>
        </c:manualLayout>
      </c:layout>
      <c:barChart>
        <c:barDir val="col"/>
        <c:grouping val="stacked"/>
        <c:varyColors val="0"/>
        <c:ser>
          <c:idx val="1"/>
          <c:order val="1"/>
          <c:tx>
            <c:strRef>
              <c:f>Sheet1!$P$21</c:f>
              <c:strCache>
                <c:ptCount val="1"/>
                <c:pt idx="0">
                  <c:v>要支援</c:v>
                </c:pt>
              </c:strCache>
            </c:strRef>
          </c:tx>
          <c:spPr>
            <a:solidFill>
              <a:schemeClr val="accent1">
                <a:lumMod val="50000"/>
              </a:schemeClr>
            </a:solidFill>
            <a:ln w="3175">
              <a:solidFill>
                <a:schemeClr val="bg1"/>
              </a:solidFill>
            </a:ln>
            <a:effectLst/>
          </c:spPr>
          <c:invertIfNegative val="0"/>
          <c:cat>
            <c:strRef>
              <c:f>Sheet1!$N$22:$N$53</c:f>
              <c:strCache>
                <c:ptCount val="32"/>
                <c:pt idx="0">
                  <c:v>北大東村</c:v>
                </c:pt>
                <c:pt idx="1">
                  <c:v>金武町</c:v>
                </c:pt>
                <c:pt idx="2">
                  <c:v>八重瀬町</c:v>
                </c:pt>
                <c:pt idx="3">
                  <c:v>伊江村</c:v>
                </c:pt>
                <c:pt idx="4">
                  <c:v>北谷町</c:v>
                </c:pt>
                <c:pt idx="5">
                  <c:v>国頭村</c:v>
                </c:pt>
                <c:pt idx="6">
                  <c:v>本部町</c:v>
                </c:pt>
                <c:pt idx="7">
                  <c:v>恩納村</c:v>
                </c:pt>
                <c:pt idx="8">
                  <c:v>北中城村</c:v>
                </c:pt>
                <c:pt idx="9">
                  <c:v>南風原町</c:v>
                </c:pt>
                <c:pt idx="10">
                  <c:v>読谷村</c:v>
                </c:pt>
                <c:pt idx="11">
                  <c:v>広域連合</c:v>
                </c:pt>
                <c:pt idx="12">
                  <c:v>久米島町</c:v>
                </c:pt>
                <c:pt idx="13">
                  <c:v>渡嘉敷村</c:v>
                </c:pt>
                <c:pt idx="14">
                  <c:v>西原町</c:v>
                </c:pt>
                <c:pt idx="15">
                  <c:v>&lt;参考&gt;沖縄県</c:v>
                </c:pt>
                <c:pt idx="16">
                  <c:v>東村</c:v>
                </c:pt>
                <c:pt idx="17">
                  <c:v>大宜味村</c:v>
                </c:pt>
                <c:pt idx="18">
                  <c:v>中城村</c:v>
                </c:pt>
                <c:pt idx="19">
                  <c:v>伊是名村</c:v>
                </c:pt>
                <c:pt idx="20">
                  <c:v>宜野座村</c:v>
                </c:pt>
                <c:pt idx="21">
                  <c:v>南大東村</c:v>
                </c:pt>
                <c:pt idx="22">
                  <c:v>南城市</c:v>
                </c:pt>
                <c:pt idx="23">
                  <c:v>伊平屋村</c:v>
                </c:pt>
                <c:pt idx="24">
                  <c:v>&lt;参考&gt;全国</c:v>
                </c:pt>
                <c:pt idx="25">
                  <c:v>嘉手納町</c:v>
                </c:pt>
                <c:pt idx="26">
                  <c:v>今帰仁村</c:v>
                </c:pt>
                <c:pt idx="27">
                  <c:v>豊見城市</c:v>
                </c:pt>
                <c:pt idx="28">
                  <c:v>与那原町</c:v>
                </c:pt>
                <c:pt idx="29">
                  <c:v>座間味村</c:v>
                </c:pt>
                <c:pt idx="30">
                  <c:v>渡名喜村</c:v>
                </c:pt>
                <c:pt idx="31">
                  <c:v>粟国村</c:v>
                </c:pt>
              </c:strCache>
            </c:strRef>
          </c:cat>
          <c:val>
            <c:numRef>
              <c:f>Sheet1!$P$22:$P$53</c:f>
              <c:numCache>
                <c:formatCode>0.0%</c:formatCode>
                <c:ptCount val="32"/>
                <c:pt idx="0">
                  <c:v>1.56314E-2</c:v>
                </c:pt>
                <c:pt idx="1">
                  <c:v>1.8342000000000001E-2</c:v>
                </c:pt>
                <c:pt idx="2">
                  <c:v>3.2214E-2</c:v>
                </c:pt>
                <c:pt idx="3">
                  <c:v>4.06959E-2</c:v>
                </c:pt>
                <c:pt idx="4">
                  <c:v>2.7958799999999999E-2</c:v>
                </c:pt>
                <c:pt idx="5">
                  <c:v>4.5338200000000002E-2</c:v>
                </c:pt>
                <c:pt idx="6">
                  <c:v>3.0140500000000001E-2</c:v>
                </c:pt>
                <c:pt idx="7">
                  <c:v>4.5161999999999994E-2</c:v>
                </c:pt>
                <c:pt idx="8">
                  <c:v>4.1762300000000002E-2</c:v>
                </c:pt>
                <c:pt idx="9">
                  <c:v>3.39034E-2</c:v>
                </c:pt>
                <c:pt idx="10">
                  <c:v>3.1497299999999999E-2</c:v>
                </c:pt>
                <c:pt idx="11">
                  <c:v>3.9953299999999997E-2</c:v>
                </c:pt>
                <c:pt idx="12">
                  <c:v>5.1781199999999999E-2</c:v>
                </c:pt>
                <c:pt idx="13">
                  <c:v>2.36197E-2</c:v>
                </c:pt>
                <c:pt idx="14">
                  <c:v>4.4312600000000001E-2</c:v>
                </c:pt>
                <c:pt idx="15">
                  <c:v>4.4000000000000004E-2</c:v>
                </c:pt>
                <c:pt idx="16">
                  <c:v>4.9097799999999997E-2</c:v>
                </c:pt>
                <c:pt idx="17">
                  <c:v>4.616E-2</c:v>
                </c:pt>
                <c:pt idx="18">
                  <c:v>3.8616499999999998E-2</c:v>
                </c:pt>
                <c:pt idx="19">
                  <c:v>3.3437800000000004E-2</c:v>
                </c:pt>
                <c:pt idx="20">
                  <c:v>4.3528200000000003E-2</c:v>
                </c:pt>
                <c:pt idx="21">
                  <c:v>7.2778200000000001E-2</c:v>
                </c:pt>
                <c:pt idx="22">
                  <c:v>4.3955899999999999E-2</c:v>
                </c:pt>
                <c:pt idx="23">
                  <c:v>4.0685800000000001E-2</c:v>
                </c:pt>
                <c:pt idx="24">
                  <c:v>5.33E-2</c:v>
                </c:pt>
                <c:pt idx="25">
                  <c:v>4.5376399999999997E-2</c:v>
                </c:pt>
                <c:pt idx="26">
                  <c:v>3.9885400000000001E-2</c:v>
                </c:pt>
                <c:pt idx="27">
                  <c:v>4.8108199999999997E-2</c:v>
                </c:pt>
                <c:pt idx="28">
                  <c:v>5.7340700000000001E-2</c:v>
                </c:pt>
                <c:pt idx="29">
                  <c:v>6.7085900000000004E-2</c:v>
                </c:pt>
                <c:pt idx="30">
                  <c:v>5.0255099999999997E-2</c:v>
                </c:pt>
                <c:pt idx="31">
                  <c:v>9.4961299999999998E-2</c:v>
                </c:pt>
              </c:numCache>
            </c:numRef>
          </c:val>
          <c:extLst>
            <c:ext xmlns:c16="http://schemas.microsoft.com/office/drawing/2014/chart" uri="{C3380CC4-5D6E-409C-BE32-E72D297353CC}">
              <c16:uniqueId val="{00000000-E98F-4863-975D-496CA62D71C7}"/>
            </c:ext>
          </c:extLst>
        </c:ser>
        <c:ser>
          <c:idx val="2"/>
          <c:order val="2"/>
          <c:tx>
            <c:strRef>
              <c:f>Sheet1!$Q$21</c:f>
              <c:strCache>
                <c:ptCount val="1"/>
                <c:pt idx="0">
                  <c:v>要介護１・２</c:v>
                </c:pt>
              </c:strCache>
            </c:strRef>
          </c:tx>
          <c:spPr>
            <a:solidFill>
              <a:schemeClr val="accent1">
                <a:lumMod val="60000"/>
                <a:lumOff val="40000"/>
              </a:schemeClr>
            </a:solidFill>
            <a:ln w="3175">
              <a:solidFill>
                <a:schemeClr val="bg1"/>
              </a:solidFill>
            </a:ln>
            <a:effectLst/>
          </c:spPr>
          <c:invertIfNegative val="0"/>
          <c:cat>
            <c:strRef>
              <c:f>Sheet1!$N$22:$N$53</c:f>
              <c:strCache>
                <c:ptCount val="32"/>
                <c:pt idx="0">
                  <c:v>北大東村</c:v>
                </c:pt>
                <c:pt idx="1">
                  <c:v>金武町</c:v>
                </c:pt>
                <c:pt idx="2">
                  <c:v>八重瀬町</c:v>
                </c:pt>
                <c:pt idx="3">
                  <c:v>伊江村</c:v>
                </c:pt>
                <c:pt idx="4">
                  <c:v>北谷町</c:v>
                </c:pt>
                <c:pt idx="5">
                  <c:v>国頭村</c:v>
                </c:pt>
                <c:pt idx="6">
                  <c:v>本部町</c:v>
                </c:pt>
                <c:pt idx="7">
                  <c:v>恩納村</c:v>
                </c:pt>
                <c:pt idx="8">
                  <c:v>北中城村</c:v>
                </c:pt>
                <c:pt idx="9">
                  <c:v>南風原町</c:v>
                </c:pt>
                <c:pt idx="10">
                  <c:v>読谷村</c:v>
                </c:pt>
                <c:pt idx="11">
                  <c:v>広域連合</c:v>
                </c:pt>
                <c:pt idx="12">
                  <c:v>久米島町</c:v>
                </c:pt>
                <c:pt idx="13">
                  <c:v>渡嘉敷村</c:v>
                </c:pt>
                <c:pt idx="14">
                  <c:v>西原町</c:v>
                </c:pt>
                <c:pt idx="15">
                  <c:v>&lt;参考&gt;沖縄県</c:v>
                </c:pt>
                <c:pt idx="16">
                  <c:v>東村</c:v>
                </c:pt>
                <c:pt idx="17">
                  <c:v>大宜味村</c:v>
                </c:pt>
                <c:pt idx="18">
                  <c:v>中城村</c:v>
                </c:pt>
                <c:pt idx="19">
                  <c:v>伊是名村</c:v>
                </c:pt>
                <c:pt idx="20">
                  <c:v>宜野座村</c:v>
                </c:pt>
                <c:pt idx="21">
                  <c:v>南大東村</c:v>
                </c:pt>
                <c:pt idx="22">
                  <c:v>南城市</c:v>
                </c:pt>
                <c:pt idx="23">
                  <c:v>伊平屋村</c:v>
                </c:pt>
                <c:pt idx="24">
                  <c:v>&lt;参考&gt;全国</c:v>
                </c:pt>
                <c:pt idx="25">
                  <c:v>嘉手納町</c:v>
                </c:pt>
                <c:pt idx="26">
                  <c:v>今帰仁村</c:v>
                </c:pt>
                <c:pt idx="27">
                  <c:v>豊見城市</c:v>
                </c:pt>
                <c:pt idx="28">
                  <c:v>与那原町</c:v>
                </c:pt>
                <c:pt idx="29">
                  <c:v>座間味村</c:v>
                </c:pt>
                <c:pt idx="30">
                  <c:v>渡名喜村</c:v>
                </c:pt>
                <c:pt idx="31">
                  <c:v>粟国村</c:v>
                </c:pt>
              </c:strCache>
            </c:strRef>
          </c:cat>
          <c:val>
            <c:numRef>
              <c:f>Sheet1!$Q$22:$Q$53</c:f>
              <c:numCache>
                <c:formatCode>0.0%</c:formatCode>
                <c:ptCount val="32"/>
                <c:pt idx="0">
                  <c:v>4.6648099999999998E-2</c:v>
                </c:pt>
                <c:pt idx="1">
                  <c:v>5.5187899999999998E-2</c:v>
                </c:pt>
                <c:pt idx="2">
                  <c:v>5.4694199999999998E-2</c:v>
                </c:pt>
                <c:pt idx="3">
                  <c:v>4.4984499999999997E-2</c:v>
                </c:pt>
                <c:pt idx="4">
                  <c:v>6.8611900000000003E-2</c:v>
                </c:pt>
                <c:pt idx="5">
                  <c:v>5.0960500000000006E-2</c:v>
                </c:pt>
                <c:pt idx="6">
                  <c:v>6.1837099999999999E-2</c:v>
                </c:pt>
                <c:pt idx="7">
                  <c:v>6.3746500000000011E-2</c:v>
                </c:pt>
                <c:pt idx="8">
                  <c:v>6.1589900000000003E-2</c:v>
                </c:pt>
                <c:pt idx="9">
                  <c:v>6.5373500000000001E-2</c:v>
                </c:pt>
                <c:pt idx="10">
                  <c:v>6.7564899999999997E-2</c:v>
                </c:pt>
                <c:pt idx="11">
                  <c:v>6.0833600000000002E-2</c:v>
                </c:pt>
                <c:pt idx="12">
                  <c:v>5.3928200000000003E-2</c:v>
                </c:pt>
                <c:pt idx="13">
                  <c:v>9.4995400000000008E-2</c:v>
                </c:pt>
                <c:pt idx="14">
                  <c:v>5.5709500000000002E-2</c:v>
                </c:pt>
                <c:pt idx="15">
                  <c:v>6.0899999999999996E-2</c:v>
                </c:pt>
                <c:pt idx="16">
                  <c:v>6.3947699999999996E-2</c:v>
                </c:pt>
                <c:pt idx="17">
                  <c:v>4.8055899999999999E-2</c:v>
                </c:pt>
                <c:pt idx="18">
                  <c:v>6.7170499999999994E-2</c:v>
                </c:pt>
                <c:pt idx="19">
                  <c:v>6.1483000000000003E-2</c:v>
                </c:pt>
                <c:pt idx="20">
                  <c:v>5.7588E-2</c:v>
                </c:pt>
                <c:pt idx="21">
                  <c:v>6.32128E-2</c:v>
                </c:pt>
                <c:pt idx="22">
                  <c:v>5.9278600000000001E-2</c:v>
                </c:pt>
                <c:pt idx="23">
                  <c:v>5.7231699999999996E-2</c:v>
                </c:pt>
                <c:pt idx="24">
                  <c:v>7.1300000000000002E-2</c:v>
                </c:pt>
                <c:pt idx="25">
                  <c:v>6.8260799999999996E-2</c:v>
                </c:pt>
                <c:pt idx="26">
                  <c:v>6.5081400000000011E-2</c:v>
                </c:pt>
                <c:pt idx="27">
                  <c:v>5.9966000000000005E-2</c:v>
                </c:pt>
                <c:pt idx="28">
                  <c:v>5.79403E-2</c:v>
                </c:pt>
                <c:pt idx="29">
                  <c:v>7.1887199999999998E-2</c:v>
                </c:pt>
                <c:pt idx="30">
                  <c:v>8.7028899999999992E-2</c:v>
                </c:pt>
                <c:pt idx="31">
                  <c:v>5.1945099999999994E-2</c:v>
                </c:pt>
              </c:numCache>
            </c:numRef>
          </c:val>
          <c:extLst>
            <c:ext xmlns:c16="http://schemas.microsoft.com/office/drawing/2014/chart" uri="{C3380CC4-5D6E-409C-BE32-E72D297353CC}">
              <c16:uniqueId val="{00000001-E98F-4863-975D-496CA62D71C7}"/>
            </c:ext>
          </c:extLst>
        </c:ser>
        <c:ser>
          <c:idx val="3"/>
          <c:order val="3"/>
          <c:tx>
            <c:strRef>
              <c:f>Sheet1!$R$21</c:f>
              <c:strCache>
                <c:ptCount val="1"/>
                <c:pt idx="0">
                  <c:v>要介護３～</c:v>
                </c:pt>
              </c:strCache>
            </c:strRef>
          </c:tx>
          <c:spPr>
            <a:solidFill>
              <a:schemeClr val="accent1">
                <a:lumMod val="20000"/>
                <a:lumOff val="80000"/>
              </a:schemeClr>
            </a:solidFill>
            <a:ln w="3175">
              <a:solidFill>
                <a:schemeClr val="bg1"/>
              </a:solidFill>
            </a:ln>
            <a:effectLst/>
          </c:spPr>
          <c:invertIfNegative val="0"/>
          <c:cat>
            <c:strRef>
              <c:f>Sheet1!$N$22:$N$53</c:f>
              <c:strCache>
                <c:ptCount val="32"/>
                <c:pt idx="0">
                  <c:v>北大東村</c:v>
                </c:pt>
                <c:pt idx="1">
                  <c:v>金武町</c:v>
                </c:pt>
                <c:pt idx="2">
                  <c:v>八重瀬町</c:v>
                </c:pt>
                <c:pt idx="3">
                  <c:v>伊江村</c:v>
                </c:pt>
                <c:pt idx="4">
                  <c:v>北谷町</c:v>
                </c:pt>
                <c:pt idx="5">
                  <c:v>国頭村</c:v>
                </c:pt>
                <c:pt idx="6">
                  <c:v>本部町</c:v>
                </c:pt>
                <c:pt idx="7">
                  <c:v>恩納村</c:v>
                </c:pt>
                <c:pt idx="8">
                  <c:v>北中城村</c:v>
                </c:pt>
                <c:pt idx="9">
                  <c:v>南風原町</c:v>
                </c:pt>
                <c:pt idx="10">
                  <c:v>読谷村</c:v>
                </c:pt>
                <c:pt idx="11">
                  <c:v>広域連合</c:v>
                </c:pt>
                <c:pt idx="12">
                  <c:v>久米島町</c:v>
                </c:pt>
                <c:pt idx="13">
                  <c:v>渡嘉敷村</c:v>
                </c:pt>
                <c:pt idx="14">
                  <c:v>西原町</c:v>
                </c:pt>
                <c:pt idx="15">
                  <c:v>&lt;参考&gt;沖縄県</c:v>
                </c:pt>
                <c:pt idx="16">
                  <c:v>東村</c:v>
                </c:pt>
                <c:pt idx="17">
                  <c:v>大宜味村</c:v>
                </c:pt>
                <c:pt idx="18">
                  <c:v>中城村</c:v>
                </c:pt>
                <c:pt idx="19">
                  <c:v>伊是名村</c:v>
                </c:pt>
                <c:pt idx="20">
                  <c:v>宜野座村</c:v>
                </c:pt>
                <c:pt idx="21">
                  <c:v>南大東村</c:v>
                </c:pt>
                <c:pt idx="22">
                  <c:v>南城市</c:v>
                </c:pt>
                <c:pt idx="23">
                  <c:v>伊平屋村</c:v>
                </c:pt>
                <c:pt idx="24">
                  <c:v>&lt;参考&gt;全国</c:v>
                </c:pt>
                <c:pt idx="25">
                  <c:v>嘉手納町</c:v>
                </c:pt>
                <c:pt idx="26">
                  <c:v>今帰仁村</c:v>
                </c:pt>
                <c:pt idx="27">
                  <c:v>豊見城市</c:v>
                </c:pt>
                <c:pt idx="28">
                  <c:v>与那原町</c:v>
                </c:pt>
                <c:pt idx="29">
                  <c:v>座間味村</c:v>
                </c:pt>
                <c:pt idx="30">
                  <c:v>渡名喜村</c:v>
                </c:pt>
                <c:pt idx="31">
                  <c:v>粟国村</c:v>
                </c:pt>
              </c:strCache>
            </c:strRef>
          </c:cat>
          <c:val>
            <c:numRef>
              <c:f>Sheet1!$R$22:$R$53</c:f>
              <c:numCache>
                <c:formatCode>0.0%</c:formatCode>
                <c:ptCount val="32"/>
                <c:pt idx="0">
                  <c:v>6.7298400000000008E-2</c:v>
                </c:pt>
                <c:pt idx="1">
                  <c:v>8.5909299999999994E-2</c:v>
                </c:pt>
                <c:pt idx="2">
                  <c:v>7.8440099999999999E-2</c:v>
                </c:pt>
                <c:pt idx="3">
                  <c:v>8.0348699999999995E-2</c:v>
                </c:pt>
                <c:pt idx="4">
                  <c:v>7.8609700000000005E-2</c:v>
                </c:pt>
                <c:pt idx="5">
                  <c:v>7.9110399999999997E-2</c:v>
                </c:pt>
                <c:pt idx="6">
                  <c:v>8.6110699999999998E-2</c:v>
                </c:pt>
                <c:pt idx="7">
                  <c:v>6.9610400000000003E-2</c:v>
                </c:pt>
                <c:pt idx="8">
                  <c:v>7.5181499999999998E-2</c:v>
                </c:pt>
                <c:pt idx="9">
                  <c:v>8.2379400000000005E-2</c:v>
                </c:pt>
                <c:pt idx="10">
                  <c:v>8.4674299999999994E-2</c:v>
                </c:pt>
                <c:pt idx="11">
                  <c:v>8.2967000000000013E-2</c:v>
                </c:pt>
                <c:pt idx="12">
                  <c:v>7.8102499999999991E-2</c:v>
                </c:pt>
                <c:pt idx="13">
                  <c:v>6.6424399999999995E-2</c:v>
                </c:pt>
                <c:pt idx="14">
                  <c:v>8.5317699999999996E-2</c:v>
                </c:pt>
                <c:pt idx="15">
                  <c:v>8.2500000000000004E-2</c:v>
                </c:pt>
                <c:pt idx="16">
                  <c:v>7.4515999999999999E-2</c:v>
                </c:pt>
                <c:pt idx="17">
                  <c:v>9.38108E-2</c:v>
                </c:pt>
                <c:pt idx="18">
                  <c:v>8.3371100000000004E-2</c:v>
                </c:pt>
                <c:pt idx="19">
                  <c:v>9.440309999999999E-2</c:v>
                </c:pt>
                <c:pt idx="20">
                  <c:v>8.834510000000001E-2</c:v>
                </c:pt>
                <c:pt idx="21">
                  <c:v>5.3548600000000002E-2</c:v>
                </c:pt>
                <c:pt idx="22">
                  <c:v>8.63757E-2</c:v>
                </c:pt>
                <c:pt idx="23">
                  <c:v>9.1926999999999995E-2</c:v>
                </c:pt>
                <c:pt idx="24">
                  <c:v>6.5299999999999997E-2</c:v>
                </c:pt>
                <c:pt idx="25">
                  <c:v>7.7596399999999996E-2</c:v>
                </c:pt>
                <c:pt idx="26">
                  <c:v>8.6826500000000001E-2</c:v>
                </c:pt>
                <c:pt idx="27">
                  <c:v>8.6107799999999998E-2</c:v>
                </c:pt>
                <c:pt idx="28">
                  <c:v>8.3507100000000001E-2</c:v>
                </c:pt>
                <c:pt idx="29">
                  <c:v>6.0328600000000003E-2</c:v>
                </c:pt>
                <c:pt idx="30">
                  <c:v>7.7644599999999994E-2</c:v>
                </c:pt>
                <c:pt idx="31">
                  <c:v>0.12540889999999999</c:v>
                </c:pt>
              </c:numCache>
            </c:numRef>
          </c:val>
          <c:extLst>
            <c:ext xmlns:c16="http://schemas.microsoft.com/office/drawing/2014/chart" uri="{C3380CC4-5D6E-409C-BE32-E72D297353CC}">
              <c16:uniqueId val="{00000002-E98F-4863-975D-496CA62D71C7}"/>
            </c:ext>
          </c:extLst>
        </c:ser>
        <c:dLbls>
          <c:showLegendKey val="0"/>
          <c:showVal val="0"/>
          <c:showCatName val="0"/>
          <c:showSerName val="0"/>
          <c:showPercent val="0"/>
          <c:showBubbleSize val="0"/>
        </c:dLbls>
        <c:gapWidth val="121"/>
        <c:overlap val="100"/>
        <c:axId val="2134311695"/>
        <c:axId val="2134298735"/>
      </c:barChart>
      <c:lineChart>
        <c:grouping val="standard"/>
        <c:varyColors val="0"/>
        <c:ser>
          <c:idx val="0"/>
          <c:order val="0"/>
          <c:tx>
            <c:strRef>
              <c:f>Sheet1!$O$21</c:f>
              <c:strCache>
                <c:ptCount val="1"/>
                <c:pt idx="0">
                  <c:v>認定率</c:v>
                </c:pt>
              </c:strCache>
            </c:strRef>
          </c:tx>
          <c:spPr>
            <a:ln w="25400" cap="rnd">
              <a:no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Sheet1!$N$22:$N$53</c:f>
              <c:strCache>
                <c:ptCount val="32"/>
                <c:pt idx="0">
                  <c:v>北大東村</c:v>
                </c:pt>
                <c:pt idx="1">
                  <c:v>金武町</c:v>
                </c:pt>
                <c:pt idx="2">
                  <c:v>八重瀬町</c:v>
                </c:pt>
                <c:pt idx="3">
                  <c:v>伊江村</c:v>
                </c:pt>
                <c:pt idx="4">
                  <c:v>北谷町</c:v>
                </c:pt>
                <c:pt idx="5">
                  <c:v>国頭村</c:v>
                </c:pt>
                <c:pt idx="6">
                  <c:v>本部町</c:v>
                </c:pt>
                <c:pt idx="7">
                  <c:v>恩納村</c:v>
                </c:pt>
                <c:pt idx="8">
                  <c:v>北中城村</c:v>
                </c:pt>
                <c:pt idx="9">
                  <c:v>南風原町</c:v>
                </c:pt>
                <c:pt idx="10">
                  <c:v>読谷村</c:v>
                </c:pt>
                <c:pt idx="11">
                  <c:v>広域連合</c:v>
                </c:pt>
                <c:pt idx="12">
                  <c:v>久米島町</c:v>
                </c:pt>
                <c:pt idx="13">
                  <c:v>渡嘉敷村</c:v>
                </c:pt>
                <c:pt idx="14">
                  <c:v>西原町</c:v>
                </c:pt>
                <c:pt idx="15">
                  <c:v>&lt;参考&gt;沖縄県</c:v>
                </c:pt>
                <c:pt idx="16">
                  <c:v>東村</c:v>
                </c:pt>
                <c:pt idx="17">
                  <c:v>大宜味村</c:v>
                </c:pt>
                <c:pt idx="18">
                  <c:v>中城村</c:v>
                </c:pt>
                <c:pt idx="19">
                  <c:v>伊是名村</c:v>
                </c:pt>
                <c:pt idx="20">
                  <c:v>宜野座村</c:v>
                </c:pt>
                <c:pt idx="21">
                  <c:v>南大東村</c:v>
                </c:pt>
                <c:pt idx="22">
                  <c:v>南城市</c:v>
                </c:pt>
                <c:pt idx="23">
                  <c:v>伊平屋村</c:v>
                </c:pt>
                <c:pt idx="24">
                  <c:v>&lt;参考&gt;全国</c:v>
                </c:pt>
                <c:pt idx="25">
                  <c:v>嘉手納町</c:v>
                </c:pt>
                <c:pt idx="26">
                  <c:v>今帰仁村</c:v>
                </c:pt>
                <c:pt idx="27">
                  <c:v>豊見城市</c:v>
                </c:pt>
                <c:pt idx="28">
                  <c:v>与那原町</c:v>
                </c:pt>
                <c:pt idx="29">
                  <c:v>座間味村</c:v>
                </c:pt>
                <c:pt idx="30">
                  <c:v>渡名喜村</c:v>
                </c:pt>
                <c:pt idx="31">
                  <c:v>粟国村</c:v>
                </c:pt>
              </c:strCache>
            </c:strRef>
          </c:cat>
          <c:val>
            <c:numRef>
              <c:f>Sheet1!$O$22:$O$53</c:f>
              <c:numCache>
                <c:formatCode>0.0%</c:formatCode>
                <c:ptCount val="32"/>
                <c:pt idx="0">
                  <c:v>0.129578</c:v>
                </c:pt>
                <c:pt idx="1">
                  <c:v>0.1594392</c:v>
                </c:pt>
                <c:pt idx="2">
                  <c:v>0.1653483</c:v>
                </c:pt>
                <c:pt idx="3">
                  <c:v>0.16602919999999999</c:v>
                </c:pt>
                <c:pt idx="4">
                  <c:v>0.17518039999999999</c:v>
                </c:pt>
                <c:pt idx="5">
                  <c:v>0.17540910000000001</c:v>
                </c:pt>
                <c:pt idx="6">
                  <c:v>0.17808840000000001</c:v>
                </c:pt>
                <c:pt idx="7">
                  <c:v>0.17851890000000001</c:v>
                </c:pt>
                <c:pt idx="8">
                  <c:v>0.17853379999999999</c:v>
                </c:pt>
                <c:pt idx="9">
                  <c:v>0.18165609999999999</c:v>
                </c:pt>
                <c:pt idx="10">
                  <c:v>0.1837365</c:v>
                </c:pt>
                <c:pt idx="11">
                  <c:v>0.18375379999999999</c:v>
                </c:pt>
                <c:pt idx="12">
                  <c:v>0.1838119</c:v>
                </c:pt>
                <c:pt idx="13">
                  <c:v>0.1850395</c:v>
                </c:pt>
                <c:pt idx="14">
                  <c:v>0.1853399</c:v>
                </c:pt>
                <c:pt idx="15">
                  <c:v>0.1875</c:v>
                </c:pt>
                <c:pt idx="16">
                  <c:v>0.18756139999999999</c:v>
                </c:pt>
                <c:pt idx="17">
                  <c:v>0.18802669999999999</c:v>
                </c:pt>
                <c:pt idx="18">
                  <c:v>0.18915799999999999</c:v>
                </c:pt>
                <c:pt idx="19">
                  <c:v>0.18932379999999999</c:v>
                </c:pt>
                <c:pt idx="20">
                  <c:v>0.1894614</c:v>
                </c:pt>
                <c:pt idx="21">
                  <c:v>0.1895396</c:v>
                </c:pt>
                <c:pt idx="22">
                  <c:v>0.1896101</c:v>
                </c:pt>
                <c:pt idx="23">
                  <c:v>0.1898444</c:v>
                </c:pt>
                <c:pt idx="24">
                  <c:v>0.19010000000000002</c:v>
                </c:pt>
                <c:pt idx="25">
                  <c:v>0.19123370000000001</c:v>
                </c:pt>
                <c:pt idx="26">
                  <c:v>0.1917932</c:v>
                </c:pt>
                <c:pt idx="27">
                  <c:v>0.19418199999999999</c:v>
                </c:pt>
                <c:pt idx="28">
                  <c:v>0.1987882</c:v>
                </c:pt>
                <c:pt idx="29">
                  <c:v>0.1993017</c:v>
                </c:pt>
                <c:pt idx="30">
                  <c:v>0.2149286</c:v>
                </c:pt>
                <c:pt idx="31">
                  <c:v>0.27231529999999998</c:v>
                </c:pt>
              </c:numCache>
            </c:numRef>
          </c:val>
          <c:smooth val="0"/>
          <c:extLst>
            <c:ext xmlns:c16="http://schemas.microsoft.com/office/drawing/2014/chart" uri="{C3380CC4-5D6E-409C-BE32-E72D297353CC}">
              <c16:uniqueId val="{00000003-E98F-4863-975D-496CA62D71C7}"/>
            </c:ext>
          </c:extLst>
        </c:ser>
        <c:dLbls>
          <c:showLegendKey val="0"/>
          <c:showVal val="0"/>
          <c:showCatName val="0"/>
          <c:showSerName val="0"/>
          <c:showPercent val="0"/>
          <c:showBubbleSize val="0"/>
        </c:dLbls>
        <c:marker val="1"/>
        <c:smooth val="0"/>
        <c:axId val="2134311695"/>
        <c:axId val="2134298735"/>
      </c:lineChart>
      <c:catAx>
        <c:axId val="213431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298735"/>
        <c:crosses val="autoZero"/>
        <c:auto val="1"/>
        <c:lblAlgn val="ctr"/>
        <c:lblOffset val="100"/>
        <c:noMultiLvlLbl val="0"/>
      </c:catAx>
      <c:valAx>
        <c:axId val="21342987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311695"/>
        <c:crosses val="autoZero"/>
        <c:crossBetween val="between"/>
        <c:majorUnit val="0.1"/>
      </c:valAx>
      <c:spPr>
        <a:noFill/>
        <a:ln>
          <a:noFill/>
        </a:ln>
        <a:effectLst/>
      </c:spPr>
    </c:plotArea>
    <c:legend>
      <c:legendPos val="r"/>
      <c:legendEntry>
        <c:idx val="3"/>
        <c:delete val="1"/>
      </c:legendEntry>
      <c:layout>
        <c:manualLayout>
          <c:xMode val="edge"/>
          <c:yMode val="edge"/>
          <c:x val="8.1046840799898032E-2"/>
          <c:y val="4.6376607704793807E-2"/>
          <c:w val="0.12817159551325161"/>
          <c:h val="0.158313203669816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008017083075651E-2"/>
          <c:y val="3.9241213262849295E-2"/>
          <c:w val="0.88806147971632998"/>
          <c:h val="0.72928744353870545"/>
        </c:manualLayout>
      </c:layout>
      <c:barChart>
        <c:barDir val="col"/>
        <c:grouping val="stacked"/>
        <c:varyColors val="0"/>
        <c:ser>
          <c:idx val="3"/>
          <c:order val="1"/>
          <c:tx>
            <c:strRef>
              <c:f>Sheet1!$D$22</c:f>
              <c:strCache>
                <c:ptCount val="1"/>
                <c:pt idx="0">
                  <c:v>要支援</c:v>
                </c:pt>
              </c:strCache>
            </c:strRef>
          </c:tx>
          <c:spPr>
            <a:solidFill>
              <a:schemeClr val="accent1">
                <a:lumMod val="75000"/>
              </a:schemeClr>
            </a:solidFill>
            <a:ln w="25400" cap="rnd">
              <a:noFill/>
              <a:round/>
            </a:ln>
            <a:effectLst/>
          </c:spPr>
          <c:invertIfNegative val="0"/>
          <c:cat>
            <c:strRef>
              <c:f>Sheet1!$B$23:$B$54</c:f>
              <c:strCache>
                <c:ptCount val="32"/>
                <c:pt idx="0">
                  <c:v>北大東村</c:v>
                </c:pt>
                <c:pt idx="1">
                  <c:v>金武町</c:v>
                </c:pt>
                <c:pt idx="2">
                  <c:v>東村</c:v>
                </c:pt>
                <c:pt idx="3">
                  <c:v>伊江村</c:v>
                </c:pt>
                <c:pt idx="4">
                  <c:v>八重瀬町</c:v>
                </c:pt>
                <c:pt idx="5">
                  <c:v>渡嘉敷村</c:v>
                </c:pt>
                <c:pt idx="6">
                  <c:v>北中城村</c:v>
                </c:pt>
                <c:pt idx="7">
                  <c:v>南大東村</c:v>
                </c:pt>
                <c:pt idx="8">
                  <c:v>国頭村</c:v>
                </c:pt>
                <c:pt idx="9">
                  <c:v>本部町</c:v>
                </c:pt>
                <c:pt idx="10">
                  <c:v>読谷村</c:v>
                </c:pt>
                <c:pt idx="11">
                  <c:v>北谷町</c:v>
                </c:pt>
                <c:pt idx="12">
                  <c:v>西原町</c:v>
                </c:pt>
                <c:pt idx="13">
                  <c:v>渡名喜村</c:v>
                </c:pt>
                <c:pt idx="14">
                  <c:v>久米島町</c:v>
                </c:pt>
                <c:pt idx="15">
                  <c:v>広域連合</c:v>
                </c:pt>
                <c:pt idx="16">
                  <c:v>宜野座村</c:v>
                </c:pt>
                <c:pt idx="17">
                  <c:v>南風原町</c:v>
                </c:pt>
                <c:pt idx="18">
                  <c:v>恩納村</c:v>
                </c:pt>
                <c:pt idx="19">
                  <c:v>沖縄県</c:v>
                </c:pt>
                <c:pt idx="20">
                  <c:v>全国</c:v>
                </c:pt>
                <c:pt idx="21">
                  <c:v>大宜味村</c:v>
                </c:pt>
                <c:pt idx="22">
                  <c:v>中城村</c:v>
                </c:pt>
                <c:pt idx="23">
                  <c:v>今帰仁村</c:v>
                </c:pt>
                <c:pt idx="24">
                  <c:v>嘉手納町</c:v>
                </c:pt>
                <c:pt idx="25">
                  <c:v>座間味村</c:v>
                </c:pt>
                <c:pt idx="26">
                  <c:v>南城市</c:v>
                </c:pt>
                <c:pt idx="27">
                  <c:v>豊見城市</c:v>
                </c:pt>
                <c:pt idx="28">
                  <c:v>与那原町</c:v>
                </c:pt>
                <c:pt idx="29">
                  <c:v>伊是名村</c:v>
                </c:pt>
                <c:pt idx="30">
                  <c:v>伊平屋村</c:v>
                </c:pt>
                <c:pt idx="31">
                  <c:v>粟国村</c:v>
                </c:pt>
              </c:strCache>
            </c:strRef>
          </c:cat>
          <c:val>
            <c:numRef>
              <c:f>Sheet1!$D$23:$D$54</c:f>
              <c:numCache>
                <c:formatCode>0.0%</c:formatCode>
                <c:ptCount val="32"/>
                <c:pt idx="0">
                  <c:v>2.0158281584733397E-2</c:v>
                </c:pt>
                <c:pt idx="1">
                  <c:v>2.2185714078671315E-2</c:v>
                </c:pt>
                <c:pt idx="2">
                  <c:v>5.5060321352455671E-2</c:v>
                </c:pt>
                <c:pt idx="3">
                  <c:v>4.3540725062907321E-2</c:v>
                </c:pt>
                <c:pt idx="4">
                  <c:v>3.1934789529428312E-2</c:v>
                </c:pt>
                <c:pt idx="5">
                  <c:v>2.6620047566876161E-2</c:v>
                </c:pt>
                <c:pt idx="6">
                  <c:v>4.0175958436327583E-2</c:v>
                </c:pt>
                <c:pt idx="7">
                  <c:v>6.870053580258341E-2</c:v>
                </c:pt>
                <c:pt idx="8">
                  <c:v>4.8317719030424276E-2</c:v>
                </c:pt>
                <c:pt idx="9">
                  <c:v>3.3593049802797752E-2</c:v>
                </c:pt>
                <c:pt idx="10">
                  <c:v>3.5441579262576135E-2</c:v>
                </c:pt>
                <c:pt idx="11">
                  <c:v>2.9485190972406698E-2</c:v>
                </c:pt>
                <c:pt idx="12">
                  <c:v>4.8293047614353747E-2</c:v>
                </c:pt>
                <c:pt idx="13">
                  <c:v>2.1925405654439283E-2</c:v>
                </c:pt>
                <c:pt idx="14">
                  <c:v>4.784680442549144E-2</c:v>
                </c:pt>
                <c:pt idx="15">
                  <c:v>4.1836960290491089E-2</c:v>
                </c:pt>
                <c:pt idx="16">
                  <c:v>3.8212428941429732E-2</c:v>
                </c:pt>
                <c:pt idx="17">
                  <c:v>4.0684295878986095E-2</c:v>
                </c:pt>
                <c:pt idx="18">
                  <c:v>4.3830856683098524E-2</c:v>
                </c:pt>
                <c:pt idx="19">
                  <c:v>4.5462157597216085E-2</c:v>
                </c:pt>
                <c:pt idx="20">
                  <c:v>5.5275073494194422E-2</c:v>
                </c:pt>
                <c:pt idx="21">
                  <c:v>5.091657499289412E-2</c:v>
                </c:pt>
                <c:pt idx="22">
                  <c:v>3.8194854194333716E-2</c:v>
                </c:pt>
                <c:pt idx="23">
                  <c:v>4.5773241618706162E-2</c:v>
                </c:pt>
                <c:pt idx="24">
                  <c:v>5.2202783288098568E-2</c:v>
                </c:pt>
                <c:pt idx="25">
                  <c:v>6.6555567436543075E-2</c:v>
                </c:pt>
                <c:pt idx="26">
                  <c:v>4.5027247095187892E-2</c:v>
                </c:pt>
                <c:pt idx="27">
                  <c:v>5.338526256683454E-2</c:v>
                </c:pt>
                <c:pt idx="28">
                  <c:v>5.77910936047904E-2</c:v>
                </c:pt>
                <c:pt idx="29">
                  <c:v>4.555648024452718E-2</c:v>
                </c:pt>
                <c:pt idx="30">
                  <c:v>4.9233099596616661E-2</c:v>
                </c:pt>
                <c:pt idx="31">
                  <c:v>0.11694279278098932</c:v>
                </c:pt>
              </c:numCache>
            </c:numRef>
          </c:val>
          <c:extLst>
            <c:ext xmlns:c16="http://schemas.microsoft.com/office/drawing/2014/chart" uri="{C3380CC4-5D6E-409C-BE32-E72D297353CC}">
              <c16:uniqueId val="{00000000-1D9E-460D-8DC9-8769CC18E318}"/>
            </c:ext>
          </c:extLst>
        </c:ser>
        <c:ser>
          <c:idx val="1"/>
          <c:order val="2"/>
          <c:tx>
            <c:strRef>
              <c:f>Sheet1!$E$22</c:f>
              <c:strCache>
                <c:ptCount val="1"/>
                <c:pt idx="0">
                  <c:v>要介護１・２</c:v>
                </c:pt>
              </c:strCache>
            </c:strRef>
          </c:tx>
          <c:spPr>
            <a:solidFill>
              <a:schemeClr val="accent1">
                <a:lumMod val="60000"/>
                <a:lumOff val="40000"/>
              </a:schemeClr>
            </a:solidFill>
            <a:ln w="3175">
              <a:solidFill>
                <a:schemeClr val="bg1"/>
              </a:solidFill>
            </a:ln>
            <a:effectLst/>
          </c:spPr>
          <c:invertIfNegative val="0"/>
          <c:cat>
            <c:strRef>
              <c:f>Sheet1!$B$23:$B$54</c:f>
              <c:strCache>
                <c:ptCount val="32"/>
                <c:pt idx="0">
                  <c:v>北大東村</c:v>
                </c:pt>
                <c:pt idx="1">
                  <c:v>金武町</c:v>
                </c:pt>
                <c:pt idx="2">
                  <c:v>東村</c:v>
                </c:pt>
                <c:pt idx="3">
                  <c:v>伊江村</c:v>
                </c:pt>
                <c:pt idx="4">
                  <c:v>八重瀬町</c:v>
                </c:pt>
                <c:pt idx="5">
                  <c:v>渡嘉敷村</c:v>
                </c:pt>
                <c:pt idx="6">
                  <c:v>北中城村</c:v>
                </c:pt>
                <c:pt idx="7">
                  <c:v>南大東村</c:v>
                </c:pt>
                <c:pt idx="8">
                  <c:v>国頭村</c:v>
                </c:pt>
                <c:pt idx="9">
                  <c:v>本部町</c:v>
                </c:pt>
                <c:pt idx="10">
                  <c:v>読谷村</c:v>
                </c:pt>
                <c:pt idx="11">
                  <c:v>北谷町</c:v>
                </c:pt>
                <c:pt idx="12">
                  <c:v>西原町</c:v>
                </c:pt>
                <c:pt idx="13">
                  <c:v>渡名喜村</c:v>
                </c:pt>
                <c:pt idx="14">
                  <c:v>久米島町</c:v>
                </c:pt>
                <c:pt idx="15">
                  <c:v>広域連合</c:v>
                </c:pt>
                <c:pt idx="16">
                  <c:v>宜野座村</c:v>
                </c:pt>
                <c:pt idx="17">
                  <c:v>南風原町</c:v>
                </c:pt>
                <c:pt idx="18">
                  <c:v>恩納村</c:v>
                </c:pt>
                <c:pt idx="19">
                  <c:v>沖縄県</c:v>
                </c:pt>
                <c:pt idx="20">
                  <c:v>全国</c:v>
                </c:pt>
                <c:pt idx="21">
                  <c:v>大宜味村</c:v>
                </c:pt>
                <c:pt idx="22">
                  <c:v>中城村</c:v>
                </c:pt>
                <c:pt idx="23">
                  <c:v>今帰仁村</c:v>
                </c:pt>
                <c:pt idx="24">
                  <c:v>嘉手納町</c:v>
                </c:pt>
                <c:pt idx="25">
                  <c:v>座間味村</c:v>
                </c:pt>
                <c:pt idx="26">
                  <c:v>南城市</c:v>
                </c:pt>
                <c:pt idx="27">
                  <c:v>豊見城市</c:v>
                </c:pt>
                <c:pt idx="28">
                  <c:v>与那原町</c:v>
                </c:pt>
                <c:pt idx="29">
                  <c:v>伊是名村</c:v>
                </c:pt>
                <c:pt idx="30">
                  <c:v>伊平屋村</c:v>
                </c:pt>
                <c:pt idx="31">
                  <c:v>粟国村</c:v>
                </c:pt>
              </c:strCache>
            </c:strRef>
          </c:cat>
          <c:val>
            <c:numRef>
              <c:f>Sheet1!$E$23:$E$54</c:f>
              <c:numCache>
                <c:formatCode>0.0%</c:formatCode>
                <c:ptCount val="32"/>
                <c:pt idx="0">
                  <c:v>6.7432032630084654E-2</c:v>
                </c:pt>
                <c:pt idx="1">
                  <c:v>5.5732223570092901E-2</c:v>
                </c:pt>
                <c:pt idx="2">
                  <c:v>5.0620936450899538E-2</c:v>
                </c:pt>
                <c:pt idx="3">
                  <c:v>4.8505874478276659E-2</c:v>
                </c:pt>
                <c:pt idx="4">
                  <c:v>5.4000690074774788E-2</c:v>
                </c:pt>
                <c:pt idx="5">
                  <c:v>8.1103957485489389E-2</c:v>
                </c:pt>
                <c:pt idx="6">
                  <c:v>6.7008069602212506E-2</c:v>
                </c:pt>
                <c:pt idx="7">
                  <c:v>6.607704642776864E-2</c:v>
                </c:pt>
                <c:pt idx="8">
                  <c:v>4.9307735228274092E-2</c:v>
                </c:pt>
                <c:pt idx="9">
                  <c:v>6.510984898800147E-2</c:v>
                </c:pt>
                <c:pt idx="10">
                  <c:v>6.0821667053743741E-2</c:v>
                </c:pt>
                <c:pt idx="11">
                  <c:v>6.8739614620393547E-2</c:v>
                </c:pt>
                <c:pt idx="12">
                  <c:v>5.4323517004318769E-2</c:v>
                </c:pt>
                <c:pt idx="13">
                  <c:v>5.8854945025116616E-2</c:v>
                </c:pt>
                <c:pt idx="14">
                  <c:v>6.4228842377136816E-2</c:v>
                </c:pt>
                <c:pt idx="15">
                  <c:v>6.1009777275658678E-2</c:v>
                </c:pt>
                <c:pt idx="16">
                  <c:v>5.6594425222787237E-2</c:v>
                </c:pt>
                <c:pt idx="17">
                  <c:v>6.7346553070066206E-2</c:v>
                </c:pt>
                <c:pt idx="18">
                  <c:v>6.3865604532582068E-2</c:v>
                </c:pt>
                <c:pt idx="19">
                  <c:v>6.1703779673273812E-2</c:v>
                </c:pt>
                <c:pt idx="20">
                  <c:v>7.2643247157541835E-2</c:v>
                </c:pt>
                <c:pt idx="21">
                  <c:v>4.8300446255469476E-2</c:v>
                </c:pt>
                <c:pt idx="22">
                  <c:v>6.9313632353570825E-2</c:v>
                </c:pt>
                <c:pt idx="23">
                  <c:v>6.1063026008429083E-2</c:v>
                </c:pt>
                <c:pt idx="24">
                  <c:v>6.3979111134931946E-2</c:v>
                </c:pt>
                <c:pt idx="25">
                  <c:v>8.4236866660811469E-2</c:v>
                </c:pt>
                <c:pt idx="26">
                  <c:v>6.551492937695072E-2</c:v>
                </c:pt>
                <c:pt idx="27">
                  <c:v>6.3093545665350623E-2</c:v>
                </c:pt>
                <c:pt idx="28">
                  <c:v>6.1808322391168319E-2</c:v>
                </c:pt>
                <c:pt idx="29">
                  <c:v>6.8376270375935772E-2</c:v>
                </c:pt>
                <c:pt idx="30">
                  <c:v>9.1311718818112092E-2</c:v>
                </c:pt>
                <c:pt idx="31">
                  <c:v>5.7329992029785962E-2</c:v>
                </c:pt>
              </c:numCache>
            </c:numRef>
          </c:val>
          <c:extLst>
            <c:ext xmlns:c16="http://schemas.microsoft.com/office/drawing/2014/chart" uri="{C3380CC4-5D6E-409C-BE32-E72D297353CC}">
              <c16:uniqueId val="{00000001-1D9E-460D-8DC9-8769CC18E318}"/>
            </c:ext>
          </c:extLst>
        </c:ser>
        <c:ser>
          <c:idx val="2"/>
          <c:order val="3"/>
          <c:tx>
            <c:strRef>
              <c:f>Sheet1!$F$22</c:f>
              <c:strCache>
                <c:ptCount val="1"/>
                <c:pt idx="0">
                  <c:v>要介護３～</c:v>
                </c:pt>
              </c:strCache>
            </c:strRef>
          </c:tx>
          <c:spPr>
            <a:solidFill>
              <a:schemeClr val="accent1">
                <a:lumMod val="20000"/>
                <a:lumOff val="80000"/>
              </a:schemeClr>
            </a:solidFill>
            <a:ln w="3175">
              <a:solidFill>
                <a:schemeClr val="bg1"/>
              </a:solidFill>
            </a:ln>
            <a:effectLst/>
          </c:spPr>
          <c:invertIfNegative val="0"/>
          <c:cat>
            <c:strRef>
              <c:f>Sheet1!$B$23:$B$54</c:f>
              <c:strCache>
                <c:ptCount val="32"/>
                <c:pt idx="0">
                  <c:v>北大東村</c:v>
                </c:pt>
                <c:pt idx="1">
                  <c:v>金武町</c:v>
                </c:pt>
                <c:pt idx="2">
                  <c:v>東村</c:v>
                </c:pt>
                <c:pt idx="3">
                  <c:v>伊江村</c:v>
                </c:pt>
                <c:pt idx="4">
                  <c:v>八重瀬町</c:v>
                </c:pt>
                <c:pt idx="5">
                  <c:v>渡嘉敷村</c:v>
                </c:pt>
                <c:pt idx="6">
                  <c:v>北中城村</c:v>
                </c:pt>
                <c:pt idx="7">
                  <c:v>南大東村</c:v>
                </c:pt>
                <c:pt idx="8">
                  <c:v>国頭村</c:v>
                </c:pt>
                <c:pt idx="9">
                  <c:v>本部町</c:v>
                </c:pt>
                <c:pt idx="10">
                  <c:v>読谷村</c:v>
                </c:pt>
                <c:pt idx="11">
                  <c:v>北谷町</c:v>
                </c:pt>
                <c:pt idx="12">
                  <c:v>西原町</c:v>
                </c:pt>
                <c:pt idx="13">
                  <c:v>渡名喜村</c:v>
                </c:pt>
                <c:pt idx="14">
                  <c:v>久米島町</c:v>
                </c:pt>
                <c:pt idx="15">
                  <c:v>広域連合</c:v>
                </c:pt>
                <c:pt idx="16">
                  <c:v>宜野座村</c:v>
                </c:pt>
                <c:pt idx="17">
                  <c:v>南風原町</c:v>
                </c:pt>
                <c:pt idx="18">
                  <c:v>恩納村</c:v>
                </c:pt>
                <c:pt idx="19">
                  <c:v>沖縄県</c:v>
                </c:pt>
                <c:pt idx="20">
                  <c:v>全国</c:v>
                </c:pt>
                <c:pt idx="21">
                  <c:v>大宜味村</c:v>
                </c:pt>
                <c:pt idx="22">
                  <c:v>中城村</c:v>
                </c:pt>
                <c:pt idx="23">
                  <c:v>今帰仁村</c:v>
                </c:pt>
                <c:pt idx="24">
                  <c:v>嘉手納町</c:v>
                </c:pt>
                <c:pt idx="25">
                  <c:v>座間味村</c:v>
                </c:pt>
                <c:pt idx="26">
                  <c:v>南城市</c:v>
                </c:pt>
                <c:pt idx="27">
                  <c:v>豊見城市</c:v>
                </c:pt>
                <c:pt idx="28">
                  <c:v>与那原町</c:v>
                </c:pt>
                <c:pt idx="29">
                  <c:v>伊是名村</c:v>
                </c:pt>
                <c:pt idx="30">
                  <c:v>伊平屋村</c:v>
                </c:pt>
                <c:pt idx="31">
                  <c:v>粟国村</c:v>
                </c:pt>
              </c:strCache>
            </c:strRef>
          </c:cat>
          <c:val>
            <c:numRef>
              <c:f>Sheet1!$F$23:$F$54</c:f>
              <c:numCache>
                <c:formatCode>0.0%</c:formatCode>
                <c:ptCount val="32"/>
                <c:pt idx="0">
                  <c:v>3.8399895885108781E-2</c:v>
                </c:pt>
                <c:pt idx="1">
                  <c:v>7.9331361515877094E-2</c:v>
                </c:pt>
                <c:pt idx="2">
                  <c:v>5.4135308466041622E-2</c:v>
                </c:pt>
                <c:pt idx="3">
                  <c:v>7.6826802483212081E-2</c:v>
                </c:pt>
                <c:pt idx="4">
                  <c:v>8.6477872888274424E-2</c:v>
                </c:pt>
                <c:pt idx="5">
                  <c:v>6.5989736637127649E-2</c:v>
                </c:pt>
                <c:pt idx="6">
                  <c:v>6.8882280502491552E-2</c:v>
                </c:pt>
                <c:pt idx="7">
                  <c:v>4.1654343171476031E-2</c:v>
                </c:pt>
                <c:pt idx="8">
                  <c:v>7.907278241739632E-2</c:v>
                </c:pt>
                <c:pt idx="9">
                  <c:v>7.9785748886975913E-2</c:v>
                </c:pt>
                <c:pt idx="10">
                  <c:v>8.3257230377072916E-2</c:v>
                </c:pt>
                <c:pt idx="11">
                  <c:v>8.312142613434903E-2</c:v>
                </c:pt>
                <c:pt idx="12">
                  <c:v>7.8769875905706818E-2</c:v>
                </c:pt>
                <c:pt idx="13">
                  <c:v>0.10348747125230483</c:v>
                </c:pt>
                <c:pt idx="14">
                  <c:v>7.2544192140019004E-2</c:v>
                </c:pt>
                <c:pt idx="15">
                  <c:v>8.1899989584548208E-2</c:v>
                </c:pt>
                <c:pt idx="16">
                  <c:v>9.109731038504576E-2</c:v>
                </c:pt>
                <c:pt idx="17">
                  <c:v>7.8429928104535598E-2</c:v>
                </c:pt>
                <c:pt idx="18">
                  <c:v>8.133234982231316E-2</c:v>
                </c:pt>
                <c:pt idx="19">
                  <c:v>8.2006384939468754E-2</c:v>
                </c:pt>
                <c:pt idx="20">
                  <c:v>6.5788859976946584E-2</c:v>
                </c:pt>
                <c:pt idx="21">
                  <c:v>9.4889579331296575E-2</c:v>
                </c:pt>
                <c:pt idx="22">
                  <c:v>8.7818629529168746E-2</c:v>
                </c:pt>
                <c:pt idx="23">
                  <c:v>8.9045134464137504E-2</c:v>
                </c:pt>
                <c:pt idx="24">
                  <c:v>8.019156522822754E-2</c:v>
                </c:pt>
                <c:pt idx="25">
                  <c:v>4.8841160156273419E-2</c:v>
                </c:pt>
                <c:pt idx="26">
                  <c:v>9.3259685823013819E-2</c:v>
                </c:pt>
                <c:pt idx="27">
                  <c:v>8.8729593739183946E-2</c:v>
                </c:pt>
                <c:pt idx="28">
                  <c:v>8.7513066007380416E-2</c:v>
                </c:pt>
                <c:pt idx="29">
                  <c:v>9.6059036880034629E-2</c:v>
                </c:pt>
                <c:pt idx="30">
                  <c:v>9.673359707263629E-2</c:v>
                </c:pt>
                <c:pt idx="31">
                  <c:v>0.1158535295813579</c:v>
                </c:pt>
              </c:numCache>
            </c:numRef>
          </c:val>
          <c:extLst>
            <c:ext xmlns:c16="http://schemas.microsoft.com/office/drawing/2014/chart" uri="{C3380CC4-5D6E-409C-BE32-E72D297353CC}">
              <c16:uniqueId val="{00000002-1D9E-460D-8DC9-8769CC18E318}"/>
            </c:ext>
          </c:extLst>
        </c:ser>
        <c:dLbls>
          <c:showLegendKey val="0"/>
          <c:showVal val="0"/>
          <c:showCatName val="0"/>
          <c:showSerName val="0"/>
          <c:showPercent val="0"/>
          <c:showBubbleSize val="0"/>
        </c:dLbls>
        <c:gapWidth val="121"/>
        <c:overlap val="100"/>
        <c:axId val="2134311695"/>
        <c:axId val="2134298735"/>
      </c:barChart>
      <c:lineChart>
        <c:grouping val="standard"/>
        <c:varyColors val="0"/>
        <c:ser>
          <c:idx val="0"/>
          <c:order val="0"/>
          <c:tx>
            <c:strRef>
              <c:f>Sheet1!$C$22</c:f>
              <c:strCache>
                <c:ptCount val="1"/>
                <c:pt idx="0">
                  <c:v>認定率</c:v>
                </c:pt>
              </c:strCache>
            </c:strRef>
          </c:tx>
          <c:spPr>
            <a:ln w="3175">
              <a:noFill/>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Sheet1!$B$23:$B$54</c:f>
              <c:strCache>
                <c:ptCount val="32"/>
                <c:pt idx="0">
                  <c:v>北大東村</c:v>
                </c:pt>
                <c:pt idx="1">
                  <c:v>金武町</c:v>
                </c:pt>
                <c:pt idx="2">
                  <c:v>東村</c:v>
                </c:pt>
                <c:pt idx="3">
                  <c:v>伊江村</c:v>
                </c:pt>
                <c:pt idx="4">
                  <c:v>八重瀬町</c:v>
                </c:pt>
                <c:pt idx="5">
                  <c:v>渡嘉敷村</c:v>
                </c:pt>
                <c:pt idx="6">
                  <c:v>北中城村</c:v>
                </c:pt>
                <c:pt idx="7">
                  <c:v>南大東村</c:v>
                </c:pt>
                <c:pt idx="8">
                  <c:v>国頭村</c:v>
                </c:pt>
                <c:pt idx="9">
                  <c:v>本部町</c:v>
                </c:pt>
                <c:pt idx="10">
                  <c:v>読谷村</c:v>
                </c:pt>
                <c:pt idx="11">
                  <c:v>北谷町</c:v>
                </c:pt>
                <c:pt idx="12">
                  <c:v>西原町</c:v>
                </c:pt>
                <c:pt idx="13">
                  <c:v>渡名喜村</c:v>
                </c:pt>
                <c:pt idx="14">
                  <c:v>久米島町</c:v>
                </c:pt>
                <c:pt idx="15">
                  <c:v>広域連合</c:v>
                </c:pt>
                <c:pt idx="16">
                  <c:v>宜野座村</c:v>
                </c:pt>
                <c:pt idx="17">
                  <c:v>南風原町</c:v>
                </c:pt>
                <c:pt idx="18">
                  <c:v>恩納村</c:v>
                </c:pt>
                <c:pt idx="19">
                  <c:v>沖縄県</c:v>
                </c:pt>
                <c:pt idx="20">
                  <c:v>全国</c:v>
                </c:pt>
                <c:pt idx="21">
                  <c:v>大宜味村</c:v>
                </c:pt>
                <c:pt idx="22">
                  <c:v>中城村</c:v>
                </c:pt>
                <c:pt idx="23">
                  <c:v>今帰仁村</c:v>
                </c:pt>
                <c:pt idx="24">
                  <c:v>嘉手納町</c:v>
                </c:pt>
                <c:pt idx="25">
                  <c:v>座間味村</c:v>
                </c:pt>
                <c:pt idx="26">
                  <c:v>南城市</c:v>
                </c:pt>
                <c:pt idx="27">
                  <c:v>豊見城市</c:v>
                </c:pt>
                <c:pt idx="28">
                  <c:v>与那原町</c:v>
                </c:pt>
                <c:pt idx="29">
                  <c:v>伊是名村</c:v>
                </c:pt>
                <c:pt idx="30">
                  <c:v>伊平屋村</c:v>
                </c:pt>
                <c:pt idx="31">
                  <c:v>粟国村</c:v>
                </c:pt>
              </c:strCache>
            </c:strRef>
          </c:cat>
          <c:val>
            <c:numRef>
              <c:f>Sheet1!$C$23:$C$54</c:f>
              <c:numCache>
                <c:formatCode>0.0%</c:formatCode>
                <c:ptCount val="32"/>
                <c:pt idx="0">
                  <c:v>0.12599021009992684</c:v>
                </c:pt>
                <c:pt idx="1">
                  <c:v>0.15724929916464131</c:v>
                </c:pt>
                <c:pt idx="2">
                  <c:v>0.15981656626939683</c:v>
                </c:pt>
                <c:pt idx="3">
                  <c:v>0.16887340202439605</c:v>
                </c:pt>
                <c:pt idx="4">
                  <c:v>0.1724133524924775</c:v>
                </c:pt>
                <c:pt idx="5">
                  <c:v>0.17371374168949319</c:v>
                </c:pt>
                <c:pt idx="6">
                  <c:v>0.17606630854103164</c:v>
                </c:pt>
                <c:pt idx="7">
                  <c:v>0.17643192540182809</c:v>
                </c:pt>
                <c:pt idx="8">
                  <c:v>0.17669823667609469</c:v>
                </c:pt>
                <c:pt idx="9">
                  <c:v>0.17848864767777514</c:v>
                </c:pt>
                <c:pt idx="10">
                  <c:v>0.1795204766933928</c:v>
                </c:pt>
                <c:pt idx="11">
                  <c:v>0.18134623172714931</c:v>
                </c:pt>
                <c:pt idx="12">
                  <c:v>0.18138644052437933</c:v>
                </c:pt>
                <c:pt idx="13">
                  <c:v>0.18426782193186073</c:v>
                </c:pt>
                <c:pt idx="14">
                  <c:v>0.18461983894264725</c:v>
                </c:pt>
                <c:pt idx="15">
                  <c:v>0.18474672715069795</c:v>
                </c:pt>
                <c:pt idx="16">
                  <c:v>0.18590416454926276</c:v>
                </c:pt>
                <c:pt idx="17">
                  <c:v>0.18646077705358788</c:v>
                </c:pt>
                <c:pt idx="18">
                  <c:v>0.18902881103799374</c:v>
                </c:pt>
                <c:pt idx="19">
                  <c:v>0.18917232220995867</c:v>
                </c:pt>
                <c:pt idx="20">
                  <c:v>0.19370718062868286</c:v>
                </c:pt>
                <c:pt idx="21">
                  <c:v>0.19410660057966017</c:v>
                </c:pt>
                <c:pt idx="22">
                  <c:v>0.19532711607707326</c:v>
                </c:pt>
                <c:pt idx="23">
                  <c:v>0.19588140209127275</c:v>
                </c:pt>
                <c:pt idx="24">
                  <c:v>0.19637345965125802</c:v>
                </c:pt>
                <c:pt idx="25">
                  <c:v>0.19963359425362792</c:v>
                </c:pt>
                <c:pt idx="26">
                  <c:v>0.20380186229515243</c:v>
                </c:pt>
                <c:pt idx="27">
                  <c:v>0.20520840197136911</c:v>
                </c:pt>
                <c:pt idx="28">
                  <c:v>0.20711248200333915</c:v>
                </c:pt>
                <c:pt idx="29">
                  <c:v>0.20999178750049757</c:v>
                </c:pt>
                <c:pt idx="30">
                  <c:v>0.23727841548736506</c:v>
                </c:pt>
                <c:pt idx="31">
                  <c:v>0.29012631439213321</c:v>
                </c:pt>
              </c:numCache>
            </c:numRef>
          </c:val>
          <c:smooth val="0"/>
          <c:extLst>
            <c:ext xmlns:c16="http://schemas.microsoft.com/office/drawing/2014/chart" uri="{C3380CC4-5D6E-409C-BE32-E72D297353CC}">
              <c16:uniqueId val="{00000003-1D9E-460D-8DC9-8769CC18E318}"/>
            </c:ext>
          </c:extLst>
        </c:ser>
        <c:dLbls>
          <c:showLegendKey val="0"/>
          <c:showVal val="0"/>
          <c:showCatName val="0"/>
          <c:showSerName val="0"/>
          <c:showPercent val="0"/>
          <c:showBubbleSize val="0"/>
        </c:dLbls>
        <c:marker val="1"/>
        <c:smooth val="0"/>
        <c:axId val="2134311695"/>
        <c:axId val="2134298735"/>
      </c:lineChart>
      <c:catAx>
        <c:axId val="213431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298735"/>
        <c:crosses val="autoZero"/>
        <c:auto val="1"/>
        <c:lblAlgn val="ctr"/>
        <c:lblOffset val="100"/>
        <c:noMultiLvlLbl val="0"/>
      </c:catAx>
      <c:valAx>
        <c:axId val="2134298735"/>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311695"/>
        <c:crosses val="autoZero"/>
        <c:crossBetween val="between"/>
        <c:majorUnit val="0.1"/>
      </c:valAx>
      <c:spPr>
        <a:noFill/>
        <a:ln>
          <a:noFill/>
        </a:ln>
      </c:spPr>
    </c:plotArea>
    <c:legend>
      <c:legendPos val="r"/>
      <c:legendEntry>
        <c:idx val="3"/>
        <c:delete val="1"/>
      </c:legendEntry>
      <c:layout>
        <c:manualLayout>
          <c:xMode val="edge"/>
          <c:yMode val="edge"/>
          <c:x val="8.1046840799898032E-2"/>
          <c:y val="4.6376607704793807E-2"/>
          <c:w val="0.12817159551325161"/>
          <c:h val="0.158313203669816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3660691625212"/>
          <c:y val="4.6183833476369875E-2"/>
          <c:w val="0.72418342918599921"/>
          <c:h val="0.73627551311218375"/>
        </c:manualLayout>
      </c:layout>
      <c:lineChart>
        <c:grouping val="standard"/>
        <c:varyColors val="0"/>
        <c:ser>
          <c:idx val="0"/>
          <c:order val="0"/>
          <c:tx>
            <c:strRef>
              <c:f>Sheet1!$E$197</c:f>
              <c:strCache>
                <c:ptCount val="1"/>
                <c:pt idx="0">
                  <c:v>総数</c:v>
                </c:pt>
              </c:strCache>
            </c:strRef>
          </c:tx>
          <c:spPr>
            <a:ln w="28575" cap="rnd">
              <a:solidFill>
                <a:schemeClr val="tx1"/>
              </a:solidFill>
              <a:round/>
            </a:ln>
            <a:effectLst/>
          </c:spPr>
          <c:marker>
            <c:symbol val="circle"/>
            <c:size val="6"/>
            <c:spPr>
              <a:solidFill>
                <a:schemeClr val="bg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Sheet1!$F$196:$O$196</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Sheet1!$F$197:$O$197</c:f>
              <c:numCache>
                <c:formatCode>#,##0_ </c:formatCode>
                <c:ptCount val="10"/>
                <c:pt idx="0">
                  <c:v>6151</c:v>
                </c:pt>
                <c:pt idx="1">
                  <c:v>6299</c:v>
                </c:pt>
                <c:pt idx="2">
                  <c:v>6185</c:v>
                </c:pt>
                <c:pt idx="3">
                  <c:v>6430</c:v>
                </c:pt>
                <c:pt idx="4">
                  <c:v>6363</c:v>
                </c:pt>
                <c:pt idx="5">
                  <c:v>6421</c:v>
                </c:pt>
                <c:pt idx="6">
                  <c:v>6472</c:v>
                </c:pt>
                <c:pt idx="7">
                  <c:v>6435</c:v>
                </c:pt>
                <c:pt idx="8">
                  <c:v>6542</c:v>
                </c:pt>
                <c:pt idx="9">
                  <c:v>6476</c:v>
                </c:pt>
              </c:numCache>
            </c:numRef>
          </c:val>
          <c:smooth val="0"/>
          <c:extLst>
            <c:ext xmlns:c16="http://schemas.microsoft.com/office/drawing/2014/chart" uri="{C3380CC4-5D6E-409C-BE32-E72D297353CC}">
              <c16:uniqueId val="{00000000-C175-42EA-BD57-84755996C66A}"/>
            </c:ext>
          </c:extLst>
        </c:ser>
        <c:ser>
          <c:idx val="1"/>
          <c:order val="1"/>
          <c:tx>
            <c:strRef>
              <c:f>Sheet1!$E$198</c:f>
              <c:strCache>
                <c:ptCount val="1"/>
                <c:pt idx="0">
                  <c:v>在宅サービス</c:v>
                </c:pt>
              </c:strCache>
            </c:strRef>
          </c:tx>
          <c:spPr>
            <a:ln w="28575" cap="rnd">
              <a:solidFill>
                <a:schemeClr val="accent6">
                  <a:lumMod val="75000"/>
                </a:schemeClr>
              </a:solidFill>
              <a:round/>
            </a:ln>
            <a:effectLst/>
          </c:spPr>
          <c:marker>
            <c:symbol val="diamond"/>
            <c:size val="6"/>
            <c:spPr>
              <a:solidFill>
                <a:schemeClr val="bg1"/>
              </a:solidFill>
              <a:ln w="9525">
                <a:solidFill>
                  <a:schemeClr val="accent2"/>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Sheet1!$F$196:$O$196</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Sheet1!$F$198:$O$198</c:f>
              <c:numCache>
                <c:formatCode>#,##0_ </c:formatCode>
                <c:ptCount val="10"/>
                <c:pt idx="0">
                  <c:v>4048</c:v>
                </c:pt>
                <c:pt idx="1">
                  <c:v>4140</c:v>
                </c:pt>
                <c:pt idx="2">
                  <c:v>3987</c:v>
                </c:pt>
                <c:pt idx="3">
                  <c:v>4162</c:v>
                </c:pt>
                <c:pt idx="4">
                  <c:v>4109</c:v>
                </c:pt>
                <c:pt idx="5">
                  <c:v>4180</c:v>
                </c:pt>
                <c:pt idx="6">
                  <c:v>4262</c:v>
                </c:pt>
                <c:pt idx="7">
                  <c:v>4311</c:v>
                </c:pt>
                <c:pt idx="8">
                  <c:v>4413</c:v>
                </c:pt>
                <c:pt idx="9">
                  <c:v>4443</c:v>
                </c:pt>
              </c:numCache>
            </c:numRef>
          </c:val>
          <c:smooth val="0"/>
          <c:extLst>
            <c:ext xmlns:c16="http://schemas.microsoft.com/office/drawing/2014/chart" uri="{C3380CC4-5D6E-409C-BE32-E72D297353CC}">
              <c16:uniqueId val="{00000001-C175-42EA-BD57-84755996C66A}"/>
            </c:ext>
          </c:extLst>
        </c:ser>
        <c:ser>
          <c:idx val="2"/>
          <c:order val="2"/>
          <c:tx>
            <c:strRef>
              <c:f>Sheet1!$E$199</c:f>
              <c:strCache>
                <c:ptCount val="1"/>
                <c:pt idx="0">
                  <c:v>居住系サービス</c:v>
                </c:pt>
              </c:strCache>
            </c:strRef>
          </c:tx>
          <c:spPr>
            <a:ln w="28575" cap="rnd">
              <a:solidFill>
                <a:schemeClr val="accent2">
                  <a:lumMod val="75000"/>
                </a:schemeClr>
              </a:solidFill>
              <a:round/>
            </a:ln>
            <a:effectLst/>
          </c:spPr>
          <c:marker>
            <c:symbol val="square"/>
            <c:size val="5"/>
            <c:spPr>
              <a:solidFill>
                <a:schemeClr val="bg1"/>
              </a:solidFill>
              <a:ln w="9525">
                <a:solidFill>
                  <a:schemeClr val="accent3"/>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Sheet1!$F$196:$O$196</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Sheet1!$F$199:$O$199</c:f>
              <c:numCache>
                <c:formatCode>#,##0_ </c:formatCode>
                <c:ptCount val="10"/>
                <c:pt idx="0">
                  <c:v>208</c:v>
                </c:pt>
                <c:pt idx="1">
                  <c:v>223</c:v>
                </c:pt>
                <c:pt idx="2">
                  <c:v>222</c:v>
                </c:pt>
                <c:pt idx="3">
                  <c:v>280</c:v>
                </c:pt>
                <c:pt idx="4">
                  <c:v>314</c:v>
                </c:pt>
                <c:pt idx="5">
                  <c:v>313</c:v>
                </c:pt>
                <c:pt idx="6">
                  <c:v>326</c:v>
                </c:pt>
                <c:pt idx="7">
                  <c:v>340</c:v>
                </c:pt>
                <c:pt idx="8">
                  <c:v>354</c:v>
                </c:pt>
                <c:pt idx="9">
                  <c:v>363</c:v>
                </c:pt>
              </c:numCache>
            </c:numRef>
          </c:val>
          <c:smooth val="0"/>
          <c:extLst>
            <c:ext xmlns:c16="http://schemas.microsoft.com/office/drawing/2014/chart" uri="{C3380CC4-5D6E-409C-BE32-E72D297353CC}">
              <c16:uniqueId val="{00000002-C175-42EA-BD57-84755996C66A}"/>
            </c:ext>
          </c:extLst>
        </c:ser>
        <c:ser>
          <c:idx val="3"/>
          <c:order val="3"/>
          <c:tx>
            <c:strRef>
              <c:f>Sheet1!$E$200</c:f>
              <c:strCache>
                <c:ptCount val="1"/>
                <c:pt idx="0">
                  <c:v>施設サービス</c:v>
                </c:pt>
              </c:strCache>
            </c:strRef>
          </c:tx>
          <c:spPr>
            <a:ln w="28575" cap="rnd">
              <a:solidFill>
                <a:schemeClr val="accent4">
                  <a:lumMod val="50000"/>
                </a:schemeClr>
              </a:solidFill>
              <a:round/>
            </a:ln>
            <a:effectLst/>
          </c:spPr>
          <c:marker>
            <c:symbol val="triangle"/>
            <c:size val="6"/>
            <c:spPr>
              <a:solidFill>
                <a:schemeClr val="bg1"/>
              </a:solidFill>
              <a:ln w="9525">
                <a:solidFill>
                  <a:schemeClr val="accent4"/>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Sheet1!$F$196:$O$196</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Sheet1!$F$200:$O$200</c:f>
              <c:numCache>
                <c:formatCode>#,##0_ </c:formatCode>
                <c:ptCount val="10"/>
                <c:pt idx="0">
                  <c:v>1895</c:v>
                </c:pt>
                <c:pt idx="1">
                  <c:v>1936</c:v>
                </c:pt>
                <c:pt idx="2">
                  <c:v>1976</c:v>
                </c:pt>
                <c:pt idx="3">
                  <c:v>1988</c:v>
                </c:pt>
                <c:pt idx="4">
                  <c:v>1940</c:v>
                </c:pt>
                <c:pt idx="5">
                  <c:v>1928</c:v>
                </c:pt>
                <c:pt idx="6">
                  <c:v>1884</c:v>
                </c:pt>
                <c:pt idx="7">
                  <c:v>1784</c:v>
                </c:pt>
                <c:pt idx="8">
                  <c:v>1775</c:v>
                </c:pt>
                <c:pt idx="9">
                  <c:v>1670</c:v>
                </c:pt>
              </c:numCache>
            </c:numRef>
          </c:val>
          <c:smooth val="0"/>
          <c:extLst>
            <c:ext xmlns:c16="http://schemas.microsoft.com/office/drawing/2014/chart" uri="{C3380CC4-5D6E-409C-BE32-E72D297353CC}">
              <c16:uniqueId val="{00000003-C175-42EA-BD57-84755996C66A}"/>
            </c:ext>
          </c:extLst>
        </c:ser>
        <c:dLbls>
          <c:showLegendKey val="0"/>
          <c:showVal val="0"/>
          <c:showCatName val="0"/>
          <c:showSerName val="0"/>
          <c:showPercent val="0"/>
          <c:showBubbleSize val="0"/>
        </c:dLbls>
        <c:marker val="1"/>
        <c:smooth val="0"/>
        <c:axId val="1634301280"/>
        <c:axId val="1634295040"/>
      </c:lineChart>
      <c:catAx>
        <c:axId val="163430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634295040"/>
        <c:crosses val="autoZero"/>
        <c:auto val="1"/>
        <c:lblAlgn val="ctr"/>
        <c:lblOffset val="100"/>
        <c:noMultiLvlLbl val="0"/>
      </c:catAx>
      <c:valAx>
        <c:axId val="163429504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634301280"/>
        <c:crosses val="autoZero"/>
        <c:crossBetween val="between"/>
      </c:valAx>
      <c:spPr>
        <a:noFill/>
        <a:ln>
          <a:noFill/>
        </a:ln>
        <a:effectLst/>
      </c:spPr>
    </c:plotArea>
    <c:legend>
      <c:legendPos val="r"/>
      <c:layout>
        <c:manualLayout>
          <c:xMode val="edge"/>
          <c:yMode val="edge"/>
          <c:x val="0.80569014080871193"/>
          <c:y val="0.30729142560931583"/>
          <c:w val="0.19430990078059535"/>
          <c:h val="0.243919003944315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3660691625212"/>
          <c:y val="4.6183833476369875E-2"/>
          <c:w val="0.72418342918599921"/>
          <c:h val="0.71055365060558018"/>
        </c:manualLayout>
      </c:layout>
      <c:barChart>
        <c:barDir val="col"/>
        <c:grouping val="stacked"/>
        <c:varyColors val="0"/>
        <c:ser>
          <c:idx val="1"/>
          <c:order val="0"/>
          <c:tx>
            <c:strRef>
              <c:f>Sheet1!$E$219</c:f>
              <c:strCache>
                <c:ptCount val="1"/>
                <c:pt idx="0">
                  <c:v>在宅サービス</c:v>
                </c:pt>
              </c:strCache>
            </c:strRef>
          </c:tx>
          <c:spPr>
            <a:solidFill>
              <a:schemeClr val="accent1">
                <a:lumMod val="75000"/>
              </a:schemeClr>
            </a:solidFill>
            <a:ln w="6350">
              <a:solidFill>
                <a:schemeClr val="bg1"/>
              </a:solid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bg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Sheet1!$F$217:$O$217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Sheet1!$F$219:$O$219</c:f>
              <c:numCache>
                <c:formatCode>#,##0_ </c:formatCode>
                <c:ptCount val="10"/>
                <c:pt idx="0">
                  <c:v>55861.733999999997</c:v>
                </c:pt>
                <c:pt idx="1">
                  <c:v>60921.455000000002</c:v>
                </c:pt>
                <c:pt idx="2">
                  <c:v>62304.432999999997</c:v>
                </c:pt>
                <c:pt idx="3">
                  <c:v>62602.372000000003</c:v>
                </c:pt>
                <c:pt idx="4">
                  <c:v>61121.779000000002</c:v>
                </c:pt>
                <c:pt idx="5">
                  <c:v>60564.146000000001</c:v>
                </c:pt>
                <c:pt idx="6">
                  <c:v>61079.904000000002</c:v>
                </c:pt>
                <c:pt idx="7">
                  <c:v>61553.082000000002</c:v>
                </c:pt>
                <c:pt idx="8">
                  <c:v>61106.803999999996</c:v>
                </c:pt>
                <c:pt idx="9">
                  <c:v>63125.555</c:v>
                </c:pt>
              </c:numCache>
            </c:numRef>
          </c:val>
          <c:extLst>
            <c:ext xmlns:c16="http://schemas.microsoft.com/office/drawing/2014/chart" uri="{C3380CC4-5D6E-409C-BE32-E72D297353CC}">
              <c16:uniqueId val="{00000000-CAE0-4C68-BCDF-D0F1A2BA2AC9}"/>
            </c:ext>
          </c:extLst>
        </c:ser>
        <c:ser>
          <c:idx val="2"/>
          <c:order val="1"/>
          <c:tx>
            <c:strRef>
              <c:f>Sheet1!$E$220</c:f>
              <c:strCache>
                <c:ptCount val="1"/>
                <c:pt idx="0">
                  <c:v>居住系サービス</c:v>
                </c:pt>
              </c:strCache>
            </c:strRef>
          </c:tx>
          <c:spPr>
            <a:solidFill>
              <a:schemeClr val="accent1">
                <a:lumMod val="60000"/>
                <a:lumOff val="40000"/>
              </a:schemeClr>
            </a:solidFill>
            <a:ln w="6350">
              <a:solidFill>
                <a:schemeClr val="bg1"/>
              </a:solidFill>
            </a:ln>
            <a:effectLst/>
          </c:spPr>
          <c:invertIfNegative val="0"/>
          <c:dLbls>
            <c:dLbl>
              <c:idx val="9"/>
              <c:layout>
                <c:manualLayout>
                  <c:x val="2.0447948539436848E-3"/>
                  <c:y val="-4.1614975624110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E0-4C68-BCDF-D0F1A2BA2AC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Sheet1!$F$217:$O$217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Sheet1!$F$220:$O$220</c:f>
              <c:numCache>
                <c:formatCode>#,##0_ </c:formatCode>
                <c:ptCount val="10"/>
                <c:pt idx="0">
                  <c:v>5551.5050000000001</c:v>
                </c:pt>
                <c:pt idx="1">
                  <c:v>5870.6319999999996</c:v>
                </c:pt>
                <c:pt idx="2">
                  <c:v>6030.4290000000001</c:v>
                </c:pt>
                <c:pt idx="3">
                  <c:v>7620.9740000000002</c:v>
                </c:pt>
                <c:pt idx="4">
                  <c:v>8471.7150000000001</c:v>
                </c:pt>
                <c:pt idx="5">
                  <c:v>8499.0300000000007</c:v>
                </c:pt>
                <c:pt idx="6">
                  <c:v>8557.5329999999994</c:v>
                </c:pt>
                <c:pt idx="7">
                  <c:v>9116.9639999999999</c:v>
                </c:pt>
                <c:pt idx="8">
                  <c:v>9597.9680000000008</c:v>
                </c:pt>
                <c:pt idx="9">
                  <c:v>10307.239</c:v>
                </c:pt>
              </c:numCache>
            </c:numRef>
          </c:val>
          <c:extLst>
            <c:ext xmlns:c16="http://schemas.microsoft.com/office/drawing/2014/chart" uri="{C3380CC4-5D6E-409C-BE32-E72D297353CC}">
              <c16:uniqueId val="{00000002-CAE0-4C68-BCDF-D0F1A2BA2AC9}"/>
            </c:ext>
          </c:extLst>
        </c:ser>
        <c:ser>
          <c:idx val="3"/>
          <c:order val="2"/>
          <c:tx>
            <c:strRef>
              <c:f>Sheet1!$E$221</c:f>
              <c:strCache>
                <c:ptCount val="1"/>
                <c:pt idx="0">
                  <c:v>施設サービス</c:v>
                </c:pt>
              </c:strCache>
            </c:strRef>
          </c:tx>
          <c:spPr>
            <a:solidFill>
              <a:schemeClr val="accent1">
                <a:lumMod val="20000"/>
                <a:lumOff val="80000"/>
              </a:schemeClr>
            </a:solidFill>
            <a:ln w="6350">
              <a:solidFill>
                <a:schemeClr val="bg1"/>
              </a:solid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Sheet1!$F$217:$O$217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Sheet1!$F$221:$O$221</c:f>
              <c:numCache>
                <c:formatCode>#,##0_ </c:formatCode>
                <c:ptCount val="10"/>
                <c:pt idx="0">
                  <c:v>54859.709000000003</c:v>
                </c:pt>
                <c:pt idx="1">
                  <c:v>56471.499000000003</c:v>
                </c:pt>
                <c:pt idx="2">
                  <c:v>58470.495999999999</c:v>
                </c:pt>
                <c:pt idx="3">
                  <c:v>59159.868000000002</c:v>
                </c:pt>
                <c:pt idx="4">
                  <c:v>58637.786999999997</c:v>
                </c:pt>
                <c:pt idx="5">
                  <c:v>58729.548000000003</c:v>
                </c:pt>
                <c:pt idx="6">
                  <c:v>59933.004999999997</c:v>
                </c:pt>
                <c:pt idx="7">
                  <c:v>56210.917999999998</c:v>
                </c:pt>
                <c:pt idx="8">
                  <c:v>56369.811000000002</c:v>
                </c:pt>
                <c:pt idx="9">
                  <c:v>54283.510999999999</c:v>
                </c:pt>
              </c:numCache>
            </c:numRef>
          </c:val>
          <c:extLst>
            <c:ext xmlns:c16="http://schemas.microsoft.com/office/drawing/2014/chart" uri="{C3380CC4-5D6E-409C-BE32-E72D297353CC}">
              <c16:uniqueId val="{00000003-CAE0-4C68-BCDF-D0F1A2BA2AC9}"/>
            </c:ext>
          </c:extLst>
        </c:ser>
        <c:ser>
          <c:idx val="0"/>
          <c:order val="3"/>
          <c:tx>
            <c:strRef>
              <c:f>Sheet1!$E$218</c:f>
              <c:strCache>
                <c:ptCount val="1"/>
                <c:pt idx="0">
                  <c:v>総数</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ea"/>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Sheet1!$F$217:$O$217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Sheet1!$F$218:$O$218</c:f>
              <c:numCache>
                <c:formatCode>#,##0_ </c:formatCode>
                <c:ptCount val="10"/>
                <c:pt idx="0">
                  <c:v>116272.948</c:v>
                </c:pt>
                <c:pt idx="1">
                  <c:v>123263.586</c:v>
                </c:pt>
                <c:pt idx="2">
                  <c:v>126805.35799999999</c:v>
                </c:pt>
                <c:pt idx="3">
                  <c:v>129383.21400000001</c:v>
                </c:pt>
                <c:pt idx="4">
                  <c:v>128231.281</c:v>
                </c:pt>
                <c:pt idx="5">
                  <c:v>127792.724</c:v>
                </c:pt>
                <c:pt idx="6">
                  <c:v>129570.442</c:v>
                </c:pt>
                <c:pt idx="7">
                  <c:v>126880.96400000001</c:v>
                </c:pt>
                <c:pt idx="8">
                  <c:v>127074.583</c:v>
                </c:pt>
                <c:pt idx="9">
                  <c:v>127716.30499999999</c:v>
                </c:pt>
              </c:numCache>
            </c:numRef>
          </c:val>
          <c:extLst>
            <c:ext xmlns:c16="http://schemas.microsoft.com/office/drawing/2014/chart" uri="{C3380CC4-5D6E-409C-BE32-E72D297353CC}">
              <c16:uniqueId val="{00000004-CAE0-4C68-BCDF-D0F1A2BA2AC9}"/>
            </c:ext>
          </c:extLst>
        </c:ser>
        <c:dLbls>
          <c:showLegendKey val="0"/>
          <c:showVal val="0"/>
          <c:showCatName val="0"/>
          <c:showSerName val="0"/>
          <c:showPercent val="0"/>
          <c:showBubbleSize val="0"/>
        </c:dLbls>
        <c:gapWidth val="150"/>
        <c:overlap val="100"/>
        <c:axId val="1634301280"/>
        <c:axId val="1634295040"/>
      </c:barChart>
      <c:catAx>
        <c:axId val="163430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634295040"/>
        <c:crosses val="autoZero"/>
        <c:auto val="1"/>
        <c:lblAlgn val="ctr"/>
        <c:lblOffset val="100"/>
        <c:noMultiLvlLbl val="0"/>
      </c:catAx>
      <c:valAx>
        <c:axId val="16342950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634301280"/>
        <c:crosses val="autoZero"/>
        <c:crossBetween val="between"/>
      </c:valAx>
    </c:plotArea>
    <c:legend>
      <c:legendPos val="r"/>
      <c:legendEntry>
        <c:idx val="0"/>
        <c:delete val="1"/>
      </c:legendEntry>
      <c:layout>
        <c:manualLayout>
          <c:xMode val="edge"/>
          <c:yMode val="edge"/>
          <c:x val="0.82822950391022743"/>
          <c:y val="0.36577466440962769"/>
          <c:w val="0.15925237957443772"/>
          <c:h val="0.168459720330201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sz="1000">
          <a:latin typeface="+mn-ea"/>
          <a:ea typeface="+mn-ea"/>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26598727205397E-2"/>
          <c:y val="3.7409237456674883E-2"/>
          <c:w val="0.86770243259889968"/>
          <c:h val="0.80724755775775525"/>
        </c:manualLayout>
      </c:layout>
      <c:barChart>
        <c:barDir val="col"/>
        <c:grouping val="clustered"/>
        <c:varyColors val="0"/>
        <c:ser>
          <c:idx val="0"/>
          <c:order val="0"/>
          <c:spPr>
            <a:solidFill>
              <a:schemeClr val="bg1">
                <a:lumMod val="85000"/>
              </a:schemeClr>
            </a:solidFill>
            <a:ln>
              <a:noFill/>
            </a:ln>
            <a:effectLst/>
          </c:spPr>
          <c:invertIfNegative val="0"/>
          <c:dPt>
            <c:idx val="8"/>
            <c:invertIfNegative val="0"/>
            <c:bubble3D val="0"/>
            <c:spPr>
              <a:solidFill>
                <a:srgbClr val="E7E6E6"/>
              </a:solidFill>
              <a:ln>
                <a:noFill/>
              </a:ln>
              <a:effectLst/>
            </c:spPr>
            <c:extLst>
              <c:ext xmlns:c16="http://schemas.microsoft.com/office/drawing/2014/chart" uri="{C3380CC4-5D6E-409C-BE32-E72D297353CC}">
                <c16:uniqueId val="{00000007-6057-4F38-AB99-8540DF9097CD}"/>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6057-4F38-AB99-8540DF9097CD}"/>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6057-4F38-AB99-8540DF9097CD}"/>
              </c:ext>
            </c:extLst>
          </c:dPt>
          <c:dPt>
            <c:idx val="2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6057-4F38-AB99-8540DF9097CD}"/>
              </c:ext>
            </c:extLst>
          </c:dPt>
          <c:dPt>
            <c:idx val="25"/>
            <c:invertIfNegative val="0"/>
            <c:bubble3D val="0"/>
            <c:spPr>
              <a:solidFill>
                <a:srgbClr val="FF0000"/>
              </a:solidFill>
              <a:ln>
                <a:noFill/>
              </a:ln>
              <a:effectLst/>
            </c:spPr>
            <c:extLst>
              <c:ext xmlns:c16="http://schemas.microsoft.com/office/drawing/2014/chart" uri="{C3380CC4-5D6E-409C-BE32-E72D297353CC}">
                <c16:uniqueId val="{0000000A-FD7E-401B-85BE-ACB52D62FDB6}"/>
              </c:ext>
            </c:extLst>
          </c:dPt>
          <c:dPt>
            <c:idx val="26"/>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0567-4117-9A5C-7122ABCC4FEF}"/>
              </c:ext>
            </c:extLst>
          </c:dPt>
          <c:dLbls>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Sheet1!$M$3:$M$34</c:f>
              <c:strCache>
                <c:ptCount val="32"/>
                <c:pt idx="0">
                  <c:v>南風原町</c:v>
                </c:pt>
                <c:pt idx="1">
                  <c:v>豊見城市</c:v>
                </c:pt>
                <c:pt idx="2">
                  <c:v>中城村</c:v>
                </c:pt>
                <c:pt idx="3">
                  <c:v>北谷町</c:v>
                </c:pt>
                <c:pt idx="4">
                  <c:v>与那原町</c:v>
                </c:pt>
                <c:pt idx="5">
                  <c:v>八重瀬町</c:v>
                </c:pt>
                <c:pt idx="6">
                  <c:v>座間味村</c:v>
                </c:pt>
                <c:pt idx="7">
                  <c:v>読谷村</c:v>
                </c:pt>
                <c:pt idx="8">
                  <c:v>北中城村</c:v>
                </c:pt>
                <c:pt idx="9">
                  <c:v>西原町</c:v>
                </c:pt>
                <c:pt idx="10">
                  <c:v>沖縄県</c:v>
                </c:pt>
                <c:pt idx="11">
                  <c:v>広域連合</c:v>
                </c:pt>
                <c:pt idx="12">
                  <c:v>北大東村</c:v>
                </c:pt>
                <c:pt idx="13">
                  <c:v>宜野座村</c:v>
                </c:pt>
                <c:pt idx="14">
                  <c:v>恩納村</c:v>
                </c:pt>
                <c:pt idx="15">
                  <c:v>南大東村</c:v>
                </c:pt>
                <c:pt idx="16">
                  <c:v>嘉手納町</c:v>
                </c:pt>
                <c:pt idx="17">
                  <c:v>南城市</c:v>
                </c:pt>
                <c:pt idx="18">
                  <c:v>渡嘉敷村</c:v>
                </c:pt>
                <c:pt idx="19">
                  <c:v>金武町</c:v>
                </c:pt>
                <c:pt idx="20">
                  <c:v>全国</c:v>
                </c:pt>
                <c:pt idx="21">
                  <c:v>久米島町</c:v>
                </c:pt>
                <c:pt idx="22">
                  <c:v>伊平屋村</c:v>
                </c:pt>
                <c:pt idx="23">
                  <c:v>本部町</c:v>
                </c:pt>
                <c:pt idx="24">
                  <c:v>伊是名村</c:v>
                </c:pt>
                <c:pt idx="25">
                  <c:v>今帰仁村</c:v>
                </c:pt>
                <c:pt idx="26">
                  <c:v>東村</c:v>
                </c:pt>
                <c:pt idx="27">
                  <c:v>国頭村</c:v>
                </c:pt>
                <c:pt idx="28">
                  <c:v>伊江村</c:v>
                </c:pt>
                <c:pt idx="29">
                  <c:v>粟国村</c:v>
                </c:pt>
                <c:pt idx="30">
                  <c:v>大宜味村</c:v>
                </c:pt>
                <c:pt idx="31">
                  <c:v>渡名喜村</c:v>
                </c:pt>
              </c:strCache>
            </c:strRef>
          </c:cat>
          <c:val>
            <c:numRef>
              <c:f>Sheet1!$N$3:$N$34</c:f>
              <c:numCache>
                <c:formatCode>0.0%</c:formatCode>
                <c:ptCount val="32"/>
                <c:pt idx="0">
                  <c:v>0.20022058823529412</c:v>
                </c:pt>
                <c:pt idx="1">
                  <c:v>0.20424804465893104</c:v>
                </c:pt>
                <c:pt idx="2">
                  <c:v>0.20525291828793774</c:v>
                </c:pt>
                <c:pt idx="3">
                  <c:v>0.21249097721101295</c:v>
                </c:pt>
                <c:pt idx="4">
                  <c:v>0.21886603110888109</c:v>
                </c:pt>
                <c:pt idx="5">
                  <c:v>0.22776071287369606</c:v>
                </c:pt>
                <c:pt idx="6">
                  <c:v>0.23103448275862068</c:v>
                </c:pt>
                <c:pt idx="7">
                  <c:v>0.23226343319067999</c:v>
                </c:pt>
                <c:pt idx="8">
                  <c:v>0.23253220320080298</c:v>
                </c:pt>
                <c:pt idx="9">
                  <c:v>0.23524792461296837</c:v>
                </c:pt>
                <c:pt idx="10">
                  <c:v>0.2355807383744293</c:v>
                </c:pt>
                <c:pt idx="11">
                  <c:v>0.23978753401162006</c:v>
                </c:pt>
                <c:pt idx="12">
                  <c:v>0.24057450628366248</c:v>
                </c:pt>
                <c:pt idx="13">
                  <c:v>0.24451806278592839</c:v>
                </c:pt>
                <c:pt idx="14">
                  <c:v>0.24906766116142781</c:v>
                </c:pt>
                <c:pt idx="15">
                  <c:v>0.25245098039215685</c:v>
                </c:pt>
                <c:pt idx="16">
                  <c:v>0.25370043715008822</c:v>
                </c:pt>
                <c:pt idx="17">
                  <c:v>0.26215075982607949</c:v>
                </c:pt>
                <c:pt idx="18">
                  <c:v>0.26814814814814814</c:v>
                </c:pt>
                <c:pt idx="19">
                  <c:v>0.26851205029689135</c:v>
                </c:pt>
                <c:pt idx="20">
                  <c:v>0.28767033396878372</c:v>
                </c:pt>
                <c:pt idx="21">
                  <c:v>0.32215963731281771</c:v>
                </c:pt>
                <c:pt idx="22">
                  <c:v>0.32605042016806723</c:v>
                </c:pt>
                <c:pt idx="23">
                  <c:v>0.33731688511950653</c:v>
                </c:pt>
                <c:pt idx="24">
                  <c:v>0.34536891679748821</c:v>
                </c:pt>
                <c:pt idx="25">
                  <c:v>0.35031229808313591</c:v>
                </c:pt>
                <c:pt idx="26">
                  <c:v>0.37045585689555682</c:v>
                </c:pt>
                <c:pt idx="27">
                  <c:v>0.37854609929078015</c:v>
                </c:pt>
                <c:pt idx="28">
                  <c:v>0.38067520372526192</c:v>
                </c:pt>
                <c:pt idx="29">
                  <c:v>0.39006024096385544</c:v>
                </c:pt>
                <c:pt idx="30">
                  <c:v>0.40843655841981924</c:v>
                </c:pt>
                <c:pt idx="31">
                  <c:v>0.43666666666666665</c:v>
                </c:pt>
              </c:numCache>
            </c:numRef>
          </c:val>
          <c:extLst>
            <c:ext xmlns:c16="http://schemas.microsoft.com/office/drawing/2014/chart" uri="{C3380CC4-5D6E-409C-BE32-E72D297353CC}">
              <c16:uniqueId val="{00000006-6057-4F38-AB99-8540DF9097CD}"/>
            </c:ext>
          </c:extLst>
        </c:ser>
        <c:dLbls>
          <c:showLegendKey val="0"/>
          <c:showVal val="0"/>
          <c:showCatName val="0"/>
          <c:showSerName val="0"/>
          <c:showPercent val="0"/>
          <c:showBubbleSize val="0"/>
        </c:dLbls>
        <c:gapWidth val="121"/>
        <c:overlap val="65"/>
        <c:axId val="2134311695"/>
        <c:axId val="2134298735"/>
      </c:barChart>
      <c:catAx>
        <c:axId val="213431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298735"/>
        <c:crosses val="autoZero"/>
        <c:auto val="1"/>
        <c:lblAlgn val="ctr"/>
        <c:lblOffset val="100"/>
        <c:noMultiLvlLbl val="0"/>
      </c:catAx>
      <c:valAx>
        <c:axId val="21342987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311695"/>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3660691625212"/>
          <c:y val="4.6183833476369875E-2"/>
          <c:w val="0.72418342918599921"/>
          <c:h val="0.71055365060558018"/>
        </c:manualLayout>
      </c:layout>
      <c:barChart>
        <c:barDir val="col"/>
        <c:grouping val="stacked"/>
        <c:varyColors val="0"/>
        <c:ser>
          <c:idx val="2"/>
          <c:order val="0"/>
          <c:tx>
            <c:strRef>
              <c:f>Sheet1!$D$239:$E$239</c:f>
              <c:strCache>
                <c:ptCount val="2"/>
                <c:pt idx="1">
                  <c:v>在宅サービス</c:v>
                </c:pt>
              </c:strCache>
            </c:strRef>
          </c:tx>
          <c:spPr>
            <a:solidFill>
              <a:schemeClr val="accent1">
                <a:lumMod val="75000"/>
              </a:schemeClr>
            </a:solidFill>
            <a:ln w="6350">
              <a:solidFill>
                <a:schemeClr val="bg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Sheet1!$F$237:$O$237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Sheet1!$F$239:$O$239</c:f>
              <c:numCache>
                <c:formatCode>#,##0_ </c:formatCode>
                <c:ptCount val="10"/>
                <c:pt idx="0">
                  <c:v>17945.815343099461</c:v>
                </c:pt>
                <c:pt idx="1">
                  <c:v>18768.162353666052</c:v>
                </c:pt>
                <c:pt idx="2">
                  <c:v>18777.707353827605</c:v>
                </c:pt>
                <c:pt idx="3">
                  <c:v>18317.641619850187</c:v>
                </c:pt>
                <c:pt idx="4">
                  <c:v>17395.770434881604</c:v>
                </c:pt>
                <c:pt idx="5">
                  <c:v>16761.91353924499</c:v>
                </c:pt>
                <c:pt idx="6">
                  <c:v>16585.180840664711</c:v>
                </c:pt>
                <c:pt idx="7">
                  <c:v>16367.018187619655</c:v>
                </c:pt>
                <c:pt idx="8">
                  <c:v>16063.828601472134</c:v>
                </c:pt>
                <c:pt idx="9">
                  <c:v>16306.456654267411</c:v>
                </c:pt>
              </c:numCache>
            </c:numRef>
          </c:val>
          <c:extLst>
            <c:ext xmlns:c16="http://schemas.microsoft.com/office/drawing/2014/chart" uri="{C3380CC4-5D6E-409C-BE32-E72D297353CC}">
              <c16:uniqueId val="{00000000-C79A-4E87-AA0D-21F05183AEE0}"/>
            </c:ext>
          </c:extLst>
        </c:ser>
        <c:ser>
          <c:idx val="3"/>
          <c:order val="1"/>
          <c:tx>
            <c:strRef>
              <c:f>Sheet1!$D$240:$E$240</c:f>
              <c:strCache>
                <c:ptCount val="2"/>
                <c:pt idx="1">
                  <c:v>居住系サービス</c:v>
                </c:pt>
              </c:strCache>
            </c:strRef>
          </c:tx>
          <c:spPr>
            <a:solidFill>
              <a:schemeClr val="accent1">
                <a:lumMod val="60000"/>
                <a:lumOff val="40000"/>
              </a:schemeClr>
            </a:solidFill>
            <a:ln w="63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Sheet1!$F$237:$O$237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Sheet1!$F$240:$O$240</c:f>
              <c:numCache>
                <c:formatCode>#,##0_ </c:formatCode>
                <c:ptCount val="10"/>
                <c:pt idx="0">
                  <c:v>1783.4441660241582</c:v>
                </c:pt>
                <c:pt idx="1">
                  <c:v>1808.5742452248919</c:v>
                </c:pt>
                <c:pt idx="2">
                  <c:v>1817.4891500904159</c:v>
                </c:pt>
                <c:pt idx="3">
                  <c:v>2229.9198267790262</c:v>
                </c:pt>
                <c:pt idx="4">
                  <c:v>2411.1210724043717</c:v>
                </c:pt>
                <c:pt idx="5">
                  <c:v>2352.216871471272</c:v>
                </c:pt>
                <c:pt idx="6">
                  <c:v>2323.6485826001954</c:v>
                </c:pt>
                <c:pt idx="7">
                  <c:v>2424.2086790044673</c:v>
                </c:pt>
                <c:pt idx="8">
                  <c:v>2523.125131440589</c:v>
                </c:pt>
                <c:pt idx="9">
                  <c:v>2662.5436557139906</c:v>
                </c:pt>
              </c:numCache>
            </c:numRef>
          </c:val>
          <c:extLst>
            <c:ext xmlns:c16="http://schemas.microsoft.com/office/drawing/2014/chart" uri="{C3380CC4-5D6E-409C-BE32-E72D297353CC}">
              <c16:uniqueId val="{00000001-C79A-4E87-AA0D-21F05183AEE0}"/>
            </c:ext>
          </c:extLst>
        </c:ser>
        <c:ser>
          <c:idx val="0"/>
          <c:order val="2"/>
          <c:tx>
            <c:strRef>
              <c:f>Sheet1!$D$241:$E$241</c:f>
              <c:strCache>
                <c:ptCount val="2"/>
                <c:pt idx="1">
                  <c:v>施設サービス</c:v>
                </c:pt>
              </c:strCache>
            </c:strRef>
          </c:tx>
          <c:spPr>
            <a:solidFill>
              <a:schemeClr val="tx2">
                <a:lumMod val="25000"/>
                <a:lumOff val="75000"/>
              </a:schemeClr>
            </a:solidFill>
            <a:ln w="6350">
              <a:solidFill>
                <a:schemeClr val="bg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Sheet1!$F$237:$O$237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Sheet1!$F$241:$O$241</c:f>
              <c:numCache>
                <c:formatCode>#,##0_ </c:formatCode>
                <c:ptCount val="10"/>
                <c:pt idx="0">
                  <c:v>17623.910627088153</c:v>
                </c:pt>
                <c:pt idx="1">
                  <c:v>17397.25785582255</c:v>
                </c:pt>
                <c:pt idx="2">
                  <c:v>17622.210970464133</c:v>
                </c:pt>
                <c:pt idx="3">
                  <c:v>17310.354634831459</c:v>
                </c:pt>
                <c:pt idx="4">
                  <c:v>16688.805498633879</c:v>
                </c:pt>
                <c:pt idx="5">
                  <c:v>16254.164729325805</c:v>
                </c:pt>
                <c:pt idx="6">
                  <c:v>16273.760454002389</c:v>
                </c:pt>
                <c:pt idx="7">
                  <c:v>14946.532120825357</c:v>
                </c:pt>
                <c:pt idx="8">
                  <c:v>14818.562302839116</c:v>
                </c:pt>
                <c:pt idx="9">
                  <c:v>14022.398997726803</c:v>
                </c:pt>
              </c:numCache>
            </c:numRef>
          </c:val>
          <c:extLst>
            <c:ext xmlns:c16="http://schemas.microsoft.com/office/drawing/2014/chart" uri="{C3380CC4-5D6E-409C-BE32-E72D297353CC}">
              <c16:uniqueId val="{00000002-C79A-4E87-AA0D-21F05183AEE0}"/>
            </c:ext>
          </c:extLst>
        </c:ser>
        <c:ser>
          <c:idx val="1"/>
          <c:order val="3"/>
          <c:tx>
            <c:strRef>
              <c:f>Sheet1!$D$238:$E$238</c:f>
              <c:strCache>
                <c:ptCount val="2"/>
                <c:pt idx="1">
                  <c:v>総数</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Sheet1!$F$237:$O$237</c:f>
              <c:strCache>
                <c:ptCount val="10"/>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pt idx="9">
                  <c:v>令和５年度</c:v>
                </c:pt>
              </c:strCache>
            </c:strRef>
          </c:cat>
          <c:val>
            <c:numRef>
              <c:f>Sheet1!$F$238:$O$238</c:f>
              <c:numCache>
                <c:formatCode>#,##0_ </c:formatCode>
                <c:ptCount val="10"/>
                <c:pt idx="0">
                  <c:v>37353.170136211767</c:v>
                </c:pt>
                <c:pt idx="1">
                  <c:v>37973.994454713495</c:v>
                </c:pt>
                <c:pt idx="2">
                  <c:v>38217.407474382155</c:v>
                </c:pt>
                <c:pt idx="3">
                  <c:v>37857.916081460673</c:v>
                </c:pt>
                <c:pt idx="4">
                  <c:v>36495.697005919857</c:v>
                </c:pt>
                <c:pt idx="5">
                  <c:v>35368.295140042072</c:v>
                </c:pt>
                <c:pt idx="6">
                  <c:v>35182.589877267295</c:v>
                </c:pt>
                <c:pt idx="7">
                  <c:v>33737.758987449481</c:v>
                </c:pt>
                <c:pt idx="8">
                  <c:v>33405.51603575184</c:v>
                </c:pt>
                <c:pt idx="9">
                  <c:v>32991.399307708205</c:v>
                </c:pt>
              </c:numCache>
            </c:numRef>
          </c:val>
          <c:extLst>
            <c:ext xmlns:c16="http://schemas.microsoft.com/office/drawing/2014/chart" uri="{C3380CC4-5D6E-409C-BE32-E72D297353CC}">
              <c16:uniqueId val="{00000003-C79A-4E87-AA0D-21F05183AEE0}"/>
            </c:ext>
          </c:extLst>
        </c:ser>
        <c:dLbls>
          <c:showLegendKey val="0"/>
          <c:showVal val="0"/>
          <c:showCatName val="0"/>
          <c:showSerName val="0"/>
          <c:showPercent val="0"/>
          <c:showBubbleSize val="0"/>
        </c:dLbls>
        <c:gapWidth val="150"/>
        <c:overlap val="100"/>
        <c:axId val="1634301280"/>
        <c:axId val="1634295040"/>
      </c:barChart>
      <c:catAx>
        <c:axId val="163430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634295040"/>
        <c:crosses val="autoZero"/>
        <c:auto val="1"/>
        <c:lblAlgn val="ctr"/>
        <c:lblOffset val="100"/>
        <c:noMultiLvlLbl val="0"/>
      </c:catAx>
      <c:valAx>
        <c:axId val="1634295040"/>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634301280"/>
        <c:crosses val="autoZero"/>
        <c:crossBetween val="between"/>
      </c:valAx>
    </c:plotArea>
    <c:legend>
      <c:legendPos val="r"/>
      <c:legendEntry>
        <c:idx val="0"/>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30909510939538E-2"/>
          <c:y val="3.146414112692076E-2"/>
          <c:w val="0.78109938816969204"/>
          <c:h val="0.8204484138461875"/>
        </c:manualLayout>
      </c:layout>
      <c:barChart>
        <c:barDir val="col"/>
        <c:grouping val="stacked"/>
        <c:varyColors val="0"/>
        <c:ser>
          <c:idx val="0"/>
          <c:order val="0"/>
          <c:tx>
            <c:strRef>
              <c:f>Sheet1!$D$25</c:f>
              <c:strCache>
                <c:ptCount val="1"/>
                <c:pt idx="0">
                  <c:v>在宅サービス</c:v>
                </c:pt>
              </c:strCache>
            </c:strRef>
          </c:tx>
          <c:spPr>
            <a:solidFill>
              <a:schemeClr val="accent1">
                <a:lumMod val="75000"/>
              </a:schemeClr>
            </a:solidFill>
            <a:ln w="3175">
              <a:solidFill>
                <a:schemeClr val="bg1"/>
              </a:solidFill>
            </a:ln>
            <a:effectLst/>
          </c:spPr>
          <c:invertIfNegative val="0"/>
          <c:cat>
            <c:strRef>
              <c:f>Sheet1!$C$26:$C$57</c:f>
              <c:strCache>
                <c:ptCount val="32"/>
                <c:pt idx="0">
                  <c:v>南大東村</c:v>
                </c:pt>
                <c:pt idx="1">
                  <c:v>座間味村</c:v>
                </c:pt>
                <c:pt idx="2">
                  <c:v>西原町</c:v>
                </c:pt>
                <c:pt idx="3">
                  <c:v>八重瀬町</c:v>
                </c:pt>
                <c:pt idx="4">
                  <c:v>南風原町</c:v>
                </c:pt>
                <c:pt idx="5">
                  <c:v>豊見城市</c:v>
                </c:pt>
                <c:pt idx="6">
                  <c:v>北谷町</c:v>
                </c:pt>
                <c:pt idx="7">
                  <c:v>与那原町</c:v>
                </c:pt>
                <c:pt idx="8">
                  <c:v>北大東村</c:v>
                </c:pt>
                <c:pt idx="9">
                  <c:v>読谷村</c:v>
                </c:pt>
                <c:pt idx="10">
                  <c:v>全国</c:v>
                </c:pt>
                <c:pt idx="11">
                  <c:v>広域連合</c:v>
                </c:pt>
                <c:pt idx="12">
                  <c:v>宜野座村</c:v>
                </c:pt>
                <c:pt idx="13">
                  <c:v>沖縄県</c:v>
                </c:pt>
                <c:pt idx="14">
                  <c:v>北中城村</c:v>
                </c:pt>
                <c:pt idx="15">
                  <c:v>久米島町</c:v>
                </c:pt>
                <c:pt idx="16">
                  <c:v>嘉手納町</c:v>
                </c:pt>
                <c:pt idx="17">
                  <c:v>伊平屋村</c:v>
                </c:pt>
                <c:pt idx="18">
                  <c:v>恩納村</c:v>
                </c:pt>
                <c:pt idx="19">
                  <c:v>中城村</c:v>
                </c:pt>
                <c:pt idx="20">
                  <c:v>渡嘉敷村</c:v>
                </c:pt>
                <c:pt idx="21">
                  <c:v>南城市</c:v>
                </c:pt>
                <c:pt idx="22">
                  <c:v>本部町</c:v>
                </c:pt>
                <c:pt idx="23">
                  <c:v>伊江村</c:v>
                </c:pt>
                <c:pt idx="24">
                  <c:v>国頭村</c:v>
                </c:pt>
                <c:pt idx="25">
                  <c:v>東村</c:v>
                </c:pt>
                <c:pt idx="26">
                  <c:v>金武町</c:v>
                </c:pt>
                <c:pt idx="27">
                  <c:v>伊是名村</c:v>
                </c:pt>
                <c:pt idx="28">
                  <c:v>今帰仁村</c:v>
                </c:pt>
                <c:pt idx="29">
                  <c:v>大宜味村</c:v>
                </c:pt>
                <c:pt idx="30">
                  <c:v>粟国村</c:v>
                </c:pt>
                <c:pt idx="31">
                  <c:v>渡名喜村</c:v>
                </c:pt>
              </c:strCache>
            </c:strRef>
          </c:cat>
          <c:val>
            <c:numRef>
              <c:f>Sheet1!$D$26:$D$57</c:f>
              <c:numCache>
                <c:formatCode>#,##0_ </c:formatCode>
                <c:ptCount val="32"/>
                <c:pt idx="0">
                  <c:v>10000.695910973085</c:v>
                </c:pt>
                <c:pt idx="1">
                  <c:v>13729.47936893204</c:v>
                </c:pt>
                <c:pt idx="2">
                  <c:v>13212.729404383797</c:v>
                </c:pt>
                <c:pt idx="3">
                  <c:v>11692.491578375442</c:v>
                </c:pt>
                <c:pt idx="4">
                  <c:v>13625.544458789294</c:v>
                </c:pt>
                <c:pt idx="5">
                  <c:v>14107.313197811762</c:v>
                </c:pt>
                <c:pt idx="6">
                  <c:v>13300.666801750689</c:v>
                </c:pt>
                <c:pt idx="7">
                  <c:v>13760.591814074585</c:v>
                </c:pt>
                <c:pt idx="8">
                  <c:v>12968.297794117647</c:v>
                </c:pt>
                <c:pt idx="9">
                  <c:v>14654.731767360756</c:v>
                </c:pt>
                <c:pt idx="10">
                  <c:v>12770.416844873858</c:v>
                </c:pt>
                <c:pt idx="11">
                  <c:v>13810.208914692314</c:v>
                </c:pt>
                <c:pt idx="12">
                  <c:v>13616.191408821593</c:v>
                </c:pt>
                <c:pt idx="13">
                  <c:v>15727.430825546819</c:v>
                </c:pt>
                <c:pt idx="14">
                  <c:v>14357.553191066603</c:v>
                </c:pt>
                <c:pt idx="15">
                  <c:v>14099.221194280908</c:v>
                </c:pt>
                <c:pt idx="16">
                  <c:v>14804.512398557259</c:v>
                </c:pt>
                <c:pt idx="17">
                  <c:v>18423.409633418585</c:v>
                </c:pt>
                <c:pt idx="18">
                  <c:v>14633.036035226456</c:v>
                </c:pt>
                <c:pt idx="19">
                  <c:v>15424.800136966551</c:v>
                </c:pt>
                <c:pt idx="20">
                  <c:v>13837.686507936507</c:v>
                </c:pt>
                <c:pt idx="21">
                  <c:v>14491.243578070247</c:v>
                </c:pt>
                <c:pt idx="22">
                  <c:v>12685.927154453042</c:v>
                </c:pt>
                <c:pt idx="23">
                  <c:v>12586.606467511567</c:v>
                </c:pt>
                <c:pt idx="24">
                  <c:v>8155.4276610235456</c:v>
                </c:pt>
                <c:pt idx="25">
                  <c:v>13148.003287809814</c:v>
                </c:pt>
                <c:pt idx="26">
                  <c:v>15268.960867669501</c:v>
                </c:pt>
                <c:pt idx="27">
                  <c:v>10949.782811334824</c:v>
                </c:pt>
                <c:pt idx="28">
                  <c:v>14521.723419094855</c:v>
                </c:pt>
                <c:pt idx="29">
                  <c:v>14061.638425153033</c:v>
                </c:pt>
                <c:pt idx="30">
                  <c:v>12562.640485312899</c:v>
                </c:pt>
                <c:pt idx="31">
                  <c:v>17516.972222222223</c:v>
                </c:pt>
              </c:numCache>
            </c:numRef>
          </c:val>
          <c:extLst>
            <c:ext xmlns:c16="http://schemas.microsoft.com/office/drawing/2014/chart" uri="{C3380CC4-5D6E-409C-BE32-E72D297353CC}">
              <c16:uniqueId val="{00000000-2475-47D3-B45B-E201EE54290A}"/>
            </c:ext>
          </c:extLst>
        </c:ser>
        <c:ser>
          <c:idx val="1"/>
          <c:order val="1"/>
          <c:tx>
            <c:strRef>
              <c:f>Sheet1!$E$25</c:f>
              <c:strCache>
                <c:ptCount val="1"/>
                <c:pt idx="0">
                  <c:v>居住系サービス</c:v>
                </c:pt>
              </c:strCache>
            </c:strRef>
          </c:tx>
          <c:spPr>
            <a:solidFill>
              <a:schemeClr val="tx2">
                <a:lumMod val="50000"/>
                <a:lumOff val="50000"/>
              </a:schemeClr>
            </a:solidFill>
            <a:ln w="6350">
              <a:solidFill>
                <a:schemeClr val="bg1"/>
              </a:solidFill>
            </a:ln>
            <a:effectLst/>
          </c:spPr>
          <c:invertIfNegative val="0"/>
          <c:cat>
            <c:strRef>
              <c:f>Sheet1!$C$26:$C$57</c:f>
              <c:strCache>
                <c:ptCount val="32"/>
                <c:pt idx="0">
                  <c:v>南大東村</c:v>
                </c:pt>
                <c:pt idx="1">
                  <c:v>座間味村</c:v>
                </c:pt>
                <c:pt idx="2">
                  <c:v>西原町</c:v>
                </c:pt>
                <c:pt idx="3">
                  <c:v>八重瀬町</c:v>
                </c:pt>
                <c:pt idx="4">
                  <c:v>南風原町</c:v>
                </c:pt>
                <c:pt idx="5">
                  <c:v>豊見城市</c:v>
                </c:pt>
                <c:pt idx="6">
                  <c:v>北谷町</c:v>
                </c:pt>
                <c:pt idx="7">
                  <c:v>与那原町</c:v>
                </c:pt>
                <c:pt idx="8">
                  <c:v>北大東村</c:v>
                </c:pt>
                <c:pt idx="9">
                  <c:v>読谷村</c:v>
                </c:pt>
                <c:pt idx="10">
                  <c:v>全国</c:v>
                </c:pt>
                <c:pt idx="11">
                  <c:v>広域連合</c:v>
                </c:pt>
                <c:pt idx="12">
                  <c:v>宜野座村</c:v>
                </c:pt>
                <c:pt idx="13">
                  <c:v>沖縄県</c:v>
                </c:pt>
                <c:pt idx="14">
                  <c:v>北中城村</c:v>
                </c:pt>
                <c:pt idx="15">
                  <c:v>久米島町</c:v>
                </c:pt>
                <c:pt idx="16">
                  <c:v>嘉手納町</c:v>
                </c:pt>
                <c:pt idx="17">
                  <c:v>伊平屋村</c:v>
                </c:pt>
                <c:pt idx="18">
                  <c:v>恩納村</c:v>
                </c:pt>
                <c:pt idx="19">
                  <c:v>中城村</c:v>
                </c:pt>
                <c:pt idx="20">
                  <c:v>渡嘉敷村</c:v>
                </c:pt>
                <c:pt idx="21">
                  <c:v>南城市</c:v>
                </c:pt>
                <c:pt idx="22">
                  <c:v>本部町</c:v>
                </c:pt>
                <c:pt idx="23">
                  <c:v>伊江村</c:v>
                </c:pt>
                <c:pt idx="24">
                  <c:v>国頭村</c:v>
                </c:pt>
                <c:pt idx="25">
                  <c:v>東村</c:v>
                </c:pt>
                <c:pt idx="26">
                  <c:v>金武町</c:v>
                </c:pt>
                <c:pt idx="27">
                  <c:v>伊是名村</c:v>
                </c:pt>
                <c:pt idx="28">
                  <c:v>今帰仁村</c:v>
                </c:pt>
                <c:pt idx="29">
                  <c:v>大宜味村</c:v>
                </c:pt>
                <c:pt idx="30">
                  <c:v>粟国村</c:v>
                </c:pt>
                <c:pt idx="31">
                  <c:v>渡名喜村</c:v>
                </c:pt>
              </c:strCache>
            </c:strRef>
          </c:cat>
          <c:val>
            <c:numRef>
              <c:f>Sheet1!$E$26:$E$57</c:f>
              <c:numCache>
                <c:formatCode>#,##0_ </c:formatCode>
                <c:ptCount val="32"/>
                <c:pt idx="0">
                  <c:v>0</c:v>
                </c:pt>
                <c:pt idx="1">
                  <c:v>485.47936893203882</c:v>
                </c:pt>
                <c:pt idx="2">
                  <c:v>581.05233697996312</c:v>
                </c:pt>
                <c:pt idx="3">
                  <c:v>1776.1055080141266</c:v>
                </c:pt>
                <c:pt idx="4">
                  <c:v>1715.7278474527645</c:v>
                </c:pt>
                <c:pt idx="5">
                  <c:v>1404.4963757304488</c:v>
                </c:pt>
                <c:pt idx="6">
                  <c:v>2574.1561301129304</c:v>
                </c:pt>
                <c:pt idx="7">
                  <c:v>1796.5678267861244</c:v>
                </c:pt>
                <c:pt idx="8">
                  <c:v>1527.9540441176471</c:v>
                </c:pt>
                <c:pt idx="9">
                  <c:v>1090.3975364994701</c:v>
                </c:pt>
                <c:pt idx="10">
                  <c:v>3009.8739133025683</c:v>
                </c:pt>
                <c:pt idx="11">
                  <c:v>1645.2984979279067</c:v>
                </c:pt>
                <c:pt idx="12">
                  <c:v>1436.2476958525347</c:v>
                </c:pt>
                <c:pt idx="13">
                  <c:v>1804.3771174127332</c:v>
                </c:pt>
                <c:pt idx="14">
                  <c:v>2506.8390756636463</c:v>
                </c:pt>
                <c:pt idx="15">
                  <c:v>916.74884356602183</c:v>
                </c:pt>
                <c:pt idx="16">
                  <c:v>2033.6422953611861</c:v>
                </c:pt>
                <c:pt idx="17">
                  <c:v>0</c:v>
                </c:pt>
                <c:pt idx="18">
                  <c:v>366.36283848550204</c:v>
                </c:pt>
                <c:pt idx="19">
                  <c:v>575.52423947520185</c:v>
                </c:pt>
                <c:pt idx="20">
                  <c:v>228.25793650793651</c:v>
                </c:pt>
                <c:pt idx="21">
                  <c:v>2071.0359034848107</c:v>
                </c:pt>
                <c:pt idx="22">
                  <c:v>1178.744500075861</c:v>
                </c:pt>
                <c:pt idx="23">
                  <c:v>1586.2611647555823</c:v>
                </c:pt>
                <c:pt idx="24">
                  <c:v>2991.939968865538</c:v>
                </c:pt>
                <c:pt idx="25">
                  <c:v>3613.0595599393018</c:v>
                </c:pt>
                <c:pt idx="26">
                  <c:v>4076.5749400479617</c:v>
                </c:pt>
                <c:pt idx="27">
                  <c:v>426.3942953020134</c:v>
                </c:pt>
                <c:pt idx="28">
                  <c:v>2388.8441826823723</c:v>
                </c:pt>
                <c:pt idx="29">
                  <c:v>2838.5868113522538</c:v>
                </c:pt>
                <c:pt idx="30">
                  <c:v>0</c:v>
                </c:pt>
                <c:pt idx="31">
                  <c:v>3189.7021276595747</c:v>
                </c:pt>
              </c:numCache>
            </c:numRef>
          </c:val>
          <c:extLst>
            <c:ext xmlns:c16="http://schemas.microsoft.com/office/drawing/2014/chart" uri="{C3380CC4-5D6E-409C-BE32-E72D297353CC}">
              <c16:uniqueId val="{00000001-2475-47D3-B45B-E201EE54290A}"/>
            </c:ext>
          </c:extLst>
        </c:ser>
        <c:ser>
          <c:idx val="2"/>
          <c:order val="2"/>
          <c:tx>
            <c:strRef>
              <c:f>Sheet1!$F$25</c:f>
              <c:strCache>
                <c:ptCount val="1"/>
                <c:pt idx="0">
                  <c:v>施設サービス</c:v>
                </c:pt>
              </c:strCache>
            </c:strRef>
          </c:tx>
          <c:spPr>
            <a:solidFill>
              <a:schemeClr val="tx2">
                <a:lumMod val="25000"/>
                <a:lumOff val="75000"/>
              </a:schemeClr>
            </a:solidFill>
            <a:ln w="6350">
              <a:solidFill>
                <a:schemeClr val="bg1"/>
              </a:solidFill>
            </a:ln>
            <a:effectLst/>
          </c:spPr>
          <c:invertIfNegative val="0"/>
          <c:cat>
            <c:strRef>
              <c:f>Sheet1!$C$26:$C$57</c:f>
              <c:strCache>
                <c:ptCount val="32"/>
                <c:pt idx="0">
                  <c:v>南大東村</c:v>
                </c:pt>
                <c:pt idx="1">
                  <c:v>座間味村</c:v>
                </c:pt>
                <c:pt idx="2">
                  <c:v>西原町</c:v>
                </c:pt>
                <c:pt idx="3">
                  <c:v>八重瀬町</c:v>
                </c:pt>
                <c:pt idx="4">
                  <c:v>南風原町</c:v>
                </c:pt>
                <c:pt idx="5">
                  <c:v>豊見城市</c:v>
                </c:pt>
                <c:pt idx="6">
                  <c:v>北谷町</c:v>
                </c:pt>
                <c:pt idx="7">
                  <c:v>与那原町</c:v>
                </c:pt>
                <c:pt idx="8">
                  <c:v>北大東村</c:v>
                </c:pt>
                <c:pt idx="9">
                  <c:v>読谷村</c:v>
                </c:pt>
                <c:pt idx="10">
                  <c:v>全国</c:v>
                </c:pt>
                <c:pt idx="11">
                  <c:v>広域連合</c:v>
                </c:pt>
                <c:pt idx="12">
                  <c:v>宜野座村</c:v>
                </c:pt>
                <c:pt idx="13">
                  <c:v>沖縄県</c:v>
                </c:pt>
                <c:pt idx="14">
                  <c:v>北中城村</c:v>
                </c:pt>
                <c:pt idx="15">
                  <c:v>久米島町</c:v>
                </c:pt>
                <c:pt idx="16">
                  <c:v>嘉手納町</c:v>
                </c:pt>
                <c:pt idx="17">
                  <c:v>伊平屋村</c:v>
                </c:pt>
                <c:pt idx="18">
                  <c:v>恩納村</c:v>
                </c:pt>
                <c:pt idx="19">
                  <c:v>中城村</c:v>
                </c:pt>
                <c:pt idx="20">
                  <c:v>渡嘉敷村</c:v>
                </c:pt>
                <c:pt idx="21">
                  <c:v>南城市</c:v>
                </c:pt>
                <c:pt idx="22">
                  <c:v>本部町</c:v>
                </c:pt>
                <c:pt idx="23">
                  <c:v>伊江村</c:v>
                </c:pt>
                <c:pt idx="24">
                  <c:v>国頭村</c:v>
                </c:pt>
                <c:pt idx="25">
                  <c:v>東村</c:v>
                </c:pt>
                <c:pt idx="26">
                  <c:v>金武町</c:v>
                </c:pt>
                <c:pt idx="27">
                  <c:v>伊是名村</c:v>
                </c:pt>
                <c:pt idx="28">
                  <c:v>今帰仁村</c:v>
                </c:pt>
                <c:pt idx="29">
                  <c:v>大宜味村</c:v>
                </c:pt>
                <c:pt idx="30">
                  <c:v>粟国村</c:v>
                </c:pt>
                <c:pt idx="31">
                  <c:v>渡名喜村</c:v>
                </c:pt>
              </c:strCache>
            </c:strRef>
          </c:cat>
          <c:val>
            <c:numRef>
              <c:f>Sheet1!$F$26:$F$57</c:f>
              <c:numCache>
                <c:formatCode>#,##0_ </c:formatCode>
                <c:ptCount val="32"/>
                <c:pt idx="0">
                  <c:v>3972.8545548654242</c:v>
                </c:pt>
                <c:pt idx="1">
                  <c:v>4794.8046116504856</c:v>
                </c:pt>
                <c:pt idx="2">
                  <c:v>7130.0474552013493</c:v>
                </c:pt>
                <c:pt idx="3">
                  <c:v>8429.4108711400895</c:v>
                </c:pt>
                <c:pt idx="4">
                  <c:v>7038.6248719209807</c:v>
                </c:pt>
                <c:pt idx="5">
                  <c:v>6888.3270359318658</c:v>
                </c:pt>
                <c:pt idx="6">
                  <c:v>6802.5173042632514</c:v>
                </c:pt>
                <c:pt idx="7">
                  <c:v>7469.7459414962859</c:v>
                </c:pt>
                <c:pt idx="8">
                  <c:v>9010.8186274509808</c:v>
                </c:pt>
                <c:pt idx="9">
                  <c:v>7786.9993931001472</c:v>
                </c:pt>
                <c:pt idx="10">
                  <c:v>8068.8024305256677</c:v>
                </c:pt>
                <c:pt idx="11">
                  <c:v>8621.5551348815388</c:v>
                </c:pt>
                <c:pt idx="12">
                  <c:v>9187.7513166556946</c:v>
                </c:pt>
                <c:pt idx="13">
                  <c:v>7077.3672502860691</c:v>
                </c:pt>
                <c:pt idx="14">
                  <c:v>7754.0154784612942</c:v>
                </c:pt>
                <c:pt idx="15">
                  <c:v>9755.5227782450238</c:v>
                </c:pt>
                <c:pt idx="16">
                  <c:v>8220.5548041278435</c:v>
                </c:pt>
                <c:pt idx="17">
                  <c:v>6847.6918158567778</c:v>
                </c:pt>
                <c:pt idx="18">
                  <c:v>10272.073807812125</c:v>
                </c:pt>
                <c:pt idx="19">
                  <c:v>9677.9066284602068</c:v>
                </c:pt>
                <c:pt idx="20">
                  <c:v>11661.150793650793</c:v>
                </c:pt>
                <c:pt idx="21">
                  <c:v>9276.0861752614292</c:v>
                </c:pt>
                <c:pt idx="22">
                  <c:v>12108.583504020635</c:v>
                </c:pt>
                <c:pt idx="23">
                  <c:v>12118.451217058942</c:v>
                </c:pt>
                <c:pt idx="24">
                  <c:v>15173.884705195564</c:v>
                </c:pt>
                <c:pt idx="25">
                  <c:v>9791.4878603945381</c:v>
                </c:pt>
                <c:pt idx="26">
                  <c:v>7793.948359494223</c:v>
                </c:pt>
                <c:pt idx="27">
                  <c:v>17350.204697986577</c:v>
                </c:pt>
                <c:pt idx="28">
                  <c:v>12473.281618102914</c:v>
                </c:pt>
                <c:pt idx="29">
                  <c:v>14953.069560378408</c:v>
                </c:pt>
                <c:pt idx="30">
                  <c:v>26162.761494252874</c:v>
                </c:pt>
                <c:pt idx="31">
                  <c:v>21993.765957446809</c:v>
                </c:pt>
              </c:numCache>
            </c:numRef>
          </c:val>
          <c:extLst>
            <c:ext xmlns:c16="http://schemas.microsoft.com/office/drawing/2014/chart" uri="{C3380CC4-5D6E-409C-BE32-E72D297353CC}">
              <c16:uniqueId val="{00000002-2475-47D3-B45B-E201EE54290A}"/>
            </c:ext>
          </c:extLst>
        </c:ser>
        <c:dLbls>
          <c:showLegendKey val="0"/>
          <c:showVal val="0"/>
          <c:showCatName val="0"/>
          <c:showSerName val="0"/>
          <c:showPercent val="0"/>
          <c:showBubbleSize val="0"/>
        </c:dLbls>
        <c:gapWidth val="120"/>
        <c:overlap val="100"/>
        <c:axId val="226573615"/>
        <c:axId val="226554895"/>
      </c:barChart>
      <c:lineChart>
        <c:grouping val="standard"/>
        <c:varyColors val="0"/>
        <c:ser>
          <c:idx val="3"/>
          <c:order val="3"/>
          <c:tx>
            <c:strRef>
              <c:f>Sheet1!$G$25</c:f>
              <c:strCache>
                <c:ptCount val="1"/>
                <c:pt idx="0">
                  <c:v>総額</c:v>
                </c:pt>
              </c:strCache>
            </c:strRef>
          </c:tx>
          <c:spPr>
            <a:ln w="28575" cap="rnd">
              <a:no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Sheet1!$C$26:$C$57</c:f>
              <c:strCache>
                <c:ptCount val="32"/>
                <c:pt idx="0">
                  <c:v>南大東村</c:v>
                </c:pt>
                <c:pt idx="1">
                  <c:v>座間味村</c:v>
                </c:pt>
                <c:pt idx="2">
                  <c:v>西原町</c:v>
                </c:pt>
                <c:pt idx="3">
                  <c:v>八重瀬町</c:v>
                </c:pt>
                <c:pt idx="4">
                  <c:v>南風原町</c:v>
                </c:pt>
                <c:pt idx="5">
                  <c:v>豊見城市</c:v>
                </c:pt>
                <c:pt idx="6">
                  <c:v>北谷町</c:v>
                </c:pt>
                <c:pt idx="7">
                  <c:v>与那原町</c:v>
                </c:pt>
                <c:pt idx="8">
                  <c:v>北大東村</c:v>
                </c:pt>
                <c:pt idx="9">
                  <c:v>読谷村</c:v>
                </c:pt>
                <c:pt idx="10">
                  <c:v>全国</c:v>
                </c:pt>
                <c:pt idx="11">
                  <c:v>広域連合</c:v>
                </c:pt>
                <c:pt idx="12">
                  <c:v>宜野座村</c:v>
                </c:pt>
                <c:pt idx="13">
                  <c:v>沖縄県</c:v>
                </c:pt>
                <c:pt idx="14">
                  <c:v>北中城村</c:v>
                </c:pt>
                <c:pt idx="15">
                  <c:v>久米島町</c:v>
                </c:pt>
                <c:pt idx="16">
                  <c:v>嘉手納町</c:v>
                </c:pt>
                <c:pt idx="17">
                  <c:v>伊平屋村</c:v>
                </c:pt>
                <c:pt idx="18">
                  <c:v>恩納村</c:v>
                </c:pt>
                <c:pt idx="19">
                  <c:v>中城村</c:v>
                </c:pt>
                <c:pt idx="20">
                  <c:v>渡嘉敷村</c:v>
                </c:pt>
                <c:pt idx="21">
                  <c:v>南城市</c:v>
                </c:pt>
                <c:pt idx="22">
                  <c:v>本部町</c:v>
                </c:pt>
                <c:pt idx="23">
                  <c:v>伊江村</c:v>
                </c:pt>
                <c:pt idx="24">
                  <c:v>国頭村</c:v>
                </c:pt>
                <c:pt idx="25">
                  <c:v>東村</c:v>
                </c:pt>
                <c:pt idx="26">
                  <c:v>金武町</c:v>
                </c:pt>
                <c:pt idx="27">
                  <c:v>伊是名村</c:v>
                </c:pt>
                <c:pt idx="28">
                  <c:v>今帰仁村</c:v>
                </c:pt>
                <c:pt idx="29">
                  <c:v>大宜味村</c:v>
                </c:pt>
                <c:pt idx="30">
                  <c:v>粟国村</c:v>
                </c:pt>
                <c:pt idx="31">
                  <c:v>渡名喜村</c:v>
                </c:pt>
              </c:strCache>
            </c:strRef>
          </c:cat>
          <c:val>
            <c:numRef>
              <c:f>Sheet1!$G$26:$G$57</c:f>
              <c:numCache>
                <c:formatCode>#,##0_ </c:formatCode>
                <c:ptCount val="32"/>
                <c:pt idx="0">
                  <c:v>13973.550465838509</c:v>
                </c:pt>
                <c:pt idx="1">
                  <c:v>19009.763349514564</c:v>
                </c:pt>
                <c:pt idx="2">
                  <c:v>20923.829196565111</c:v>
                </c:pt>
                <c:pt idx="3">
                  <c:v>21898.007957529659</c:v>
                </c:pt>
                <c:pt idx="4">
                  <c:v>22379.897178163039</c:v>
                </c:pt>
                <c:pt idx="5">
                  <c:v>22400.136609474077</c:v>
                </c:pt>
                <c:pt idx="6">
                  <c:v>22677.340236126871</c:v>
                </c:pt>
                <c:pt idx="7">
                  <c:v>23026.905582356994</c:v>
                </c:pt>
                <c:pt idx="8">
                  <c:v>23507.070465686276</c:v>
                </c:pt>
                <c:pt idx="9">
                  <c:v>23532.128696960372</c:v>
                </c:pt>
                <c:pt idx="10">
                  <c:v>23849.093188702092</c:v>
                </c:pt>
                <c:pt idx="11">
                  <c:v>24077.062547501759</c:v>
                </c:pt>
                <c:pt idx="12">
                  <c:v>24240.190421329822</c:v>
                </c:pt>
                <c:pt idx="13">
                  <c:v>24609.175193245621</c:v>
                </c:pt>
                <c:pt idx="14">
                  <c:v>24618.407745191544</c:v>
                </c:pt>
                <c:pt idx="15">
                  <c:v>24771.492816091955</c:v>
                </c:pt>
                <c:pt idx="16">
                  <c:v>25058.709498046286</c:v>
                </c:pt>
                <c:pt idx="17">
                  <c:v>25271.101449275364</c:v>
                </c:pt>
                <c:pt idx="18">
                  <c:v>25271.472681524083</c:v>
                </c:pt>
                <c:pt idx="19">
                  <c:v>25678.231004901962</c:v>
                </c:pt>
                <c:pt idx="20">
                  <c:v>25727.095238095237</c:v>
                </c:pt>
                <c:pt idx="21">
                  <c:v>25838.365656816488</c:v>
                </c:pt>
                <c:pt idx="22">
                  <c:v>25973.255158549538</c:v>
                </c:pt>
                <c:pt idx="23">
                  <c:v>26291.31884932609</c:v>
                </c:pt>
                <c:pt idx="24">
                  <c:v>26321.252335084646</c:v>
                </c:pt>
                <c:pt idx="25">
                  <c:v>26552.550708143652</c:v>
                </c:pt>
                <c:pt idx="26">
                  <c:v>27139.484167211685</c:v>
                </c:pt>
                <c:pt idx="27">
                  <c:v>28726.381804623416</c:v>
                </c:pt>
                <c:pt idx="28">
                  <c:v>29383.84921988014</c:v>
                </c:pt>
                <c:pt idx="29">
                  <c:v>31853.294796883696</c:v>
                </c:pt>
                <c:pt idx="30">
                  <c:v>38725.401979565773</c:v>
                </c:pt>
                <c:pt idx="31">
                  <c:v>42700.440307328608</c:v>
                </c:pt>
              </c:numCache>
            </c:numRef>
          </c:val>
          <c:smooth val="0"/>
          <c:extLst>
            <c:ext xmlns:c16="http://schemas.microsoft.com/office/drawing/2014/chart" uri="{C3380CC4-5D6E-409C-BE32-E72D297353CC}">
              <c16:uniqueId val="{00000003-2475-47D3-B45B-E201EE54290A}"/>
            </c:ext>
          </c:extLst>
        </c:ser>
        <c:dLbls>
          <c:showLegendKey val="0"/>
          <c:showVal val="0"/>
          <c:showCatName val="0"/>
          <c:showSerName val="0"/>
          <c:showPercent val="0"/>
          <c:showBubbleSize val="0"/>
        </c:dLbls>
        <c:marker val="1"/>
        <c:smooth val="0"/>
        <c:axId val="226573615"/>
        <c:axId val="226554895"/>
      </c:lineChart>
      <c:catAx>
        <c:axId val="22657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54895"/>
        <c:crosses val="autoZero"/>
        <c:auto val="1"/>
        <c:lblAlgn val="ctr"/>
        <c:lblOffset val="100"/>
        <c:noMultiLvlLbl val="0"/>
      </c:catAx>
      <c:valAx>
        <c:axId val="226554895"/>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73615"/>
        <c:crosses val="autoZero"/>
        <c:crossBetween val="between"/>
      </c:valAx>
      <c:spPr>
        <a:noFill/>
        <a:ln>
          <a:noFill/>
        </a:ln>
        <a:effectLst/>
      </c:spPr>
    </c:plotArea>
    <c:legend>
      <c:legendPos val="r"/>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330045285816884E-2"/>
          <c:y val="3.1935983772516149E-2"/>
          <c:w val="0.78446601623758994"/>
          <c:h val="0.82133758431014836"/>
        </c:manualLayout>
      </c:layout>
      <c:barChart>
        <c:barDir val="col"/>
        <c:grouping val="stacked"/>
        <c:varyColors val="0"/>
        <c:ser>
          <c:idx val="1"/>
          <c:order val="0"/>
          <c:tx>
            <c:strRef>
              <c:f>Sheet1!$Q$25</c:f>
              <c:strCache>
                <c:ptCount val="1"/>
                <c:pt idx="0">
                  <c:v>在宅サービス</c:v>
                </c:pt>
              </c:strCache>
            </c:strRef>
          </c:tx>
          <c:spPr>
            <a:solidFill>
              <a:schemeClr val="accent1">
                <a:lumMod val="75000"/>
              </a:schemeClr>
            </a:solidFill>
            <a:ln w="3175">
              <a:solidFill>
                <a:schemeClr val="bg1"/>
              </a:solidFill>
            </a:ln>
            <a:effectLst/>
          </c:spPr>
          <c:invertIfNegative val="0"/>
          <c:cat>
            <c:strRef>
              <c:f>Sheet1!$P$26:$P$55</c:f>
              <c:strCache>
                <c:ptCount val="30"/>
                <c:pt idx="0">
                  <c:v>南大東村</c:v>
                </c:pt>
                <c:pt idx="1">
                  <c:v>座間味村</c:v>
                </c:pt>
                <c:pt idx="2">
                  <c:v>北大東村</c:v>
                </c:pt>
                <c:pt idx="3">
                  <c:v>久米島町</c:v>
                </c:pt>
                <c:pt idx="4">
                  <c:v>伊平屋村</c:v>
                </c:pt>
                <c:pt idx="5">
                  <c:v>八重瀬町</c:v>
                </c:pt>
                <c:pt idx="6">
                  <c:v>国頭村</c:v>
                </c:pt>
                <c:pt idx="7">
                  <c:v>伊江村</c:v>
                </c:pt>
                <c:pt idx="8">
                  <c:v>北中城村</c:v>
                </c:pt>
                <c:pt idx="9">
                  <c:v>北谷町</c:v>
                </c:pt>
                <c:pt idx="10">
                  <c:v>東村</c:v>
                </c:pt>
                <c:pt idx="11">
                  <c:v>嘉手納町</c:v>
                </c:pt>
                <c:pt idx="12">
                  <c:v>本部町</c:v>
                </c:pt>
                <c:pt idx="13">
                  <c:v>恩納村</c:v>
                </c:pt>
                <c:pt idx="14">
                  <c:v>広域連合</c:v>
                </c:pt>
                <c:pt idx="15">
                  <c:v>与那原町</c:v>
                </c:pt>
                <c:pt idx="16">
                  <c:v>西原町</c:v>
                </c:pt>
                <c:pt idx="17">
                  <c:v>南風原町</c:v>
                </c:pt>
                <c:pt idx="18">
                  <c:v>読谷村</c:v>
                </c:pt>
                <c:pt idx="19">
                  <c:v>豊見城市</c:v>
                </c:pt>
                <c:pt idx="20">
                  <c:v>宜野座村</c:v>
                </c:pt>
                <c:pt idx="21">
                  <c:v>金武町</c:v>
                </c:pt>
                <c:pt idx="22">
                  <c:v>南城市</c:v>
                </c:pt>
                <c:pt idx="23">
                  <c:v>今帰仁村</c:v>
                </c:pt>
                <c:pt idx="24">
                  <c:v>大宜味村</c:v>
                </c:pt>
                <c:pt idx="25">
                  <c:v>中城村</c:v>
                </c:pt>
                <c:pt idx="26">
                  <c:v>渡嘉敷村</c:v>
                </c:pt>
                <c:pt idx="27">
                  <c:v>伊是名村</c:v>
                </c:pt>
                <c:pt idx="28">
                  <c:v>渡名喜村</c:v>
                </c:pt>
                <c:pt idx="29">
                  <c:v>粟国村</c:v>
                </c:pt>
              </c:strCache>
            </c:strRef>
          </c:cat>
          <c:val>
            <c:numRef>
              <c:f>Sheet1!$Q$26:$Q$55</c:f>
              <c:numCache>
                <c:formatCode>#,##0_ </c:formatCode>
                <c:ptCount val="30"/>
                <c:pt idx="0">
                  <c:v>10454.889549564858</c:v>
                </c:pt>
                <c:pt idx="1">
                  <c:v>14738.292415922981</c:v>
                </c:pt>
                <c:pt idx="2">
                  <c:v>14357.410446132402</c:v>
                </c:pt>
                <c:pt idx="3">
                  <c:v>12766.95782515893</c:v>
                </c:pt>
                <c:pt idx="4">
                  <c:v>16658.355696411709</c:v>
                </c:pt>
                <c:pt idx="5">
                  <c:v>12498.107596761442</c:v>
                </c:pt>
                <c:pt idx="6">
                  <c:v>7509.3455476975923</c:v>
                </c:pt>
                <c:pt idx="7">
                  <c:v>11284.505502902197</c:v>
                </c:pt>
                <c:pt idx="8">
                  <c:v>13940.08004263668</c:v>
                </c:pt>
                <c:pt idx="9">
                  <c:v>14172.325573215607</c:v>
                </c:pt>
                <c:pt idx="10">
                  <c:v>11411.37941147839</c:v>
                </c:pt>
                <c:pt idx="11">
                  <c:v>14896.546741825725</c:v>
                </c:pt>
                <c:pt idx="12">
                  <c:v>12852.506439497072</c:v>
                </c:pt>
                <c:pt idx="13">
                  <c:v>14268.25571694003</c:v>
                </c:pt>
                <c:pt idx="14">
                  <c:v>14551.942630782178</c:v>
                </c:pt>
                <c:pt idx="15">
                  <c:v>15274.832794261269</c:v>
                </c:pt>
                <c:pt idx="16">
                  <c:v>15977.227871262465</c:v>
                </c:pt>
                <c:pt idx="17">
                  <c:v>15458.049251524895</c:v>
                </c:pt>
                <c:pt idx="18">
                  <c:v>15846.919588655099</c:v>
                </c:pt>
                <c:pt idx="19">
                  <c:v>15996.042221117597</c:v>
                </c:pt>
                <c:pt idx="20">
                  <c:v>14369.876705045548</c:v>
                </c:pt>
                <c:pt idx="21">
                  <c:v>14343.149409402482</c:v>
                </c:pt>
                <c:pt idx="22">
                  <c:v>14773.421686090533</c:v>
                </c:pt>
                <c:pt idx="23">
                  <c:v>13565.976775620986</c:v>
                </c:pt>
                <c:pt idx="24">
                  <c:v>12748.902375744266</c:v>
                </c:pt>
                <c:pt idx="25">
                  <c:v>16314.055407158074</c:v>
                </c:pt>
                <c:pt idx="26">
                  <c:v>15932.327247408437</c:v>
                </c:pt>
                <c:pt idx="27">
                  <c:v>10959.827291585556</c:v>
                </c:pt>
                <c:pt idx="28">
                  <c:v>12761.785547348176</c:v>
                </c:pt>
                <c:pt idx="29">
                  <c:v>11714.169665864032</c:v>
                </c:pt>
              </c:numCache>
            </c:numRef>
          </c:val>
          <c:extLst>
            <c:ext xmlns:c16="http://schemas.microsoft.com/office/drawing/2014/chart" uri="{C3380CC4-5D6E-409C-BE32-E72D297353CC}">
              <c16:uniqueId val="{00000000-C80E-41AA-A4B3-953C3ED50C97}"/>
            </c:ext>
          </c:extLst>
        </c:ser>
        <c:ser>
          <c:idx val="0"/>
          <c:order val="1"/>
          <c:tx>
            <c:strRef>
              <c:f>Sheet1!$R$25</c:f>
              <c:strCache>
                <c:ptCount val="1"/>
                <c:pt idx="0">
                  <c:v>居住系サービス</c:v>
                </c:pt>
              </c:strCache>
            </c:strRef>
          </c:tx>
          <c:spPr>
            <a:solidFill>
              <a:schemeClr val="tx2">
                <a:lumMod val="50000"/>
                <a:lumOff val="50000"/>
              </a:schemeClr>
            </a:solidFill>
            <a:ln w="3175">
              <a:solidFill>
                <a:schemeClr val="bg1"/>
              </a:solidFill>
            </a:ln>
            <a:effectLst/>
          </c:spPr>
          <c:invertIfNegative val="0"/>
          <c:cat>
            <c:strRef>
              <c:f>Sheet1!$P$26:$P$55</c:f>
              <c:strCache>
                <c:ptCount val="30"/>
                <c:pt idx="0">
                  <c:v>南大東村</c:v>
                </c:pt>
                <c:pt idx="1">
                  <c:v>座間味村</c:v>
                </c:pt>
                <c:pt idx="2">
                  <c:v>北大東村</c:v>
                </c:pt>
                <c:pt idx="3">
                  <c:v>久米島町</c:v>
                </c:pt>
                <c:pt idx="4">
                  <c:v>伊平屋村</c:v>
                </c:pt>
                <c:pt idx="5">
                  <c:v>八重瀬町</c:v>
                </c:pt>
                <c:pt idx="6">
                  <c:v>国頭村</c:v>
                </c:pt>
                <c:pt idx="7">
                  <c:v>伊江村</c:v>
                </c:pt>
                <c:pt idx="8">
                  <c:v>北中城村</c:v>
                </c:pt>
                <c:pt idx="9">
                  <c:v>北谷町</c:v>
                </c:pt>
                <c:pt idx="10">
                  <c:v>東村</c:v>
                </c:pt>
                <c:pt idx="11">
                  <c:v>嘉手納町</c:v>
                </c:pt>
                <c:pt idx="12">
                  <c:v>本部町</c:v>
                </c:pt>
                <c:pt idx="13">
                  <c:v>恩納村</c:v>
                </c:pt>
                <c:pt idx="14">
                  <c:v>広域連合</c:v>
                </c:pt>
                <c:pt idx="15">
                  <c:v>与那原町</c:v>
                </c:pt>
                <c:pt idx="16">
                  <c:v>西原町</c:v>
                </c:pt>
                <c:pt idx="17">
                  <c:v>南風原町</c:v>
                </c:pt>
                <c:pt idx="18">
                  <c:v>読谷村</c:v>
                </c:pt>
                <c:pt idx="19">
                  <c:v>豊見城市</c:v>
                </c:pt>
                <c:pt idx="20">
                  <c:v>宜野座村</c:v>
                </c:pt>
                <c:pt idx="21">
                  <c:v>金武町</c:v>
                </c:pt>
                <c:pt idx="22">
                  <c:v>南城市</c:v>
                </c:pt>
                <c:pt idx="23">
                  <c:v>今帰仁村</c:v>
                </c:pt>
                <c:pt idx="24">
                  <c:v>大宜味村</c:v>
                </c:pt>
                <c:pt idx="25">
                  <c:v>中城村</c:v>
                </c:pt>
                <c:pt idx="26">
                  <c:v>渡嘉敷村</c:v>
                </c:pt>
                <c:pt idx="27">
                  <c:v>伊是名村</c:v>
                </c:pt>
                <c:pt idx="28">
                  <c:v>渡名喜村</c:v>
                </c:pt>
                <c:pt idx="29">
                  <c:v>粟国村</c:v>
                </c:pt>
              </c:strCache>
            </c:strRef>
          </c:cat>
          <c:val>
            <c:numRef>
              <c:f>Sheet1!$R$26:$R$55</c:f>
              <c:numCache>
                <c:formatCode>#,##0_ </c:formatCode>
                <c:ptCount val="30"/>
                <c:pt idx="0">
                  <c:v>0</c:v>
                </c:pt>
                <c:pt idx="1">
                  <c:v>406.62372325124448</c:v>
                </c:pt>
                <c:pt idx="2">
                  <c:v>996.08549555840511</c:v>
                </c:pt>
                <c:pt idx="3">
                  <c:v>720.29067294504239</c:v>
                </c:pt>
                <c:pt idx="4">
                  <c:v>0</c:v>
                </c:pt>
                <c:pt idx="5">
                  <c:v>1901.2817654151381</c:v>
                </c:pt>
                <c:pt idx="6">
                  <c:v>2710.9752034474368</c:v>
                </c:pt>
                <c:pt idx="7">
                  <c:v>1252.4533277806056</c:v>
                </c:pt>
                <c:pt idx="8">
                  <c:v>2543.6593019985689</c:v>
                </c:pt>
                <c:pt idx="9">
                  <c:v>2712.014053393993</c:v>
                </c:pt>
                <c:pt idx="10">
                  <c:v>3935.2942809471729</c:v>
                </c:pt>
                <c:pt idx="11">
                  <c:v>2028.6521491210219</c:v>
                </c:pt>
                <c:pt idx="12">
                  <c:v>1077.6439896422837</c:v>
                </c:pt>
                <c:pt idx="13">
                  <c:v>372.54670188690523</c:v>
                </c:pt>
                <c:pt idx="14">
                  <c:v>1745.8832320300653</c:v>
                </c:pt>
                <c:pt idx="15">
                  <c:v>2054.9759624510129</c:v>
                </c:pt>
                <c:pt idx="16">
                  <c:v>717.17734582439925</c:v>
                </c:pt>
                <c:pt idx="17">
                  <c:v>1955.6746084504471</c:v>
                </c:pt>
                <c:pt idx="18">
                  <c:v>1221.9950350948614</c:v>
                </c:pt>
                <c:pt idx="19">
                  <c:v>1653.2789442063204</c:v>
                </c:pt>
                <c:pt idx="20">
                  <c:v>1468.682195382951</c:v>
                </c:pt>
                <c:pt idx="21">
                  <c:v>3923.9823613655403</c:v>
                </c:pt>
                <c:pt idx="22">
                  <c:v>2162.2411036241474</c:v>
                </c:pt>
                <c:pt idx="23">
                  <c:v>2136.7695723641041</c:v>
                </c:pt>
                <c:pt idx="24">
                  <c:v>2355.4100326483626</c:v>
                </c:pt>
                <c:pt idx="25">
                  <c:v>641.3585927399464</c:v>
                </c:pt>
                <c:pt idx="26">
                  <c:v>184.62363116475481</c:v>
                </c:pt>
                <c:pt idx="27">
                  <c:v>471.34691794517124</c:v>
                </c:pt>
                <c:pt idx="28">
                  <c:v>1417.3872219391778</c:v>
                </c:pt>
                <c:pt idx="29">
                  <c:v>0</c:v>
                </c:pt>
              </c:numCache>
            </c:numRef>
          </c:val>
          <c:extLst>
            <c:ext xmlns:c16="http://schemas.microsoft.com/office/drawing/2014/chart" uri="{C3380CC4-5D6E-409C-BE32-E72D297353CC}">
              <c16:uniqueId val="{00000001-C80E-41AA-A4B3-953C3ED50C97}"/>
            </c:ext>
          </c:extLst>
        </c:ser>
        <c:ser>
          <c:idx val="2"/>
          <c:order val="2"/>
          <c:tx>
            <c:strRef>
              <c:f>Sheet1!$S$25</c:f>
              <c:strCache>
                <c:ptCount val="1"/>
                <c:pt idx="0">
                  <c:v>施設サービス</c:v>
                </c:pt>
              </c:strCache>
            </c:strRef>
          </c:tx>
          <c:spPr>
            <a:solidFill>
              <a:schemeClr val="tx2">
                <a:lumMod val="25000"/>
                <a:lumOff val="75000"/>
              </a:schemeClr>
            </a:solidFill>
            <a:ln w="3175">
              <a:solidFill>
                <a:schemeClr val="bg1"/>
              </a:solidFill>
            </a:ln>
            <a:effectLst/>
          </c:spPr>
          <c:invertIfNegative val="0"/>
          <c:cat>
            <c:strRef>
              <c:f>Sheet1!$P$26:$P$55</c:f>
              <c:strCache>
                <c:ptCount val="30"/>
                <c:pt idx="0">
                  <c:v>南大東村</c:v>
                </c:pt>
                <c:pt idx="1">
                  <c:v>座間味村</c:v>
                </c:pt>
                <c:pt idx="2">
                  <c:v>北大東村</c:v>
                </c:pt>
                <c:pt idx="3">
                  <c:v>久米島町</c:v>
                </c:pt>
                <c:pt idx="4">
                  <c:v>伊平屋村</c:v>
                </c:pt>
                <c:pt idx="5">
                  <c:v>八重瀬町</c:v>
                </c:pt>
                <c:pt idx="6">
                  <c:v>国頭村</c:v>
                </c:pt>
                <c:pt idx="7">
                  <c:v>伊江村</c:v>
                </c:pt>
                <c:pt idx="8">
                  <c:v>北中城村</c:v>
                </c:pt>
                <c:pt idx="9">
                  <c:v>北谷町</c:v>
                </c:pt>
                <c:pt idx="10">
                  <c:v>東村</c:v>
                </c:pt>
                <c:pt idx="11">
                  <c:v>嘉手納町</c:v>
                </c:pt>
                <c:pt idx="12">
                  <c:v>本部町</c:v>
                </c:pt>
                <c:pt idx="13">
                  <c:v>恩納村</c:v>
                </c:pt>
                <c:pt idx="14">
                  <c:v>広域連合</c:v>
                </c:pt>
                <c:pt idx="15">
                  <c:v>与那原町</c:v>
                </c:pt>
                <c:pt idx="16">
                  <c:v>西原町</c:v>
                </c:pt>
                <c:pt idx="17">
                  <c:v>南風原町</c:v>
                </c:pt>
                <c:pt idx="18">
                  <c:v>読谷村</c:v>
                </c:pt>
                <c:pt idx="19">
                  <c:v>豊見城市</c:v>
                </c:pt>
                <c:pt idx="20">
                  <c:v>宜野座村</c:v>
                </c:pt>
                <c:pt idx="21">
                  <c:v>金武町</c:v>
                </c:pt>
                <c:pt idx="22">
                  <c:v>南城市</c:v>
                </c:pt>
                <c:pt idx="23">
                  <c:v>今帰仁村</c:v>
                </c:pt>
                <c:pt idx="24">
                  <c:v>大宜味村</c:v>
                </c:pt>
                <c:pt idx="25">
                  <c:v>中城村</c:v>
                </c:pt>
                <c:pt idx="26">
                  <c:v>渡嘉敷村</c:v>
                </c:pt>
                <c:pt idx="27">
                  <c:v>伊是名村</c:v>
                </c:pt>
                <c:pt idx="28">
                  <c:v>渡名喜村</c:v>
                </c:pt>
                <c:pt idx="29">
                  <c:v>粟国村</c:v>
                </c:pt>
              </c:strCache>
            </c:strRef>
          </c:cat>
          <c:val>
            <c:numRef>
              <c:f>Sheet1!$S$26:$S$55</c:f>
              <c:numCache>
                <c:formatCode>#,##0_ </c:formatCode>
                <c:ptCount val="30"/>
                <c:pt idx="0">
                  <c:v>4498.624811501717</c:v>
                </c:pt>
                <c:pt idx="1">
                  <c:v>4015.9920858027008</c:v>
                </c:pt>
                <c:pt idx="2">
                  <c:v>6383.9275029969631</c:v>
                </c:pt>
                <c:pt idx="3">
                  <c:v>8423.6805486501762</c:v>
                </c:pt>
                <c:pt idx="4">
                  <c:v>5300.4767314582759</c:v>
                </c:pt>
                <c:pt idx="5">
                  <c:v>7992.7450715021478</c:v>
                </c:pt>
                <c:pt idx="6">
                  <c:v>12858.126519639169</c:v>
                </c:pt>
                <c:pt idx="7">
                  <c:v>10725.277011754573</c:v>
                </c:pt>
                <c:pt idx="8">
                  <c:v>7629.0693567346716</c:v>
                </c:pt>
                <c:pt idx="9">
                  <c:v>7437.3915932039708</c:v>
                </c:pt>
                <c:pt idx="10">
                  <c:v>9315.0435170714409</c:v>
                </c:pt>
                <c:pt idx="11">
                  <c:v>7956.4256273943247</c:v>
                </c:pt>
                <c:pt idx="12">
                  <c:v>11048.220305755591</c:v>
                </c:pt>
                <c:pt idx="13">
                  <c:v>10400.59484866952</c:v>
                </c:pt>
                <c:pt idx="14">
                  <c:v>9009.734238218316</c:v>
                </c:pt>
                <c:pt idx="15">
                  <c:v>8208.5992967201073</c:v>
                </c:pt>
                <c:pt idx="16">
                  <c:v>8890.4754475917471</c:v>
                </c:pt>
                <c:pt idx="17">
                  <c:v>8208.8511209575427</c:v>
                </c:pt>
                <c:pt idx="18">
                  <c:v>8591.7830485541999</c:v>
                </c:pt>
                <c:pt idx="19">
                  <c:v>8031.9986283180424</c:v>
                </c:pt>
                <c:pt idx="20">
                  <c:v>10483.924019126787</c:v>
                </c:pt>
                <c:pt idx="21">
                  <c:v>8190.964873901461</c:v>
                </c:pt>
                <c:pt idx="22">
                  <c:v>9673.3156102799803</c:v>
                </c:pt>
                <c:pt idx="23">
                  <c:v>11031.909787054257</c:v>
                </c:pt>
                <c:pt idx="24">
                  <c:v>11783.476945780867</c:v>
                </c:pt>
                <c:pt idx="25">
                  <c:v>10375.864211468775</c:v>
                </c:pt>
                <c:pt idx="26">
                  <c:v>11871.647299983182</c:v>
                </c:pt>
                <c:pt idx="27">
                  <c:v>19141.923184460833</c:v>
                </c:pt>
                <c:pt idx="28">
                  <c:v>17127.568879957078</c:v>
                </c:pt>
                <c:pt idx="29">
                  <c:v>20114.852976641494</c:v>
                </c:pt>
              </c:numCache>
            </c:numRef>
          </c:val>
          <c:extLst>
            <c:ext xmlns:c16="http://schemas.microsoft.com/office/drawing/2014/chart" uri="{C3380CC4-5D6E-409C-BE32-E72D297353CC}">
              <c16:uniqueId val="{00000002-C80E-41AA-A4B3-953C3ED50C97}"/>
            </c:ext>
          </c:extLst>
        </c:ser>
        <c:ser>
          <c:idx val="3"/>
          <c:order val="3"/>
          <c:tx>
            <c:strRef>
              <c:f>Sheet1!$T$25</c:f>
              <c:strCache>
                <c:ptCount val="1"/>
                <c:pt idx="0">
                  <c:v>総額</c:v>
                </c:pt>
              </c:strCache>
            </c:strRef>
          </c:tx>
          <c:spPr>
            <a:noFill/>
            <a:ln>
              <a:no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lumMod val="75000"/>
                        <a:lumOff val="25000"/>
                      </a:schemeClr>
                    </a:solidFill>
                    <a:latin typeface="+mn-ea"/>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Sheet1!$P$26:$P$55</c:f>
              <c:strCache>
                <c:ptCount val="30"/>
                <c:pt idx="0">
                  <c:v>南大東村</c:v>
                </c:pt>
                <c:pt idx="1">
                  <c:v>座間味村</c:v>
                </c:pt>
                <c:pt idx="2">
                  <c:v>北大東村</c:v>
                </c:pt>
                <c:pt idx="3">
                  <c:v>久米島町</c:v>
                </c:pt>
                <c:pt idx="4">
                  <c:v>伊平屋村</c:v>
                </c:pt>
                <c:pt idx="5">
                  <c:v>八重瀬町</c:v>
                </c:pt>
                <c:pt idx="6">
                  <c:v>国頭村</c:v>
                </c:pt>
                <c:pt idx="7">
                  <c:v>伊江村</c:v>
                </c:pt>
                <c:pt idx="8">
                  <c:v>北中城村</c:v>
                </c:pt>
                <c:pt idx="9">
                  <c:v>北谷町</c:v>
                </c:pt>
                <c:pt idx="10">
                  <c:v>東村</c:v>
                </c:pt>
                <c:pt idx="11">
                  <c:v>嘉手納町</c:v>
                </c:pt>
                <c:pt idx="12">
                  <c:v>本部町</c:v>
                </c:pt>
                <c:pt idx="13">
                  <c:v>恩納村</c:v>
                </c:pt>
                <c:pt idx="14">
                  <c:v>広域連合</c:v>
                </c:pt>
                <c:pt idx="15">
                  <c:v>与那原町</c:v>
                </c:pt>
                <c:pt idx="16">
                  <c:v>西原町</c:v>
                </c:pt>
                <c:pt idx="17">
                  <c:v>南風原町</c:v>
                </c:pt>
                <c:pt idx="18">
                  <c:v>読谷村</c:v>
                </c:pt>
                <c:pt idx="19">
                  <c:v>豊見城市</c:v>
                </c:pt>
                <c:pt idx="20">
                  <c:v>宜野座村</c:v>
                </c:pt>
                <c:pt idx="21">
                  <c:v>金武町</c:v>
                </c:pt>
                <c:pt idx="22">
                  <c:v>南城市</c:v>
                </c:pt>
                <c:pt idx="23">
                  <c:v>今帰仁村</c:v>
                </c:pt>
                <c:pt idx="24">
                  <c:v>大宜味村</c:v>
                </c:pt>
                <c:pt idx="25">
                  <c:v>中城村</c:v>
                </c:pt>
                <c:pt idx="26">
                  <c:v>渡嘉敷村</c:v>
                </c:pt>
                <c:pt idx="27">
                  <c:v>伊是名村</c:v>
                </c:pt>
                <c:pt idx="28">
                  <c:v>渡名喜村</c:v>
                </c:pt>
                <c:pt idx="29">
                  <c:v>粟国村</c:v>
                </c:pt>
              </c:strCache>
            </c:strRef>
          </c:cat>
          <c:val>
            <c:numRef>
              <c:f>Sheet1!$T$26:$T$55</c:f>
              <c:numCache>
                <c:formatCode>#,##0_ </c:formatCode>
                <c:ptCount val="30"/>
                <c:pt idx="0">
                  <c:v>14953.514361066575</c:v>
                </c:pt>
                <c:pt idx="1">
                  <c:v>19160.908224976927</c:v>
                </c:pt>
                <c:pt idx="2">
                  <c:v>21737.423444687771</c:v>
                </c:pt>
                <c:pt idx="3">
                  <c:v>21910.92904675415</c:v>
                </c:pt>
                <c:pt idx="4">
                  <c:v>21958.832427869984</c:v>
                </c:pt>
                <c:pt idx="5">
                  <c:v>22392.13443367873</c:v>
                </c:pt>
                <c:pt idx="6">
                  <c:v>23078.4472707842</c:v>
                </c:pt>
                <c:pt idx="7">
                  <c:v>23262.235842437374</c:v>
                </c:pt>
                <c:pt idx="8">
                  <c:v>24112.808701369922</c:v>
                </c:pt>
                <c:pt idx="9">
                  <c:v>24321.73121981357</c:v>
                </c:pt>
                <c:pt idx="10">
                  <c:v>24661.717209497005</c:v>
                </c:pt>
                <c:pt idx="11">
                  <c:v>24881.624518341072</c:v>
                </c:pt>
                <c:pt idx="12">
                  <c:v>24978.370734894947</c:v>
                </c:pt>
                <c:pt idx="13">
                  <c:v>25041.397267496453</c:v>
                </c:pt>
                <c:pt idx="14">
                  <c:v>25307.560101030558</c:v>
                </c:pt>
                <c:pt idx="15">
                  <c:v>25538.408053432388</c:v>
                </c:pt>
                <c:pt idx="16">
                  <c:v>25584.880664678611</c:v>
                </c:pt>
                <c:pt idx="17">
                  <c:v>25622.574980932885</c:v>
                </c:pt>
                <c:pt idx="18">
                  <c:v>25660.697672304159</c:v>
                </c:pt>
                <c:pt idx="19">
                  <c:v>25681.31979364196</c:v>
                </c:pt>
                <c:pt idx="20">
                  <c:v>26322.482919555288</c:v>
                </c:pt>
                <c:pt idx="21">
                  <c:v>26458.09664466948</c:v>
                </c:pt>
                <c:pt idx="22">
                  <c:v>26608.978399994659</c:v>
                </c:pt>
                <c:pt idx="23">
                  <c:v>26734.656135039346</c:v>
                </c:pt>
                <c:pt idx="24">
                  <c:v>26887.789354173496</c:v>
                </c:pt>
                <c:pt idx="25">
                  <c:v>27331.278211366796</c:v>
                </c:pt>
                <c:pt idx="26">
                  <c:v>27988.598178556374</c:v>
                </c:pt>
                <c:pt idx="27">
                  <c:v>30573.09739399156</c:v>
                </c:pt>
                <c:pt idx="28">
                  <c:v>31306.741649244432</c:v>
                </c:pt>
                <c:pt idx="29">
                  <c:v>31829.022642505526</c:v>
                </c:pt>
              </c:numCache>
            </c:numRef>
          </c:val>
          <c:extLst>
            <c:ext xmlns:c16="http://schemas.microsoft.com/office/drawing/2014/chart" uri="{C3380CC4-5D6E-409C-BE32-E72D297353CC}">
              <c16:uniqueId val="{00000003-C80E-41AA-A4B3-953C3ED50C97}"/>
            </c:ext>
          </c:extLst>
        </c:ser>
        <c:dLbls>
          <c:showLegendKey val="0"/>
          <c:showVal val="0"/>
          <c:showCatName val="0"/>
          <c:showSerName val="0"/>
          <c:showPercent val="0"/>
          <c:showBubbleSize val="0"/>
        </c:dLbls>
        <c:gapWidth val="120"/>
        <c:overlap val="100"/>
        <c:axId val="86695663"/>
        <c:axId val="86706223"/>
      </c:barChart>
      <c:catAx>
        <c:axId val="86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706223"/>
        <c:crosses val="autoZero"/>
        <c:auto val="1"/>
        <c:lblAlgn val="ctr"/>
        <c:lblOffset val="100"/>
        <c:noMultiLvlLbl val="0"/>
      </c:catAx>
      <c:valAx>
        <c:axId val="86706223"/>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695663"/>
        <c:crosses val="autoZero"/>
        <c:crossBetween val="between"/>
      </c:valAx>
    </c:plotArea>
    <c:legend>
      <c:legendPos val="r"/>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35283767554086E-2"/>
          <c:y val="4.1527751366514778E-2"/>
          <c:w val="0.84359247861750242"/>
          <c:h val="0.70743839219894733"/>
        </c:manualLayout>
      </c:layout>
      <c:barChart>
        <c:barDir val="col"/>
        <c:grouping val="stacked"/>
        <c:varyColors val="0"/>
        <c:ser>
          <c:idx val="1"/>
          <c:order val="0"/>
          <c:spPr>
            <a:solidFill>
              <a:schemeClr val="bg1">
                <a:lumMod val="85000"/>
              </a:schemeClr>
            </a:solidFill>
            <a:ln>
              <a:noFill/>
            </a:ln>
            <a:effectLst/>
          </c:spPr>
          <c:invertIfNegative val="0"/>
          <c:dPt>
            <c:idx val="4"/>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4-5A01-4A1A-8612-08502AC87298}"/>
              </c:ext>
            </c:extLst>
          </c:dPt>
          <c:dPt>
            <c:idx val="11"/>
            <c:invertIfNegative val="0"/>
            <c:bubble3D val="0"/>
            <c:spPr>
              <a:solidFill>
                <a:srgbClr val="FF0000"/>
              </a:solidFill>
              <a:ln>
                <a:noFill/>
              </a:ln>
              <a:effectLst/>
            </c:spPr>
            <c:extLst>
              <c:ext xmlns:c16="http://schemas.microsoft.com/office/drawing/2014/chart" uri="{C3380CC4-5D6E-409C-BE32-E72D297353CC}">
                <c16:uniqueId val="{00000006-AFCE-48D6-9AB1-B0E4D0FF52AD}"/>
              </c:ext>
            </c:extLst>
          </c:dPt>
          <c:dPt>
            <c:idx val="12"/>
            <c:invertIfNegative val="0"/>
            <c:bubble3D val="0"/>
            <c:spPr>
              <a:solidFill>
                <a:srgbClr val="E7E6E6"/>
              </a:solidFill>
              <a:ln>
                <a:noFill/>
              </a:ln>
              <a:effectLst/>
            </c:spPr>
            <c:extLst>
              <c:ext xmlns:c16="http://schemas.microsoft.com/office/drawing/2014/chart" uri="{C3380CC4-5D6E-409C-BE32-E72D297353CC}">
                <c16:uniqueId val="{00000003-7298-4E56-ABB4-11C1E4B31C81}"/>
              </c:ext>
            </c:extLst>
          </c:dPt>
          <c:dPt>
            <c:idx val="1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7298-4E56-ABB4-11C1E4B31C81}"/>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Sheet1!$R$25:$R$54</c:f>
              <c:strCache>
                <c:ptCount val="30"/>
                <c:pt idx="0">
                  <c:v>国頭村</c:v>
                </c:pt>
                <c:pt idx="1">
                  <c:v>南大東村</c:v>
                </c:pt>
                <c:pt idx="2">
                  <c:v>伊是名村</c:v>
                </c:pt>
                <c:pt idx="3">
                  <c:v>伊江村</c:v>
                </c:pt>
                <c:pt idx="4">
                  <c:v>東村</c:v>
                </c:pt>
                <c:pt idx="5">
                  <c:v>粟国村</c:v>
                </c:pt>
                <c:pt idx="6">
                  <c:v>八重瀬町</c:v>
                </c:pt>
                <c:pt idx="7">
                  <c:v>大宜味村</c:v>
                </c:pt>
                <c:pt idx="8">
                  <c:v>渡名喜村</c:v>
                </c:pt>
                <c:pt idx="9">
                  <c:v>久米島町</c:v>
                </c:pt>
                <c:pt idx="10">
                  <c:v>本部町</c:v>
                </c:pt>
                <c:pt idx="11">
                  <c:v>今帰仁村</c:v>
                </c:pt>
                <c:pt idx="12">
                  <c:v>北中城村</c:v>
                </c:pt>
                <c:pt idx="13">
                  <c:v>北谷町</c:v>
                </c:pt>
                <c:pt idx="14">
                  <c:v>恩納村</c:v>
                </c:pt>
                <c:pt idx="15">
                  <c:v>金武町</c:v>
                </c:pt>
                <c:pt idx="16">
                  <c:v>北大東村</c:v>
                </c:pt>
                <c:pt idx="17">
                  <c:v>宜野座村</c:v>
                </c:pt>
                <c:pt idx="18">
                  <c:v>広域連合</c:v>
                </c:pt>
                <c:pt idx="19">
                  <c:v>座間味村</c:v>
                </c:pt>
                <c:pt idx="20">
                  <c:v>南城市</c:v>
                </c:pt>
                <c:pt idx="21">
                  <c:v>嘉手納町</c:v>
                </c:pt>
                <c:pt idx="22">
                  <c:v>与那原町</c:v>
                </c:pt>
                <c:pt idx="23">
                  <c:v>南風原町</c:v>
                </c:pt>
                <c:pt idx="24">
                  <c:v>読谷村</c:v>
                </c:pt>
                <c:pt idx="25">
                  <c:v>渡嘉敷村</c:v>
                </c:pt>
                <c:pt idx="26">
                  <c:v>西原町</c:v>
                </c:pt>
                <c:pt idx="27">
                  <c:v>豊見城市</c:v>
                </c:pt>
                <c:pt idx="28">
                  <c:v>中城村</c:v>
                </c:pt>
                <c:pt idx="29">
                  <c:v>伊平屋村</c:v>
                </c:pt>
              </c:strCache>
            </c:strRef>
          </c:cat>
          <c:val>
            <c:numRef>
              <c:f>Sheet1!$S$25:$S$54</c:f>
              <c:numCache>
                <c:formatCode>#,##0_ </c:formatCode>
                <c:ptCount val="30"/>
                <c:pt idx="0">
                  <c:v>7509.3455476975923</c:v>
                </c:pt>
                <c:pt idx="1">
                  <c:v>10454.889549564858</c:v>
                </c:pt>
                <c:pt idx="2">
                  <c:v>10959.827291585556</c:v>
                </c:pt>
                <c:pt idx="3">
                  <c:v>11284.505502902197</c:v>
                </c:pt>
                <c:pt idx="4">
                  <c:v>11411.37941147839</c:v>
                </c:pt>
                <c:pt idx="5">
                  <c:v>11714.169665864032</c:v>
                </c:pt>
                <c:pt idx="6">
                  <c:v>12498.107596761442</c:v>
                </c:pt>
                <c:pt idx="7">
                  <c:v>12748.902375744266</c:v>
                </c:pt>
                <c:pt idx="8">
                  <c:v>12761.785547348176</c:v>
                </c:pt>
                <c:pt idx="9">
                  <c:v>12766.95782515893</c:v>
                </c:pt>
                <c:pt idx="10">
                  <c:v>12852.506439497072</c:v>
                </c:pt>
                <c:pt idx="11">
                  <c:v>13565.976775620986</c:v>
                </c:pt>
                <c:pt idx="12">
                  <c:v>13940.08004263668</c:v>
                </c:pt>
                <c:pt idx="13">
                  <c:v>14172.325573215607</c:v>
                </c:pt>
                <c:pt idx="14">
                  <c:v>14268.25571694003</c:v>
                </c:pt>
                <c:pt idx="15">
                  <c:v>14343.149409402482</c:v>
                </c:pt>
                <c:pt idx="16">
                  <c:v>14357.410446132402</c:v>
                </c:pt>
                <c:pt idx="17">
                  <c:v>14369.876705045548</c:v>
                </c:pt>
                <c:pt idx="18">
                  <c:v>14551.942630782178</c:v>
                </c:pt>
                <c:pt idx="19">
                  <c:v>14738.292415922981</c:v>
                </c:pt>
                <c:pt idx="20">
                  <c:v>14773.421686090533</c:v>
                </c:pt>
                <c:pt idx="21">
                  <c:v>14896.546741825725</c:v>
                </c:pt>
                <c:pt idx="22">
                  <c:v>15274.832794261269</c:v>
                </c:pt>
                <c:pt idx="23">
                  <c:v>15458.049251524895</c:v>
                </c:pt>
                <c:pt idx="24">
                  <c:v>15846.919588655099</c:v>
                </c:pt>
                <c:pt idx="25">
                  <c:v>15932.327247408437</c:v>
                </c:pt>
                <c:pt idx="26">
                  <c:v>15977.227871262465</c:v>
                </c:pt>
                <c:pt idx="27">
                  <c:v>15996.042221117597</c:v>
                </c:pt>
                <c:pt idx="28">
                  <c:v>16314.055407158074</c:v>
                </c:pt>
                <c:pt idx="29">
                  <c:v>16658.355696411709</c:v>
                </c:pt>
              </c:numCache>
            </c:numRef>
          </c:val>
          <c:extLst>
            <c:ext xmlns:c16="http://schemas.microsoft.com/office/drawing/2014/chart" uri="{C3380CC4-5D6E-409C-BE32-E72D297353CC}">
              <c16:uniqueId val="{00000002-7298-4E56-ABB4-11C1E4B31C81}"/>
            </c:ext>
          </c:extLst>
        </c:ser>
        <c:dLbls>
          <c:showLegendKey val="0"/>
          <c:showVal val="0"/>
          <c:showCatName val="0"/>
          <c:showSerName val="0"/>
          <c:showPercent val="0"/>
          <c:showBubbleSize val="0"/>
        </c:dLbls>
        <c:gapWidth val="120"/>
        <c:overlap val="100"/>
        <c:axId val="86695663"/>
        <c:axId val="86706223"/>
      </c:barChart>
      <c:catAx>
        <c:axId val="86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706223"/>
        <c:crosses val="autoZero"/>
        <c:auto val="1"/>
        <c:lblAlgn val="ctr"/>
        <c:lblOffset val="100"/>
        <c:noMultiLvlLbl val="0"/>
      </c:catAx>
      <c:valAx>
        <c:axId val="8670622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695663"/>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30909510939538E-2"/>
          <c:y val="3.146414112692076E-2"/>
          <c:w val="0.87211165760304243"/>
          <c:h val="0.82319586212655538"/>
        </c:manualLayout>
      </c:layout>
      <c:barChart>
        <c:barDir val="col"/>
        <c:grouping val="stacked"/>
        <c:varyColors val="0"/>
        <c:ser>
          <c:idx val="0"/>
          <c:order val="0"/>
          <c:spPr>
            <a:solidFill>
              <a:schemeClr val="bg1">
                <a:lumMod val="85000"/>
              </a:schemeClr>
            </a:solidFill>
            <a:ln>
              <a:noFill/>
            </a:ln>
            <a:effectLst/>
          </c:spPr>
          <c:invertIfNegative val="0"/>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7BB3-4EF5-8C93-79DD226A176C}"/>
              </c:ext>
            </c:extLst>
          </c:dPt>
          <c:dPt>
            <c:idx val="9"/>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8028-4743-96BA-F9A78316F157}"/>
              </c:ext>
            </c:extLst>
          </c:dPt>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7BB3-4EF5-8C93-79DD226A176C}"/>
              </c:ext>
            </c:extLst>
          </c:dPt>
          <c:dPt>
            <c:idx val="21"/>
            <c:invertIfNegative val="0"/>
            <c:bubble3D val="0"/>
            <c:spPr>
              <a:solidFill>
                <a:srgbClr val="E7E6E6"/>
              </a:solidFill>
              <a:ln>
                <a:noFill/>
              </a:ln>
              <a:effectLst/>
            </c:spPr>
            <c:extLst>
              <c:ext xmlns:c16="http://schemas.microsoft.com/office/drawing/2014/chart" uri="{C3380CC4-5D6E-409C-BE32-E72D297353CC}">
                <c16:uniqueId val="{00000007-7BB3-4EF5-8C93-79DD226A176C}"/>
              </c:ext>
            </c:extLst>
          </c:dPt>
          <c:dPt>
            <c:idx val="23"/>
            <c:invertIfNegative val="0"/>
            <c:bubble3D val="0"/>
            <c:spPr>
              <a:solidFill>
                <a:srgbClr val="FF0000"/>
              </a:solidFill>
              <a:ln>
                <a:noFill/>
              </a:ln>
              <a:effectLst/>
            </c:spPr>
            <c:extLst>
              <c:ext xmlns:c16="http://schemas.microsoft.com/office/drawing/2014/chart" uri="{C3380CC4-5D6E-409C-BE32-E72D297353CC}">
                <c16:uniqueId val="{0000000A-65DF-4596-B9C6-53B379596C82}"/>
              </c:ext>
            </c:extLst>
          </c:dPt>
          <c:dPt>
            <c:idx val="2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7BB3-4EF5-8C93-79DD226A176C}"/>
              </c:ext>
            </c:extLst>
          </c:dPt>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Sheet1!$F$30:$F$61</c:f>
              <c:strCache>
                <c:ptCount val="32"/>
                <c:pt idx="0">
                  <c:v>国頭村</c:v>
                </c:pt>
                <c:pt idx="1">
                  <c:v>南大東村</c:v>
                </c:pt>
                <c:pt idx="2">
                  <c:v>伊是名村</c:v>
                </c:pt>
                <c:pt idx="3">
                  <c:v>八重瀬町</c:v>
                </c:pt>
                <c:pt idx="4">
                  <c:v>粟国村</c:v>
                </c:pt>
                <c:pt idx="5">
                  <c:v>伊江村</c:v>
                </c:pt>
                <c:pt idx="6">
                  <c:v>本部町</c:v>
                </c:pt>
                <c:pt idx="7">
                  <c:v>全国</c:v>
                </c:pt>
                <c:pt idx="8">
                  <c:v>北大東村</c:v>
                </c:pt>
                <c:pt idx="9">
                  <c:v>東村</c:v>
                </c:pt>
                <c:pt idx="10">
                  <c:v>西原町</c:v>
                </c:pt>
                <c:pt idx="11">
                  <c:v>北谷町</c:v>
                </c:pt>
                <c:pt idx="12">
                  <c:v>宜野座村</c:v>
                </c:pt>
                <c:pt idx="13">
                  <c:v>南風原町</c:v>
                </c:pt>
                <c:pt idx="14">
                  <c:v>座間味村</c:v>
                </c:pt>
                <c:pt idx="15">
                  <c:v>与那原町</c:v>
                </c:pt>
                <c:pt idx="16">
                  <c:v>広域連合</c:v>
                </c:pt>
                <c:pt idx="17">
                  <c:v>渡嘉敷村</c:v>
                </c:pt>
                <c:pt idx="18">
                  <c:v>大宜味村</c:v>
                </c:pt>
                <c:pt idx="19">
                  <c:v>久米島町</c:v>
                </c:pt>
                <c:pt idx="20">
                  <c:v>豊見城市</c:v>
                </c:pt>
                <c:pt idx="21">
                  <c:v>北中城村</c:v>
                </c:pt>
                <c:pt idx="22">
                  <c:v>南城市</c:v>
                </c:pt>
                <c:pt idx="23">
                  <c:v>今帰仁村</c:v>
                </c:pt>
                <c:pt idx="24">
                  <c:v>恩納村</c:v>
                </c:pt>
                <c:pt idx="25">
                  <c:v>読谷村</c:v>
                </c:pt>
                <c:pt idx="26">
                  <c:v>嘉手納町</c:v>
                </c:pt>
                <c:pt idx="27">
                  <c:v>金武町</c:v>
                </c:pt>
                <c:pt idx="28">
                  <c:v>中城村</c:v>
                </c:pt>
                <c:pt idx="29">
                  <c:v>沖縄県</c:v>
                </c:pt>
                <c:pt idx="30">
                  <c:v>渡名喜村</c:v>
                </c:pt>
                <c:pt idx="31">
                  <c:v>伊平屋村</c:v>
                </c:pt>
              </c:strCache>
            </c:strRef>
          </c:cat>
          <c:val>
            <c:numRef>
              <c:f>Sheet1!$G$30:$G$61</c:f>
              <c:numCache>
                <c:formatCode>#,##0_ </c:formatCode>
                <c:ptCount val="32"/>
                <c:pt idx="0">
                  <c:v>8155.4276610235456</c:v>
                </c:pt>
                <c:pt idx="1">
                  <c:v>10000.695910973085</c:v>
                </c:pt>
                <c:pt idx="2">
                  <c:v>10949.782811334824</c:v>
                </c:pt>
                <c:pt idx="3">
                  <c:v>11692.491578375442</c:v>
                </c:pt>
                <c:pt idx="4">
                  <c:v>12562.640485312899</c:v>
                </c:pt>
                <c:pt idx="5">
                  <c:v>12586.606467511567</c:v>
                </c:pt>
                <c:pt idx="6">
                  <c:v>12685.927154453042</c:v>
                </c:pt>
                <c:pt idx="7">
                  <c:v>12770.416844873858</c:v>
                </c:pt>
                <c:pt idx="8">
                  <c:v>12968.297794117647</c:v>
                </c:pt>
                <c:pt idx="9">
                  <c:v>13148.003287809814</c:v>
                </c:pt>
                <c:pt idx="10">
                  <c:v>13212.729404383797</c:v>
                </c:pt>
                <c:pt idx="11">
                  <c:v>13300.666801750689</c:v>
                </c:pt>
                <c:pt idx="12">
                  <c:v>13616.191408821593</c:v>
                </c:pt>
                <c:pt idx="13">
                  <c:v>13625.544458789294</c:v>
                </c:pt>
                <c:pt idx="14">
                  <c:v>13729.47936893204</c:v>
                </c:pt>
                <c:pt idx="15">
                  <c:v>13760.591814074585</c:v>
                </c:pt>
                <c:pt idx="16">
                  <c:v>13810.208914692314</c:v>
                </c:pt>
                <c:pt idx="17">
                  <c:v>13837.686507936507</c:v>
                </c:pt>
                <c:pt idx="18">
                  <c:v>14061.638425153033</c:v>
                </c:pt>
                <c:pt idx="19">
                  <c:v>14099.221194280908</c:v>
                </c:pt>
                <c:pt idx="20">
                  <c:v>14107.313197811762</c:v>
                </c:pt>
                <c:pt idx="21">
                  <c:v>14357.553191066603</c:v>
                </c:pt>
                <c:pt idx="22">
                  <c:v>14491.243578070247</c:v>
                </c:pt>
                <c:pt idx="23">
                  <c:v>14521.723419094855</c:v>
                </c:pt>
                <c:pt idx="24">
                  <c:v>14633.036035226456</c:v>
                </c:pt>
                <c:pt idx="25">
                  <c:v>14654.731767360756</c:v>
                </c:pt>
                <c:pt idx="26">
                  <c:v>14804.512398557259</c:v>
                </c:pt>
                <c:pt idx="27">
                  <c:v>15268.960867669501</c:v>
                </c:pt>
                <c:pt idx="28">
                  <c:v>15424.800136966551</c:v>
                </c:pt>
                <c:pt idx="29">
                  <c:v>15727.430825546819</c:v>
                </c:pt>
                <c:pt idx="30">
                  <c:v>17516.972222222223</c:v>
                </c:pt>
                <c:pt idx="31">
                  <c:v>18423.409633418585</c:v>
                </c:pt>
              </c:numCache>
            </c:numRef>
          </c:val>
          <c:extLst>
            <c:ext xmlns:c16="http://schemas.microsoft.com/office/drawing/2014/chart" uri="{C3380CC4-5D6E-409C-BE32-E72D297353CC}">
              <c16:uniqueId val="{00000006-7BB3-4EF5-8C93-79DD226A176C}"/>
            </c:ext>
          </c:extLst>
        </c:ser>
        <c:dLbls>
          <c:showLegendKey val="0"/>
          <c:showVal val="0"/>
          <c:showCatName val="0"/>
          <c:showSerName val="0"/>
          <c:showPercent val="0"/>
          <c:showBubbleSize val="0"/>
        </c:dLbls>
        <c:gapWidth val="120"/>
        <c:overlap val="100"/>
        <c:axId val="226573615"/>
        <c:axId val="226554895"/>
      </c:barChart>
      <c:catAx>
        <c:axId val="22657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54895"/>
        <c:crosses val="autoZero"/>
        <c:auto val="1"/>
        <c:lblAlgn val="ctr"/>
        <c:lblOffset val="100"/>
        <c:noMultiLvlLbl val="0"/>
      </c:catAx>
      <c:valAx>
        <c:axId val="226554895"/>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73615"/>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30909510939538E-2"/>
          <c:y val="3.146414112692076E-2"/>
          <c:w val="0.88822614153457713"/>
          <c:h val="0.72586089542978616"/>
        </c:manualLayout>
      </c:layout>
      <c:barChart>
        <c:barDir val="col"/>
        <c:grouping val="stacked"/>
        <c:varyColors val="0"/>
        <c:ser>
          <c:idx val="0"/>
          <c:order val="0"/>
          <c:spPr>
            <a:solidFill>
              <a:schemeClr val="bg1">
                <a:lumMod val="85000"/>
              </a:schemeClr>
            </a:solidFill>
            <a:ln>
              <a:noFill/>
            </a:ln>
            <a:effectLst/>
          </c:spPr>
          <c:invertIfNegative val="0"/>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2F2E-4528-AF0D-66F57EC26C1C}"/>
              </c:ext>
            </c:extLst>
          </c:dPt>
          <c:dPt>
            <c:idx val="2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2F2E-4528-AF0D-66F57EC26C1C}"/>
              </c:ext>
            </c:extLst>
          </c:dPt>
          <c:dPt>
            <c:idx val="23"/>
            <c:invertIfNegative val="0"/>
            <c:bubble3D val="0"/>
            <c:spPr>
              <a:solidFill>
                <a:srgbClr val="FF0000"/>
              </a:solidFill>
              <a:ln>
                <a:noFill/>
              </a:ln>
              <a:effectLst/>
            </c:spPr>
            <c:extLst>
              <c:ext xmlns:c16="http://schemas.microsoft.com/office/drawing/2014/chart" uri="{C3380CC4-5D6E-409C-BE32-E72D297353CC}">
                <c16:uniqueId val="{0000000A-929F-41A5-8E55-BC0648DAD1B9}"/>
              </c:ext>
            </c:extLst>
          </c:dPt>
          <c:dPt>
            <c:idx val="24"/>
            <c:invertIfNegative val="0"/>
            <c:bubble3D val="0"/>
            <c:spPr>
              <a:solidFill>
                <a:srgbClr val="E7E6E6"/>
              </a:solidFill>
              <a:ln>
                <a:noFill/>
              </a:ln>
              <a:effectLst/>
            </c:spPr>
            <c:extLst>
              <c:ext xmlns:c16="http://schemas.microsoft.com/office/drawing/2014/chart" uri="{C3380CC4-5D6E-409C-BE32-E72D297353CC}">
                <c16:uniqueId val="{00000007-2F2E-4528-AF0D-66F57EC26C1C}"/>
              </c:ext>
            </c:extLst>
          </c:dPt>
          <c:dPt>
            <c:idx val="2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2F2E-4528-AF0D-66F57EC26C1C}"/>
              </c:ext>
            </c:extLst>
          </c:dPt>
          <c:dPt>
            <c:idx val="30"/>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27DF-41AC-BA69-EDF12911F078}"/>
              </c:ext>
            </c:extLst>
          </c:dPt>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Sheet1!$C$27:$C$58</c:f>
              <c:strCache>
                <c:ptCount val="32"/>
                <c:pt idx="0">
                  <c:v>粟国村</c:v>
                </c:pt>
                <c:pt idx="1">
                  <c:v>南大東村</c:v>
                </c:pt>
                <c:pt idx="2">
                  <c:v>伊平屋村</c:v>
                </c:pt>
                <c:pt idx="3">
                  <c:v>渡嘉敷村</c:v>
                </c:pt>
                <c:pt idx="4">
                  <c:v>恩納村</c:v>
                </c:pt>
                <c:pt idx="5">
                  <c:v>伊是名村</c:v>
                </c:pt>
                <c:pt idx="6">
                  <c:v>座間味村</c:v>
                </c:pt>
                <c:pt idx="7">
                  <c:v>中城村</c:v>
                </c:pt>
                <c:pt idx="8">
                  <c:v>西原町</c:v>
                </c:pt>
                <c:pt idx="9">
                  <c:v>久米島町</c:v>
                </c:pt>
                <c:pt idx="10">
                  <c:v>読谷村</c:v>
                </c:pt>
                <c:pt idx="11">
                  <c:v>本部町</c:v>
                </c:pt>
                <c:pt idx="12">
                  <c:v>豊見城市</c:v>
                </c:pt>
                <c:pt idx="13">
                  <c:v>宜野座村</c:v>
                </c:pt>
                <c:pt idx="14">
                  <c:v>北大東村</c:v>
                </c:pt>
                <c:pt idx="15">
                  <c:v>伊江村</c:v>
                </c:pt>
                <c:pt idx="16">
                  <c:v>広域連合</c:v>
                </c:pt>
                <c:pt idx="17">
                  <c:v>南風原町</c:v>
                </c:pt>
                <c:pt idx="18">
                  <c:v>八重瀬町</c:v>
                </c:pt>
                <c:pt idx="19">
                  <c:v>与那原町</c:v>
                </c:pt>
                <c:pt idx="20">
                  <c:v>沖縄県</c:v>
                </c:pt>
                <c:pt idx="21">
                  <c:v>嘉手納町</c:v>
                </c:pt>
                <c:pt idx="22">
                  <c:v>南城市</c:v>
                </c:pt>
                <c:pt idx="23">
                  <c:v>今帰仁村</c:v>
                </c:pt>
                <c:pt idx="24">
                  <c:v>北中城村</c:v>
                </c:pt>
                <c:pt idx="25">
                  <c:v>北谷町</c:v>
                </c:pt>
                <c:pt idx="26">
                  <c:v>大宜味村</c:v>
                </c:pt>
                <c:pt idx="27">
                  <c:v>国頭村</c:v>
                </c:pt>
                <c:pt idx="28">
                  <c:v>全国</c:v>
                </c:pt>
                <c:pt idx="29">
                  <c:v>渡名喜村</c:v>
                </c:pt>
                <c:pt idx="30">
                  <c:v>東村</c:v>
                </c:pt>
                <c:pt idx="31">
                  <c:v>金武町</c:v>
                </c:pt>
              </c:strCache>
            </c:strRef>
          </c:cat>
          <c:val>
            <c:numRef>
              <c:f>Sheet1!$D$27:$D$58</c:f>
              <c:numCache>
                <c:formatCode>#,##0_ </c:formatCode>
                <c:ptCount val="32"/>
                <c:pt idx="0">
                  <c:v>0</c:v>
                </c:pt>
                <c:pt idx="1">
                  <c:v>0</c:v>
                </c:pt>
                <c:pt idx="2">
                  <c:v>0</c:v>
                </c:pt>
                <c:pt idx="3">
                  <c:v>228.25793650793651</c:v>
                </c:pt>
                <c:pt idx="4">
                  <c:v>366.36283848550204</c:v>
                </c:pt>
                <c:pt idx="5">
                  <c:v>426.3942953020134</c:v>
                </c:pt>
                <c:pt idx="6">
                  <c:v>485.47936893203882</c:v>
                </c:pt>
                <c:pt idx="7">
                  <c:v>575.52423947520185</c:v>
                </c:pt>
                <c:pt idx="8">
                  <c:v>581.05233697996312</c:v>
                </c:pt>
                <c:pt idx="9">
                  <c:v>916.74884356602183</c:v>
                </c:pt>
                <c:pt idx="10">
                  <c:v>1090.3975364994701</c:v>
                </c:pt>
                <c:pt idx="11">
                  <c:v>1178.744500075861</c:v>
                </c:pt>
                <c:pt idx="12">
                  <c:v>1404.4963757304488</c:v>
                </c:pt>
                <c:pt idx="13">
                  <c:v>1436.2476958525347</c:v>
                </c:pt>
                <c:pt idx="14">
                  <c:v>1527.9540441176471</c:v>
                </c:pt>
                <c:pt idx="15">
                  <c:v>1586.2611647555823</c:v>
                </c:pt>
                <c:pt idx="16">
                  <c:v>1645.2984979279067</c:v>
                </c:pt>
                <c:pt idx="17">
                  <c:v>1715.7278474527645</c:v>
                </c:pt>
                <c:pt idx="18">
                  <c:v>1776.1055080141266</c:v>
                </c:pt>
                <c:pt idx="19">
                  <c:v>1796.5678267861244</c:v>
                </c:pt>
                <c:pt idx="20">
                  <c:v>1804.3771174127332</c:v>
                </c:pt>
                <c:pt idx="21">
                  <c:v>2033.6422953611861</c:v>
                </c:pt>
                <c:pt idx="22">
                  <c:v>2071.0359034848107</c:v>
                </c:pt>
                <c:pt idx="23">
                  <c:v>2388.8441826823723</c:v>
                </c:pt>
                <c:pt idx="24">
                  <c:v>2506.8390756636463</c:v>
                </c:pt>
                <c:pt idx="25">
                  <c:v>2574.1561301129304</c:v>
                </c:pt>
                <c:pt idx="26">
                  <c:v>2838.5868113522538</c:v>
                </c:pt>
                <c:pt idx="27">
                  <c:v>2991.939968865538</c:v>
                </c:pt>
                <c:pt idx="28">
                  <c:v>3009.8739133025683</c:v>
                </c:pt>
                <c:pt idx="29">
                  <c:v>3189.7021276595747</c:v>
                </c:pt>
                <c:pt idx="30">
                  <c:v>3613.0595599393018</c:v>
                </c:pt>
                <c:pt idx="31">
                  <c:v>4076.5749400479617</c:v>
                </c:pt>
              </c:numCache>
            </c:numRef>
          </c:val>
          <c:extLst>
            <c:ext xmlns:c16="http://schemas.microsoft.com/office/drawing/2014/chart" uri="{C3380CC4-5D6E-409C-BE32-E72D297353CC}">
              <c16:uniqueId val="{00000006-2F2E-4528-AF0D-66F57EC26C1C}"/>
            </c:ext>
          </c:extLst>
        </c:ser>
        <c:dLbls>
          <c:showLegendKey val="0"/>
          <c:showVal val="0"/>
          <c:showCatName val="0"/>
          <c:showSerName val="0"/>
          <c:showPercent val="0"/>
          <c:showBubbleSize val="0"/>
        </c:dLbls>
        <c:gapWidth val="120"/>
        <c:overlap val="100"/>
        <c:axId val="226573615"/>
        <c:axId val="226554895"/>
      </c:barChart>
      <c:catAx>
        <c:axId val="22657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54895"/>
        <c:crosses val="autoZero"/>
        <c:auto val="1"/>
        <c:lblAlgn val="ctr"/>
        <c:lblOffset val="100"/>
        <c:noMultiLvlLbl val="0"/>
      </c:catAx>
      <c:valAx>
        <c:axId val="226554895"/>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73615"/>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spPr>
            <a:solidFill>
              <a:schemeClr val="bg1">
                <a:lumMod val="85000"/>
              </a:schemeClr>
            </a:solidFill>
            <a:ln>
              <a:noFill/>
            </a:ln>
            <a:effectLst/>
          </c:spPr>
          <c:invertIfNegative val="0"/>
          <c:dPt>
            <c:idx val="1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E613-498B-BB4D-92887A21BB66}"/>
              </c:ext>
            </c:extLst>
          </c:dPt>
          <c:dPt>
            <c:idx val="22"/>
            <c:invertIfNegative val="0"/>
            <c:bubble3D val="0"/>
            <c:spPr>
              <a:solidFill>
                <a:srgbClr val="FF0000"/>
              </a:solidFill>
              <a:ln>
                <a:noFill/>
              </a:ln>
              <a:effectLst/>
            </c:spPr>
            <c:extLst>
              <c:ext xmlns:c16="http://schemas.microsoft.com/office/drawing/2014/chart" uri="{C3380CC4-5D6E-409C-BE32-E72D297353CC}">
                <c16:uniqueId val="{00000006-2083-4F02-9EE8-1E42700EE0F5}"/>
              </c:ext>
            </c:extLst>
          </c:dPt>
          <c:dPt>
            <c:idx val="25"/>
            <c:invertIfNegative val="0"/>
            <c:bubble3D val="0"/>
            <c:spPr>
              <a:solidFill>
                <a:srgbClr val="E7E6E6"/>
              </a:solidFill>
              <a:ln>
                <a:noFill/>
              </a:ln>
              <a:effectLst/>
            </c:spPr>
            <c:extLst>
              <c:ext xmlns:c16="http://schemas.microsoft.com/office/drawing/2014/chart" uri="{C3380CC4-5D6E-409C-BE32-E72D297353CC}">
                <c16:uniqueId val="{00000003-E613-498B-BB4D-92887A21BB66}"/>
              </c:ext>
            </c:extLst>
          </c:dPt>
          <c:dPt>
            <c:idx val="29"/>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4-C9D5-475F-9A01-FCF7F6EDFCDF}"/>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Sheet1!$S$27:$S$56</c:f>
              <c:strCache>
                <c:ptCount val="30"/>
                <c:pt idx="0">
                  <c:v>粟国村</c:v>
                </c:pt>
                <c:pt idx="1">
                  <c:v>南大東村</c:v>
                </c:pt>
                <c:pt idx="2">
                  <c:v>伊平屋村</c:v>
                </c:pt>
                <c:pt idx="3">
                  <c:v>渡嘉敷村</c:v>
                </c:pt>
                <c:pt idx="4">
                  <c:v>恩納村</c:v>
                </c:pt>
                <c:pt idx="5">
                  <c:v>座間味村</c:v>
                </c:pt>
                <c:pt idx="6">
                  <c:v>伊是名村</c:v>
                </c:pt>
                <c:pt idx="7">
                  <c:v>中城村</c:v>
                </c:pt>
                <c:pt idx="8">
                  <c:v>西原町</c:v>
                </c:pt>
                <c:pt idx="9">
                  <c:v>久米島町</c:v>
                </c:pt>
                <c:pt idx="10">
                  <c:v>北大東村</c:v>
                </c:pt>
                <c:pt idx="11">
                  <c:v>本部町</c:v>
                </c:pt>
                <c:pt idx="12">
                  <c:v>読谷村</c:v>
                </c:pt>
                <c:pt idx="13">
                  <c:v>伊江村</c:v>
                </c:pt>
                <c:pt idx="14">
                  <c:v>渡名喜村</c:v>
                </c:pt>
                <c:pt idx="15">
                  <c:v>宜野座村</c:v>
                </c:pt>
                <c:pt idx="16">
                  <c:v>豊見城市</c:v>
                </c:pt>
                <c:pt idx="17">
                  <c:v>広域連合</c:v>
                </c:pt>
                <c:pt idx="18">
                  <c:v>八重瀬町</c:v>
                </c:pt>
                <c:pt idx="19">
                  <c:v>南風原町</c:v>
                </c:pt>
                <c:pt idx="20">
                  <c:v>嘉手納町</c:v>
                </c:pt>
                <c:pt idx="21">
                  <c:v>与那原町</c:v>
                </c:pt>
                <c:pt idx="22">
                  <c:v>今帰仁村</c:v>
                </c:pt>
                <c:pt idx="23">
                  <c:v>南城市</c:v>
                </c:pt>
                <c:pt idx="24">
                  <c:v>大宜味村</c:v>
                </c:pt>
                <c:pt idx="25">
                  <c:v>北中城村</c:v>
                </c:pt>
                <c:pt idx="26">
                  <c:v>国頭村</c:v>
                </c:pt>
                <c:pt idx="27">
                  <c:v>北谷町</c:v>
                </c:pt>
                <c:pt idx="28">
                  <c:v>金武町</c:v>
                </c:pt>
                <c:pt idx="29">
                  <c:v>東村</c:v>
                </c:pt>
              </c:strCache>
            </c:strRef>
          </c:cat>
          <c:val>
            <c:numRef>
              <c:f>Sheet1!$T$27:$T$56</c:f>
              <c:numCache>
                <c:formatCode>#,##0_ </c:formatCode>
                <c:ptCount val="30"/>
                <c:pt idx="0">
                  <c:v>0</c:v>
                </c:pt>
                <c:pt idx="1">
                  <c:v>0</c:v>
                </c:pt>
                <c:pt idx="2">
                  <c:v>0</c:v>
                </c:pt>
                <c:pt idx="3">
                  <c:v>184.62363116475481</c:v>
                </c:pt>
                <c:pt idx="4">
                  <c:v>372.54670188690523</c:v>
                </c:pt>
                <c:pt idx="5">
                  <c:v>406.62372325124448</c:v>
                </c:pt>
                <c:pt idx="6">
                  <c:v>471.34691794517124</c:v>
                </c:pt>
                <c:pt idx="7">
                  <c:v>641.3585927399464</c:v>
                </c:pt>
                <c:pt idx="8">
                  <c:v>717.17734582439925</c:v>
                </c:pt>
                <c:pt idx="9">
                  <c:v>720.29067294504239</c:v>
                </c:pt>
                <c:pt idx="10">
                  <c:v>996.08549555840511</c:v>
                </c:pt>
                <c:pt idx="11">
                  <c:v>1077.6439896422837</c:v>
                </c:pt>
                <c:pt idx="12">
                  <c:v>1221.9950350948614</c:v>
                </c:pt>
                <c:pt idx="13">
                  <c:v>1252.4533277806056</c:v>
                </c:pt>
                <c:pt idx="14">
                  <c:v>1417.3872219391778</c:v>
                </c:pt>
                <c:pt idx="15">
                  <c:v>1468.682195382951</c:v>
                </c:pt>
                <c:pt idx="16">
                  <c:v>1653.2789442063204</c:v>
                </c:pt>
                <c:pt idx="17">
                  <c:v>1745.8832320300653</c:v>
                </c:pt>
                <c:pt idx="18">
                  <c:v>1901.2817654151381</c:v>
                </c:pt>
                <c:pt idx="19">
                  <c:v>1955.6746084504471</c:v>
                </c:pt>
                <c:pt idx="20">
                  <c:v>2028.6521491210219</c:v>
                </c:pt>
                <c:pt idx="21">
                  <c:v>2054.9759624510129</c:v>
                </c:pt>
                <c:pt idx="22">
                  <c:v>2136.7695723641041</c:v>
                </c:pt>
                <c:pt idx="23">
                  <c:v>2162.2411036241474</c:v>
                </c:pt>
                <c:pt idx="24">
                  <c:v>2355.4100326483626</c:v>
                </c:pt>
                <c:pt idx="25">
                  <c:v>2543.6593019985689</c:v>
                </c:pt>
                <c:pt idx="26">
                  <c:v>2710.9752034474368</c:v>
                </c:pt>
                <c:pt idx="27">
                  <c:v>2712.014053393993</c:v>
                </c:pt>
                <c:pt idx="28">
                  <c:v>3923.9823613655403</c:v>
                </c:pt>
                <c:pt idx="29">
                  <c:v>3935.2942809471729</c:v>
                </c:pt>
              </c:numCache>
            </c:numRef>
          </c:val>
          <c:extLst>
            <c:ext xmlns:c16="http://schemas.microsoft.com/office/drawing/2014/chart" uri="{C3380CC4-5D6E-409C-BE32-E72D297353CC}">
              <c16:uniqueId val="{00000002-E613-498B-BB4D-92887A21BB66}"/>
            </c:ext>
          </c:extLst>
        </c:ser>
        <c:dLbls>
          <c:showLegendKey val="0"/>
          <c:showVal val="0"/>
          <c:showCatName val="0"/>
          <c:showSerName val="0"/>
          <c:showPercent val="0"/>
          <c:showBubbleSize val="0"/>
        </c:dLbls>
        <c:gapWidth val="120"/>
        <c:overlap val="100"/>
        <c:axId val="86695663"/>
        <c:axId val="86706223"/>
      </c:barChart>
      <c:catAx>
        <c:axId val="86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706223"/>
        <c:crosses val="autoZero"/>
        <c:auto val="1"/>
        <c:lblAlgn val="ctr"/>
        <c:lblOffset val="100"/>
        <c:noMultiLvlLbl val="0"/>
      </c:catAx>
      <c:valAx>
        <c:axId val="86706223"/>
        <c:scaling>
          <c:orientation val="minMax"/>
          <c:max val="45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695663"/>
        <c:crosses val="autoZero"/>
        <c:crossBetween val="between"/>
        <c:majorUnit val="500"/>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30909510939538E-2"/>
          <c:y val="3.146414112692076E-2"/>
          <c:w val="0.88822614153457713"/>
          <c:h val="0.72586089542978616"/>
        </c:manualLayout>
      </c:layout>
      <c:barChart>
        <c:barDir val="col"/>
        <c:grouping val="stacked"/>
        <c:varyColors val="0"/>
        <c:ser>
          <c:idx val="0"/>
          <c:order val="0"/>
          <c:spPr>
            <a:solidFill>
              <a:schemeClr val="bg1">
                <a:lumMod val="85000"/>
              </a:schemeClr>
            </a:solidFill>
            <a:ln>
              <a:noFill/>
            </a:ln>
            <a:effectLst/>
          </c:spPr>
          <c:invertIfNegative val="0"/>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0E73-44E5-B532-BCA8DACABCEA}"/>
              </c:ext>
            </c:extLst>
          </c:dPt>
          <c:dPt>
            <c:idx val="9"/>
            <c:invertIfNegative val="0"/>
            <c:bubble3D val="0"/>
            <c:spPr>
              <a:solidFill>
                <a:srgbClr val="E7E6E6"/>
              </a:solidFill>
              <a:ln>
                <a:noFill/>
              </a:ln>
              <a:effectLst/>
            </c:spPr>
            <c:extLst>
              <c:ext xmlns:c16="http://schemas.microsoft.com/office/drawing/2014/chart" uri="{C3380CC4-5D6E-409C-BE32-E72D297353CC}">
                <c16:uniqueId val="{00000007-0E73-44E5-B532-BCA8DACABCEA}"/>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0E73-44E5-B532-BCA8DACABCEA}"/>
              </c:ext>
            </c:extLst>
          </c:dPt>
          <c:dPt>
            <c:idx val="1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E73-44E5-B532-BCA8DACABCEA}"/>
              </c:ext>
            </c:extLst>
          </c:dPt>
          <c:dPt>
            <c:idx val="21"/>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0ABB-4FCF-91A4-6247E6536591}"/>
              </c:ext>
            </c:extLst>
          </c:dPt>
          <c:dPt>
            <c:idx val="26"/>
            <c:invertIfNegative val="0"/>
            <c:bubble3D val="0"/>
            <c:spPr>
              <a:solidFill>
                <a:srgbClr val="FF0000"/>
              </a:solidFill>
              <a:ln>
                <a:noFill/>
              </a:ln>
              <a:effectLst/>
            </c:spPr>
            <c:extLst>
              <c:ext xmlns:c16="http://schemas.microsoft.com/office/drawing/2014/chart" uri="{C3380CC4-5D6E-409C-BE32-E72D297353CC}">
                <c16:uniqueId val="{0000000A-6BCB-4F54-979E-ADE8F752C064}"/>
              </c:ext>
            </c:extLst>
          </c:dPt>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Sheet1!$D$27:$D$58</c:f>
              <c:strCache>
                <c:ptCount val="32"/>
                <c:pt idx="0">
                  <c:v>南大東村</c:v>
                </c:pt>
                <c:pt idx="1">
                  <c:v>座間味村</c:v>
                </c:pt>
                <c:pt idx="2">
                  <c:v>北谷町</c:v>
                </c:pt>
                <c:pt idx="3">
                  <c:v>伊平屋村</c:v>
                </c:pt>
                <c:pt idx="4">
                  <c:v>豊見城市</c:v>
                </c:pt>
                <c:pt idx="5">
                  <c:v>南風原町</c:v>
                </c:pt>
                <c:pt idx="6">
                  <c:v>沖縄県</c:v>
                </c:pt>
                <c:pt idx="7">
                  <c:v>西原町</c:v>
                </c:pt>
                <c:pt idx="8">
                  <c:v>与那原町</c:v>
                </c:pt>
                <c:pt idx="9">
                  <c:v>北中城村</c:v>
                </c:pt>
                <c:pt idx="10">
                  <c:v>読谷村</c:v>
                </c:pt>
                <c:pt idx="11">
                  <c:v>金武町</c:v>
                </c:pt>
                <c:pt idx="12">
                  <c:v>全国</c:v>
                </c:pt>
                <c:pt idx="13">
                  <c:v>嘉手納町</c:v>
                </c:pt>
                <c:pt idx="14">
                  <c:v>八重瀬町</c:v>
                </c:pt>
                <c:pt idx="15">
                  <c:v>広域連合</c:v>
                </c:pt>
                <c:pt idx="16">
                  <c:v>北大東村</c:v>
                </c:pt>
                <c:pt idx="17">
                  <c:v>宜野座村</c:v>
                </c:pt>
                <c:pt idx="18">
                  <c:v>南城市</c:v>
                </c:pt>
                <c:pt idx="19">
                  <c:v>中城村</c:v>
                </c:pt>
                <c:pt idx="20">
                  <c:v>久米島町</c:v>
                </c:pt>
                <c:pt idx="21">
                  <c:v>東村</c:v>
                </c:pt>
                <c:pt idx="22">
                  <c:v>恩納村</c:v>
                </c:pt>
                <c:pt idx="23">
                  <c:v>渡嘉敷村</c:v>
                </c:pt>
                <c:pt idx="24">
                  <c:v>本部町</c:v>
                </c:pt>
                <c:pt idx="25">
                  <c:v>伊江村</c:v>
                </c:pt>
                <c:pt idx="26">
                  <c:v>今帰仁村</c:v>
                </c:pt>
                <c:pt idx="27">
                  <c:v>大宜味村</c:v>
                </c:pt>
                <c:pt idx="28">
                  <c:v>国頭村</c:v>
                </c:pt>
                <c:pt idx="29">
                  <c:v>伊是名村</c:v>
                </c:pt>
                <c:pt idx="30">
                  <c:v>渡名喜村</c:v>
                </c:pt>
                <c:pt idx="31">
                  <c:v>粟国村</c:v>
                </c:pt>
              </c:strCache>
            </c:strRef>
          </c:cat>
          <c:val>
            <c:numRef>
              <c:f>Sheet1!$E$27:$E$58</c:f>
              <c:numCache>
                <c:formatCode>#,##0_ </c:formatCode>
                <c:ptCount val="32"/>
                <c:pt idx="0">
                  <c:v>3972.8545548654242</c:v>
                </c:pt>
                <c:pt idx="1">
                  <c:v>4794.8046116504856</c:v>
                </c:pt>
                <c:pt idx="2">
                  <c:v>6802.5173042632514</c:v>
                </c:pt>
                <c:pt idx="3">
                  <c:v>6847.6918158567778</c:v>
                </c:pt>
                <c:pt idx="4">
                  <c:v>6888.3270359318658</c:v>
                </c:pt>
                <c:pt idx="5">
                  <c:v>7038.6248719209807</c:v>
                </c:pt>
                <c:pt idx="6">
                  <c:v>7077.3672502860691</c:v>
                </c:pt>
                <c:pt idx="7">
                  <c:v>7130.0474552013493</c:v>
                </c:pt>
                <c:pt idx="8">
                  <c:v>7469.7459414962859</c:v>
                </c:pt>
                <c:pt idx="9">
                  <c:v>7754.0154784612942</c:v>
                </c:pt>
                <c:pt idx="10">
                  <c:v>7786.9993931001472</c:v>
                </c:pt>
                <c:pt idx="11">
                  <c:v>7793.948359494223</c:v>
                </c:pt>
                <c:pt idx="12">
                  <c:v>8068.8024305256677</c:v>
                </c:pt>
                <c:pt idx="13">
                  <c:v>8220.5548041278435</c:v>
                </c:pt>
                <c:pt idx="14">
                  <c:v>8429.4108711400895</c:v>
                </c:pt>
                <c:pt idx="15">
                  <c:v>8621.5551348815388</c:v>
                </c:pt>
                <c:pt idx="16">
                  <c:v>9010.8186274509808</c:v>
                </c:pt>
                <c:pt idx="17">
                  <c:v>9187.7513166556946</c:v>
                </c:pt>
                <c:pt idx="18">
                  <c:v>9276.0861752614292</c:v>
                </c:pt>
                <c:pt idx="19">
                  <c:v>9677.9066284602068</c:v>
                </c:pt>
                <c:pt idx="20">
                  <c:v>9755.5227782450238</c:v>
                </c:pt>
                <c:pt idx="21">
                  <c:v>9791.4878603945381</c:v>
                </c:pt>
                <c:pt idx="22">
                  <c:v>10272.073807812125</c:v>
                </c:pt>
                <c:pt idx="23">
                  <c:v>11661.150793650793</c:v>
                </c:pt>
                <c:pt idx="24">
                  <c:v>12108.583504020635</c:v>
                </c:pt>
                <c:pt idx="25">
                  <c:v>12118.451217058942</c:v>
                </c:pt>
                <c:pt idx="26">
                  <c:v>12473.281618102914</c:v>
                </c:pt>
                <c:pt idx="27">
                  <c:v>14953.069560378408</c:v>
                </c:pt>
                <c:pt idx="28">
                  <c:v>15173.884705195564</c:v>
                </c:pt>
                <c:pt idx="29">
                  <c:v>17350.204697986577</c:v>
                </c:pt>
                <c:pt idx="30">
                  <c:v>21993.765957446809</c:v>
                </c:pt>
                <c:pt idx="31">
                  <c:v>26162.761494252874</c:v>
                </c:pt>
              </c:numCache>
            </c:numRef>
          </c:val>
          <c:extLst>
            <c:ext xmlns:c16="http://schemas.microsoft.com/office/drawing/2014/chart" uri="{C3380CC4-5D6E-409C-BE32-E72D297353CC}">
              <c16:uniqueId val="{00000006-0E73-44E5-B532-BCA8DACABCEA}"/>
            </c:ext>
          </c:extLst>
        </c:ser>
        <c:dLbls>
          <c:showLegendKey val="0"/>
          <c:showVal val="0"/>
          <c:showCatName val="0"/>
          <c:showSerName val="0"/>
          <c:showPercent val="0"/>
          <c:showBubbleSize val="0"/>
        </c:dLbls>
        <c:gapWidth val="120"/>
        <c:overlap val="100"/>
        <c:axId val="226573615"/>
        <c:axId val="226554895"/>
      </c:barChart>
      <c:catAx>
        <c:axId val="22657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54895"/>
        <c:crosses val="autoZero"/>
        <c:auto val="1"/>
        <c:lblAlgn val="ctr"/>
        <c:lblOffset val="100"/>
        <c:noMultiLvlLbl val="0"/>
      </c:catAx>
      <c:valAx>
        <c:axId val="226554895"/>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73615"/>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spPr>
            <a:solidFill>
              <a:schemeClr val="bg1">
                <a:lumMod val="85000"/>
              </a:schemeClr>
            </a:solidFill>
            <a:ln>
              <a:noFill/>
            </a:ln>
            <a:effectLst/>
          </c:spPr>
          <c:invertIfNegative val="0"/>
          <c:dPt>
            <c:idx val="5"/>
            <c:invertIfNegative val="0"/>
            <c:bubble3D val="0"/>
            <c:spPr>
              <a:solidFill>
                <a:srgbClr val="E7E6E6"/>
              </a:solidFill>
              <a:ln>
                <a:noFill/>
              </a:ln>
              <a:effectLst/>
            </c:spPr>
            <c:extLst>
              <c:ext xmlns:c16="http://schemas.microsoft.com/office/drawing/2014/chart" uri="{C3380CC4-5D6E-409C-BE32-E72D297353CC}">
                <c16:uniqueId val="{00000003-020C-4C1E-A6CD-5014BD172D9E}"/>
              </c:ext>
            </c:extLst>
          </c:dPt>
          <c:dPt>
            <c:idx val="1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20C-4C1E-A6CD-5014BD172D9E}"/>
              </c:ext>
            </c:extLst>
          </c:dPt>
          <c:dPt>
            <c:idx val="16"/>
            <c:invertIfNegative val="0"/>
            <c:bubble3D val="0"/>
            <c:spPr>
              <a:solidFill>
                <a:srgbClr val="FF0000"/>
              </a:solidFill>
              <a:ln>
                <a:noFill/>
              </a:ln>
              <a:effectLst/>
            </c:spPr>
            <c:extLst>
              <c:ext xmlns:c16="http://schemas.microsoft.com/office/drawing/2014/chart" uri="{C3380CC4-5D6E-409C-BE32-E72D297353CC}">
                <c16:uniqueId val="{00000004-ACE5-4E02-93F4-2C447CC6F079}"/>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Sheet1!$P$26:$P$55</c:f>
              <c:strCache>
                <c:ptCount val="30"/>
                <c:pt idx="0">
                  <c:v>座間味村</c:v>
                </c:pt>
                <c:pt idx="1">
                  <c:v>南大東村</c:v>
                </c:pt>
                <c:pt idx="2">
                  <c:v>伊平屋村</c:v>
                </c:pt>
                <c:pt idx="3">
                  <c:v>北大東村</c:v>
                </c:pt>
                <c:pt idx="4">
                  <c:v>北谷町</c:v>
                </c:pt>
                <c:pt idx="5">
                  <c:v>北中城村</c:v>
                </c:pt>
                <c:pt idx="6">
                  <c:v>嘉手納町</c:v>
                </c:pt>
                <c:pt idx="7">
                  <c:v>八重瀬町</c:v>
                </c:pt>
                <c:pt idx="8">
                  <c:v>豊見城市</c:v>
                </c:pt>
                <c:pt idx="9">
                  <c:v>金武町</c:v>
                </c:pt>
                <c:pt idx="10">
                  <c:v>与那原町</c:v>
                </c:pt>
                <c:pt idx="11">
                  <c:v>南風原町</c:v>
                </c:pt>
                <c:pt idx="12">
                  <c:v>久米島町</c:v>
                </c:pt>
                <c:pt idx="13">
                  <c:v>読谷村</c:v>
                </c:pt>
                <c:pt idx="14">
                  <c:v>西原町</c:v>
                </c:pt>
                <c:pt idx="15">
                  <c:v>広域連合</c:v>
                </c:pt>
                <c:pt idx="16">
                  <c:v>東村</c:v>
                </c:pt>
                <c:pt idx="17">
                  <c:v>南城市</c:v>
                </c:pt>
                <c:pt idx="18">
                  <c:v>中城村</c:v>
                </c:pt>
                <c:pt idx="19">
                  <c:v>恩納村</c:v>
                </c:pt>
                <c:pt idx="20">
                  <c:v>宜野座村</c:v>
                </c:pt>
                <c:pt idx="21">
                  <c:v>伊江村</c:v>
                </c:pt>
                <c:pt idx="22">
                  <c:v>今帰仁村</c:v>
                </c:pt>
                <c:pt idx="23">
                  <c:v>本部町</c:v>
                </c:pt>
                <c:pt idx="24">
                  <c:v>大宜味村</c:v>
                </c:pt>
                <c:pt idx="25">
                  <c:v>渡嘉敷村</c:v>
                </c:pt>
                <c:pt idx="26">
                  <c:v>国頭村</c:v>
                </c:pt>
                <c:pt idx="27">
                  <c:v>渡名喜村</c:v>
                </c:pt>
                <c:pt idx="28">
                  <c:v>伊是名村</c:v>
                </c:pt>
                <c:pt idx="29">
                  <c:v>粟国村</c:v>
                </c:pt>
              </c:strCache>
            </c:strRef>
          </c:cat>
          <c:val>
            <c:numRef>
              <c:f>Sheet1!$Q$26:$Q$55</c:f>
              <c:numCache>
                <c:formatCode>#,##0_ </c:formatCode>
                <c:ptCount val="30"/>
                <c:pt idx="0">
                  <c:v>4015.9920858027008</c:v>
                </c:pt>
                <c:pt idx="1">
                  <c:v>4498.624811501717</c:v>
                </c:pt>
                <c:pt idx="2">
                  <c:v>5300.4767314582759</c:v>
                </c:pt>
                <c:pt idx="3">
                  <c:v>6383.9275029969631</c:v>
                </c:pt>
                <c:pt idx="4">
                  <c:v>7437.3915932039708</c:v>
                </c:pt>
                <c:pt idx="5">
                  <c:v>7629.0693567346716</c:v>
                </c:pt>
                <c:pt idx="6">
                  <c:v>7956.4256273943247</c:v>
                </c:pt>
                <c:pt idx="7">
                  <c:v>7992.7450715021478</c:v>
                </c:pt>
                <c:pt idx="8">
                  <c:v>8031.9986283180424</c:v>
                </c:pt>
                <c:pt idx="9">
                  <c:v>8190.964873901461</c:v>
                </c:pt>
                <c:pt idx="10">
                  <c:v>8208.5992967201073</c:v>
                </c:pt>
                <c:pt idx="11">
                  <c:v>8208.8511209575427</c:v>
                </c:pt>
                <c:pt idx="12">
                  <c:v>8423.6805486501762</c:v>
                </c:pt>
                <c:pt idx="13">
                  <c:v>8591.7830485541999</c:v>
                </c:pt>
                <c:pt idx="14">
                  <c:v>8890.4754475917471</c:v>
                </c:pt>
                <c:pt idx="15">
                  <c:v>9009.734238218316</c:v>
                </c:pt>
                <c:pt idx="16">
                  <c:v>9315.0435170714409</c:v>
                </c:pt>
                <c:pt idx="17">
                  <c:v>9673.3156102799803</c:v>
                </c:pt>
                <c:pt idx="18">
                  <c:v>10375.864211468775</c:v>
                </c:pt>
                <c:pt idx="19">
                  <c:v>10400.59484866952</c:v>
                </c:pt>
                <c:pt idx="20">
                  <c:v>10483.924019126787</c:v>
                </c:pt>
                <c:pt idx="21">
                  <c:v>10725.277011754573</c:v>
                </c:pt>
                <c:pt idx="22">
                  <c:v>11031.909787054257</c:v>
                </c:pt>
                <c:pt idx="23">
                  <c:v>11048.220305755591</c:v>
                </c:pt>
                <c:pt idx="24">
                  <c:v>11783.476945780867</c:v>
                </c:pt>
                <c:pt idx="25">
                  <c:v>11871.647299983182</c:v>
                </c:pt>
                <c:pt idx="26">
                  <c:v>12858.126519639169</c:v>
                </c:pt>
                <c:pt idx="27">
                  <c:v>17127.568879957078</c:v>
                </c:pt>
                <c:pt idx="28">
                  <c:v>19141.923184460833</c:v>
                </c:pt>
                <c:pt idx="29">
                  <c:v>20114.852976641494</c:v>
                </c:pt>
              </c:numCache>
            </c:numRef>
          </c:val>
          <c:extLst>
            <c:ext xmlns:c16="http://schemas.microsoft.com/office/drawing/2014/chart" uri="{C3380CC4-5D6E-409C-BE32-E72D297353CC}">
              <c16:uniqueId val="{00000002-020C-4C1E-A6CD-5014BD172D9E}"/>
            </c:ext>
          </c:extLst>
        </c:ser>
        <c:dLbls>
          <c:showLegendKey val="0"/>
          <c:showVal val="0"/>
          <c:showCatName val="0"/>
          <c:showSerName val="0"/>
          <c:showPercent val="0"/>
          <c:showBubbleSize val="0"/>
        </c:dLbls>
        <c:gapWidth val="120"/>
        <c:overlap val="100"/>
        <c:axId val="86695663"/>
        <c:axId val="86706223"/>
      </c:barChart>
      <c:catAx>
        <c:axId val="86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706223"/>
        <c:crosses val="autoZero"/>
        <c:auto val="1"/>
        <c:lblAlgn val="ctr"/>
        <c:lblOffset val="100"/>
        <c:noMultiLvlLbl val="0"/>
      </c:catAx>
      <c:valAx>
        <c:axId val="8670622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695663"/>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564718541873315E-2"/>
          <c:y val="4.482756014849381E-2"/>
          <c:w val="0.86217517213923534"/>
          <c:h val="0.80314236324305965"/>
        </c:manualLayout>
      </c:layout>
      <c:barChart>
        <c:barDir val="col"/>
        <c:grouping val="stacked"/>
        <c:varyColors val="0"/>
        <c:ser>
          <c:idx val="0"/>
          <c:order val="0"/>
          <c:tx>
            <c:strRef>
              <c:f>Sheet1!$D$29</c:f>
              <c:strCache>
                <c:ptCount val="1"/>
                <c:pt idx="0">
                  <c:v>在宅サービス</c:v>
                </c:pt>
              </c:strCache>
            </c:strRef>
          </c:tx>
          <c:spPr>
            <a:solidFill>
              <a:schemeClr val="tx2"/>
            </a:solidFill>
            <a:ln w="6350">
              <a:solidFill>
                <a:schemeClr val="bg1"/>
              </a:solidFill>
            </a:ln>
            <a:effectLst/>
          </c:spPr>
          <c:invertIfNegative val="0"/>
          <c:cat>
            <c:strRef>
              <c:f>Sheet1!$C$30:$C$58</c:f>
              <c:strCache>
                <c:ptCount val="29"/>
                <c:pt idx="0">
                  <c:v>南大東村</c:v>
                </c:pt>
                <c:pt idx="1">
                  <c:v>座間味村</c:v>
                </c:pt>
                <c:pt idx="2">
                  <c:v>西原町</c:v>
                </c:pt>
                <c:pt idx="3">
                  <c:v>八重瀬町</c:v>
                </c:pt>
                <c:pt idx="4">
                  <c:v>南風原町</c:v>
                </c:pt>
                <c:pt idx="5">
                  <c:v>豊見城市</c:v>
                </c:pt>
                <c:pt idx="6">
                  <c:v>北谷町</c:v>
                </c:pt>
                <c:pt idx="7">
                  <c:v>与那原町</c:v>
                </c:pt>
                <c:pt idx="8">
                  <c:v>北大東村</c:v>
                </c:pt>
                <c:pt idx="9">
                  <c:v>読谷村</c:v>
                </c:pt>
                <c:pt idx="10">
                  <c:v>宜野座村</c:v>
                </c:pt>
                <c:pt idx="11">
                  <c:v>北中城村</c:v>
                </c:pt>
                <c:pt idx="12">
                  <c:v>久米島町</c:v>
                </c:pt>
                <c:pt idx="13">
                  <c:v>嘉手納町</c:v>
                </c:pt>
                <c:pt idx="14">
                  <c:v>伊平屋村</c:v>
                </c:pt>
                <c:pt idx="15">
                  <c:v>恩納村</c:v>
                </c:pt>
                <c:pt idx="16">
                  <c:v>中城村</c:v>
                </c:pt>
                <c:pt idx="17">
                  <c:v>渡嘉敷村</c:v>
                </c:pt>
                <c:pt idx="18">
                  <c:v>南城市</c:v>
                </c:pt>
                <c:pt idx="19">
                  <c:v>本部町</c:v>
                </c:pt>
                <c:pt idx="20">
                  <c:v>伊江村</c:v>
                </c:pt>
                <c:pt idx="21">
                  <c:v>国頭村</c:v>
                </c:pt>
                <c:pt idx="22">
                  <c:v>東村</c:v>
                </c:pt>
                <c:pt idx="23">
                  <c:v>金武町</c:v>
                </c:pt>
                <c:pt idx="24">
                  <c:v>伊是名村</c:v>
                </c:pt>
                <c:pt idx="25">
                  <c:v>今帰仁村</c:v>
                </c:pt>
                <c:pt idx="26">
                  <c:v>大宜味村</c:v>
                </c:pt>
                <c:pt idx="27">
                  <c:v>粟国村</c:v>
                </c:pt>
                <c:pt idx="28">
                  <c:v>渡名喜村</c:v>
                </c:pt>
              </c:strCache>
            </c:strRef>
          </c:cat>
          <c:val>
            <c:numRef>
              <c:f>Sheet1!$D$30:$D$58</c:f>
              <c:numCache>
                <c:formatCode>#,##0_ </c:formatCode>
                <c:ptCount val="29"/>
                <c:pt idx="0">
                  <c:v>-3809.5130037192284</c:v>
                </c:pt>
                <c:pt idx="1">
                  <c:v>-80.72954576027405</c:v>
                </c:pt>
                <c:pt idx="2">
                  <c:v>-597.47951030851618</c:v>
                </c:pt>
                <c:pt idx="3">
                  <c:v>-2117.7173363168713</c:v>
                </c:pt>
                <c:pt idx="4">
                  <c:v>-184.66445590301919</c:v>
                </c:pt>
                <c:pt idx="5">
                  <c:v>297.10428311944816</c:v>
                </c:pt>
                <c:pt idx="6">
                  <c:v>-509.54211294162451</c:v>
                </c:pt>
                <c:pt idx="7">
                  <c:v>-49.617100617728283</c:v>
                </c:pt>
                <c:pt idx="8">
                  <c:v>-841.91112057466671</c:v>
                </c:pt>
                <c:pt idx="9">
                  <c:v>844.52285266844228</c:v>
                </c:pt>
                <c:pt idx="10">
                  <c:v>-194.01750587072092</c:v>
                </c:pt>
                <c:pt idx="11">
                  <c:v>547.34427637428962</c:v>
                </c:pt>
                <c:pt idx="12">
                  <c:v>289.01227958859454</c:v>
                </c:pt>
                <c:pt idx="13">
                  <c:v>994.30348386494552</c:v>
                </c:pt>
                <c:pt idx="14">
                  <c:v>4613.2007187262716</c:v>
                </c:pt>
                <c:pt idx="15">
                  <c:v>822.82712053414252</c:v>
                </c:pt>
                <c:pt idx="16">
                  <c:v>1614.5912222742372</c:v>
                </c:pt>
                <c:pt idx="17">
                  <c:v>27.477593244193486</c:v>
                </c:pt>
                <c:pt idx="18">
                  <c:v>681.03466337793361</c:v>
                </c:pt>
                <c:pt idx="19">
                  <c:v>-1124.2817602392715</c:v>
                </c:pt>
                <c:pt idx="20">
                  <c:v>-1223.6024471807468</c:v>
                </c:pt>
                <c:pt idx="21">
                  <c:v>-5654.7812536687679</c:v>
                </c:pt>
                <c:pt idx="22">
                  <c:v>-662.20562688249993</c:v>
                </c:pt>
                <c:pt idx="23">
                  <c:v>1458.7519529771871</c:v>
                </c:pt>
                <c:pt idx="24">
                  <c:v>-2860.4261033574894</c:v>
                </c:pt>
                <c:pt idx="25">
                  <c:v>711.51450440254121</c:v>
                </c:pt>
                <c:pt idx="26">
                  <c:v>251.42951046071903</c:v>
                </c:pt>
                <c:pt idx="27">
                  <c:v>-1247.5684293794147</c:v>
                </c:pt>
                <c:pt idx="28">
                  <c:v>3706.7633075299091</c:v>
                </c:pt>
              </c:numCache>
            </c:numRef>
          </c:val>
          <c:extLst>
            <c:ext xmlns:c16="http://schemas.microsoft.com/office/drawing/2014/chart" uri="{C3380CC4-5D6E-409C-BE32-E72D297353CC}">
              <c16:uniqueId val="{00000000-3AB1-419A-A8E4-7D77E6671D33}"/>
            </c:ext>
          </c:extLst>
        </c:ser>
        <c:ser>
          <c:idx val="1"/>
          <c:order val="1"/>
          <c:tx>
            <c:strRef>
              <c:f>Sheet1!$E$29</c:f>
              <c:strCache>
                <c:ptCount val="1"/>
                <c:pt idx="0">
                  <c:v>居住系サービス</c:v>
                </c:pt>
              </c:strCache>
            </c:strRef>
          </c:tx>
          <c:spPr>
            <a:solidFill>
              <a:schemeClr val="tx2">
                <a:lumMod val="50000"/>
                <a:lumOff val="50000"/>
              </a:schemeClr>
            </a:solidFill>
            <a:ln w="6350">
              <a:solidFill>
                <a:schemeClr val="bg1"/>
              </a:solidFill>
            </a:ln>
            <a:effectLst/>
          </c:spPr>
          <c:invertIfNegative val="0"/>
          <c:cat>
            <c:strRef>
              <c:f>Sheet1!$C$30:$C$58</c:f>
              <c:strCache>
                <c:ptCount val="29"/>
                <c:pt idx="0">
                  <c:v>南大東村</c:v>
                </c:pt>
                <c:pt idx="1">
                  <c:v>座間味村</c:v>
                </c:pt>
                <c:pt idx="2">
                  <c:v>西原町</c:v>
                </c:pt>
                <c:pt idx="3">
                  <c:v>八重瀬町</c:v>
                </c:pt>
                <c:pt idx="4">
                  <c:v>南風原町</c:v>
                </c:pt>
                <c:pt idx="5">
                  <c:v>豊見城市</c:v>
                </c:pt>
                <c:pt idx="6">
                  <c:v>北谷町</c:v>
                </c:pt>
                <c:pt idx="7">
                  <c:v>与那原町</c:v>
                </c:pt>
                <c:pt idx="8">
                  <c:v>北大東村</c:v>
                </c:pt>
                <c:pt idx="9">
                  <c:v>読谷村</c:v>
                </c:pt>
                <c:pt idx="10">
                  <c:v>宜野座村</c:v>
                </c:pt>
                <c:pt idx="11">
                  <c:v>北中城村</c:v>
                </c:pt>
                <c:pt idx="12">
                  <c:v>久米島町</c:v>
                </c:pt>
                <c:pt idx="13">
                  <c:v>嘉手納町</c:v>
                </c:pt>
                <c:pt idx="14">
                  <c:v>伊平屋村</c:v>
                </c:pt>
                <c:pt idx="15">
                  <c:v>恩納村</c:v>
                </c:pt>
                <c:pt idx="16">
                  <c:v>中城村</c:v>
                </c:pt>
                <c:pt idx="17">
                  <c:v>渡嘉敷村</c:v>
                </c:pt>
                <c:pt idx="18">
                  <c:v>南城市</c:v>
                </c:pt>
                <c:pt idx="19">
                  <c:v>本部町</c:v>
                </c:pt>
                <c:pt idx="20">
                  <c:v>伊江村</c:v>
                </c:pt>
                <c:pt idx="21">
                  <c:v>国頭村</c:v>
                </c:pt>
                <c:pt idx="22">
                  <c:v>東村</c:v>
                </c:pt>
                <c:pt idx="23">
                  <c:v>金武町</c:v>
                </c:pt>
                <c:pt idx="24">
                  <c:v>伊是名村</c:v>
                </c:pt>
                <c:pt idx="25">
                  <c:v>今帰仁村</c:v>
                </c:pt>
                <c:pt idx="26">
                  <c:v>大宜味村</c:v>
                </c:pt>
                <c:pt idx="27">
                  <c:v>粟国村</c:v>
                </c:pt>
                <c:pt idx="28">
                  <c:v>渡名喜村</c:v>
                </c:pt>
              </c:strCache>
            </c:strRef>
          </c:cat>
          <c:val>
            <c:numRef>
              <c:f>Sheet1!$E$30:$E$58</c:f>
              <c:numCache>
                <c:formatCode>#,##0_ </c:formatCode>
                <c:ptCount val="29"/>
                <c:pt idx="0">
                  <c:v>-1645.2984979279067</c:v>
                </c:pt>
                <c:pt idx="1">
                  <c:v>-1159.8191289958679</c:v>
                </c:pt>
                <c:pt idx="2">
                  <c:v>-1064.2461609479437</c:v>
                </c:pt>
                <c:pt idx="3">
                  <c:v>130.80701008621986</c:v>
                </c:pt>
                <c:pt idx="4">
                  <c:v>70.429349524857798</c:v>
                </c:pt>
                <c:pt idx="5">
                  <c:v>-240.80212219745795</c:v>
                </c:pt>
                <c:pt idx="6">
                  <c:v>928.8576321850237</c:v>
                </c:pt>
                <c:pt idx="7">
                  <c:v>151.2693288582177</c:v>
                </c:pt>
                <c:pt idx="8">
                  <c:v>-117.34445381025967</c:v>
                </c:pt>
                <c:pt idx="9">
                  <c:v>-554.90096142843663</c:v>
                </c:pt>
                <c:pt idx="10">
                  <c:v>-209.05080207537208</c:v>
                </c:pt>
                <c:pt idx="11">
                  <c:v>861.54057773573959</c:v>
                </c:pt>
                <c:pt idx="12">
                  <c:v>-728.5496543618849</c:v>
                </c:pt>
                <c:pt idx="13">
                  <c:v>388.34379743327941</c:v>
                </c:pt>
                <c:pt idx="14">
                  <c:v>-1645.2984979279067</c:v>
                </c:pt>
                <c:pt idx="15">
                  <c:v>-1278.9356594424048</c:v>
                </c:pt>
                <c:pt idx="16">
                  <c:v>-1069.774258452705</c:v>
                </c:pt>
                <c:pt idx="17">
                  <c:v>-1417.0405614199703</c:v>
                </c:pt>
                <c:pt idx="18">
                  <c:v>425.73740555690392</c:v>
                </c:pt>
                <c:pt idx="19">
                  <c:v>-466.55399785204577</c:v>
                </c:pt>
                <c:pt idx="20">
                  <c:v>-59.037333172324452</c:v>
                </c:pt>
                <c:pt idx="21">
                  <c:v>1346.6414709376313</c:v>
                </c:pt>
                <c:pt idx="22">
                  <c:v>1967.7610620113951</c:v>
                </c:pt>
                <c:pt idx="23">
                  <c:v>2431.276442120055</c:v>
                </c:pt>
                <c:pt idx="24">
                  <c:v>-1218.9042026258933</c:v>
                </c:pt>
                <c:pt idx="25">
                  <c:v>743.54568475446558</c:v>
                </c:pt>
                <c:pt idx="26">
                  <c:v>1193.2883134243471</c:v>
                </c:pt>
                <c:pt idx="27">
                  <c:v>-1645.2984979279067</c:v>
                </c:pt>
                <c:pt idx="28">
                  <c:v>1544.4036297316679</c:v>
                </c:pt>
              </c:numCache>
            </c:numRef>
          </c:val>
          <c:extLst>
            <c:ext xmlns:c16="http://schemas.microsoft.com/office/drawing/2014/chart" uri="{C3380CC4-5D6E-409C-BE32-E72D297353CC}">
              <c16:uniqueId val="{00000001-3AB1-419A-A8E4-7D77E6671D33}"/>
            </c:ext>
          </c:extLst>
        </c:ser>
        <c:ser>
          <c:idx val="2"/>
          <c:order val="2"/>
          <c:tx>
            <c:strRef>
              <c:f>Sheet1!$F$29</c:f>
              <c:strCache>
                <c:ptCount val="1"/>
                <c:pt idx="0">
                  <c:v>施設サービス</c:v>
                </c:pt>
              </c:strCache>
            </c:strRef>
          </c:tx>
          <c:spPr>
            <a:solidFill>
              <a:schemeClr val="tx2">
                <a:lumMod val="25000"/>
                <a:lumOff val="75000"/>
              </a:schemeClr>
            </a:solidFill>
            <a:ln w="6350">
              <a:solidFill>
                <a:schemeClr val="bg1"/>
              </a:solidFill>
            </a:ln>
            <a:effectLst/>
          </c:spPr>
          <c:invertIfNegative val="0"/>
          <c:cat>
            <c:strRef>
              <c:f>Sheet1!$C$30:$C$58</c:f>
              <c:strCache>
                <c:ptCount val="29"/>
                <c:pt idx="0">
                  <c:v>南大東村</c:v>
                </c:pt>
                <c:pt idx="1">
                  <c:v>座間味村</c:v>
                </c:pt>
                <c:pt idx="2">
                  <c:v>西原町</c:v>
                </c:pt>
                <c:pt idx="3">
                  <c:v>八重瀬町</c:v>
                </c:pt>
                <c:pt idx="4">
                  <c:v>南風原町</c:v>
                </c:pt>
                <c:pt idx="5">
                  <c:v>豊見城市</c:v>
                </c:pt>
                <c:pt idx="6">
                  <c:v>北谷町</c:v>
                </c:pt>
                <c:pt idx="7">
                  <c:v>与那原町</c:v>
                </c:pt>
                <c:pt idx="8">
                  <c:v>北大東村</c:v>
                </c:pt>
                <c:pt idx="9">
                  <c:v>読谷村</c:v>
                </c:pt>
                <c:pt idx="10">
                  <c:v>宜野座村</c:v>
                </c:pt>
                <c:pt idx="11">
                  <c:v>北中城村</c:v>
                </c:pt>
                <c:pt idx="12">
                  <c:v>久米島町</c:v>
                </c:pt>
                <c:pt idx="13">
                  <c:v>嘉手納町</c:v>
                </c:pt>
                <c:pt idx="14">
                  <c:v>伊平屋村</c:v>
                </c:pt>
                <c:pt idx="15">
                  <c:v>恩納村</c:v>
                </c:pt>
                <c:pt idx="16">
                  <c:v>中城村</c:v>
                </c:pt>
                <c:pt idx="17">
                  <c:v>渡嘉敷村</c:v>
                </c:pt>
                <c:pt idx="18">
                  <c:v>南城市</c:v>
                </c:pt>
                <c:pt idx="19">
                  <c:v>本部町</c:v>
                </c:pt>
                <c:pt idx="20">
                  <c:v>伊江村</c:v>
                </c:pt>
                <c:pt idx="21">
                  <c:v>国頭村</c:v>
                </c:pt>
                <c:pt idx="22">
                  <c:v>東村</c:v>
                </c:pt>
                <c:pt idx="23">
                  <c:v>金武町</c:v>
                </c:pt>
                <c:pt idx="24">
                  <c:v>伊是名村</c:v>
                </c:pt>
                <c:pt idx="25">
                  <c:v>今帰仁村</c:v>
                </c:pt>
                <c:pt idx="26">
                  <c:v>大宜味村</c:v>
                </c:pt>
                <c:pt idx="27">
                  <c:v>粟国村</c:v>
                </c:pt>
                <c:pt idx="28">
                  <c:v>渡名喜村</c:v>
                </c:pt>
              </c:strCache>
            </c:strRef>
          </c:cat>
          <c:val>
            <c:numRef>
              <c:f>Sheet1!$F$30:$F$58</c:f>
              <c:numCache>
                <c:formatCode>#,##0_ </c:formatCode>
                <c:ptCount val="29"/>
                <c:pt idx="0">
                  <c:v>-4648.7005800161151</c:v>
                </c:pt>
                <c:pt idx="1">
                  <c:v>-3826.7505232310532</c:v>
                </c:pt>
                <c:pt idx="2">
                  <c:v>-1491.5076796801895</c:v>
                </c:pt>
                <c:pt idx="3">
                  <c:v>-192.14426374144932</c:v>
                </c:pt>
                <c:pt idx="4">
                  <c:v>-1582.9302629605581</c:v>
                </c:pt>
                <c:pt idx="5">
                  <c:v>-1733.228098949673</c:v>
                </c:pt>
                <c:pt idx="6">
                  <c:v>-1819.0378306182874</c:v>
                </c:pt>
                <c:pt idx="7">
                  <c:v>-1151.8091933852529</c:v>
                </c:pt>
                <c:pt idx="8">
                  <c:v>389.26349256944195</c:v>
                </c:pt>
                <c:pt idx="9">
                  <c:v>-834.55574178139159</c:v>
                </c:pt>
                <c:pt idx="10">
                  <c:v>566.19618177415578</c:v>
                </c:pt>
                <c:pt idx="11">
                  <c:v>-867.53965642024468</c:v>
                </c:pt>
                <c:pt idx="12">
                  <c:v>1133.967643363485</c:v>
                </c:pt>
                <c:pt idx="13">
                  <c:v>-401.00033075369538</c:v>
                </c:pt>
                <c:pt idx="14">
                  <c:v>-1773.863319024761</c:v>
                </c:pt>
                <c:pt idx="15">
                  <c:v>1650.518672930586</c:v>
                </c:pt>
                <c:pt idx="16">
                  <c:v>1056.3514935786679</c:v>
                </c:pt>
                <c:pt idx="17">
                  <c:v>3039.5956587692544</c:v>
                </c:pt>
                <c:pt idx="18">
                  <c:v>654.53104037989033</c:v>
                </c:pt>
                <c:pt idx="19">
                  <c:v>3487.028369139096</c:v>
                </c:pt>
                <c:pt idx="20">
                  <c:v>3496.8960821774035</c:v>
                </c:pt>
                <c:pt idx="21">
                  <c:v>6552.3295703140247</c:v>
                </c:pt>
                <c:pt idx="22">
                  <c:v>1169.9327255129992</c:v>
                </c:pt>
                <c:pt idx="23">
                  <c:v>-827.60677538731579</c:v>
                </c:pt>
                <c:pt idx="24">
                  <c:v>8728.6495631050384</c:v>
                </c:pt>
                <c:pt idx="25">
                  <c:v>3851.726483221375</c:v>
                </c:pt>
                <c:pt idx="26">
                  <c:v>6331.5144254968691</c:v>
                </c:pt>
                <c:pt idx="27">
                  <c:v>17541.206359371336</c:v>
                </c:pt>
                <c:pt idx="28">
                  <c:v>13372.21082256527</c:v>
                </c:pt>
              </c:numCache>
            </c:numRef>
          </c:val>
          <c:extLst>
            <c:ext xmlns:c16="http://schemas.microsoft.com/office/drawing/2014/chart" uri="{C3380CC4-5D6E-409C-BE32-E72D297353CC}">
              <c16:uniqueId val="{00000002-3AB1-419A-A8E4-7D77E6671D33}"/>
            </c:ext>
          </c:extLst>
        </c:ser>
        <c:dLbls>
          <c:showLegendKey val="0"/>
          <c:showVal val="0"/>
          <c:showCatName val="0"/>
          <c:showSerName val="0"/>
          <c:showPercent val="0"/>
          <c:showBubbleSize val="0"/>
        </c:dLbls>
        <c:gapWidth val="120"/>
        <c:overlap val="100"/>
        <c:axId val="1593336608"/>
        <c:axId val="1593322208"/>
      </c:barChart>
      <c:catAx>
        <c:axId val="15933366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593322208"/>
        <c:crosses val="autoZero"/>
        <c:auto val="1"/>
        <c:lblAlgn val="ctr"/>
        <c:lblOffset val="100"/>
        <c:noMultiLvlLbl val="0"/>
      </c:catAx>
      <c:valAx>
        <c:axId val="1593322208"/>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593336608"/>
        <c:crosses val="autoZero"/>
        <c:crossBetween val="between"/>
      </c:valAx>
    </c:plotArea>
    <c:legend>
      <c:legendPos val="r"/>
      <c:layout>
        <c:manualLayout>
          <c:xMode val="edge"/>
          <c:yMode val="edge"/>
          <c:x val="0.65909444208875623"/>
          <c:y val="7.3196456642539404E-2"/>
          <c:w val="0.19034287074600154"/>
          <c:h val="0.122820815582403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22167722793955E-2"/>
          <c:y val="4.7558811723369565E-2"/>
          <c:w val="0.87067025466900982"/>
          <c:h val="0.75748167548170953"/>
        </c:manualLayout>
      </c:layout>
      <c:barChart>
        <c:barDir val="col"/>
        <c:grouping val="stacked"/>
        <c:varyColors val="0"/>
        <c:ser>
          <c:idx val="1"/>
          <c:order val="0"/>
          <c:tx>
            <c:strRef>
              <c:f>Sheet1!$P$57</c:f>
              <c:strCache>
                <c:ptCount val="1"/>
                <c:pt idx="0">
                  <c:v>85歳以上</c:v>
                </c:pt>
              </c:strCache>
            </c:strRef>
          </c:tx>
          <c:spPr>
            <a:solidFill>
              <a:schemeClr val="accent5">
                <a:lumMod val="20000"/>
                <a:lumOff val="80000"/>
              </a:schemeClr>
            </a:solidFill>
            <a:ln w="3175">
              <a:solidFill>
                <a:schemeClr val="bg1"/>
              </a:solidFill>
            </a:ln>
            <a:effectLst/>
          </c:spPr>
          <c:invertIfNegative val="0"/>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Sheet1!$Q$57:$Y$57</c:f>
              <c:numCache>
                <c:formatCode>General</c:formatCode>
                <c:ptCount val="9"/>
                <c:pt idx="0">
                  <c:v>615</c:v>
                </c:pt>
                <c:pt idx="1">
                  <c:v>709</c:v>
                </c:pt>
                <c:pt idx="2">
                  <c:v>757</c:v>
                </c:pt>
                <c:pt idx="3">
                  <c:v>713</c:v>
                </c:pt>
                <c:pt idx="4">
                  <c:v>680</c:v>
                </c:pt>
                <c:pt idx="5">
                  <c:v>838</c:v>
                </c:pt>
                <c:pt idx="6">
                  <c:v>1051</c:v>
                </c:pt>
                <c:pt idx="7">
                  <c:v>1145</c:v>
                </c:pt>
                <c:pt idx="8">
                  <c:v>1091</c:v>
                </c:pt>
              </c:numCache>
            </c:numRef>
          </c:val>
          <c:extLst>
            <c:ext xmlns:c16="http://schemas.microsoft.com/office/drawing/2014/chart" uri="{C3380CC4-5D6E-409C-BE32-E72D297353CC}">
              <c16:uniqueId val="{00000000-5997-45C2-A238-3DC7E1179380}"/>
            </c:ext>
          </c:extLst>
        </c:ser>
        <c:ser>
          <c:idx val="0"/>
          <c:order val="1"/>
          <c:tx>
            <c:strRef>
              <c:f>Sheet1!$P$58</c:f>
              <c:strCache>
                <c:ptCount val="1"/>
                <c:pt idx="0">
                  <c:v>75歳~85歳未満</c:v>
                </c:pt>
              </c:strCache>
            </c:strRef>
          </c:tx>
          <c:spPr>
            <a:solidFill>
              <a:schemeClr val="accent5">
                <a:lumMod val="60000"/>
                <a:lumOff val="40000"/>
              </a:schemeClr>
            </a:solidFill>
            <a:ln w="3175">
              <a:solidFill>
                <a:schemeClr val="bg1"/>
              </a:solidFill>
            </a:ln>
            <a:effectLst/>
          </c:spPr>
          <c:invertIfNegative val="0"/>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Sheet1!$Q$58:$Y$58</c:f>
              <c:numCache>
                <c:formatCode>General</c:formatCode>
                <c:ptCount val="9"/>
                <c:pt idx="0">
                  <c:v>932</c:v>
                </c:pt>
                <c:pt idx="1">
                  <c:v>854</c:v>
                </c:pt>
                <c:pt idx="2">
                  <c:v>777</c:v>
                </c:pt>
                <c:pt idx="3">
                  <c:v>951</c:v>
                </c:pt>
                <c:pt idx="4">
                  <c:v>1274</c:v>
                </c:pt>
                <c:pt idx="5">
                  <c:v>1314</c:v>
                </c:pt>
                <c:pt idx="6">
                  <c:v>1119</c:v>
                </c:pt>
                <c:pt idx="7">
                  <c:v>939</c:v>
                </c:pt>
                <c:pt idx="8">
                  <c:v>940</c:v>
                </c:pt>
              </c:numCache>
            </c:numRef>
          </c:val>
          <c:extLst>
            <c:ext xmlns:c16="http://schemas.microsoft.com/office/drawing/2014/chart" uri="{C3380CC4-5D6E-409C-BE32-E72D297353CC}">
              <c16:uniqueId val="{00000001-5997-45C2-A238-3DC7E1179380}"/>
            </c:ext>
          </c:extLst>
        </c:ser>
        <c:ser>
          <c:idx val="2"/>
          <c:order val="2"/>
          <c:tx>
            <c:strRef>
              <c:f>Sheet1!$P$59</c:f>
              <c:strCache>
                <c:ptCount val="1"/>
                <c:pt idx="0">
                  <c:v>65歳～75歳未満</c:v>
                </c:pt>
              </c:strCache>
            </c:strRef>
          </c:tx>
          <c:spPr>
            <a:solidFill>
              <a:schemeClr val="accent5">
                <a:lumMod val="75000"/>
              </a:schemeClr>
            </a:solidFill>
            <a:ln w="3175">
              <a:solidFill>
                <a:schemeClr val="bg1"/>
              </a:solidFill>
            </a:ln>
            <a:effectLst/>
          </c:spPr>
          <c:invertIfNegative val="0"/>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Sheet1!$Q$59:$Y$59</c:f>
              <c:numCache>
                <c:formatCode>General</c:formatCode>
                <c:ptCount val="9"/>
                <c:pt idx="0">
                  <c:v>910</c:v>
                </c:pt>
                <c:pt idx="1">
                  <c:v>1115</c:v>
                </c:pt>
                <c:pt idx="2">
                  <c:v>1485</c:v>
                </c:pt>
                <c:pt idx="3">
                  <c:v>1534</c:v>
                </c:pt>
                <c:pt idx="4">
                  <c:v>1268</c:v>
                </c:pt>
                <c:pt idx="5">
                  <c:v>1018</c:v>
                </c:pt>
                <c:pt idx="6">
                  <c:v>992</c:v>
                </c:pt>
                <c:pt idx="7">
                  <c:v>1098</c:v>
                </c:pt>
                <c:pt idx="8">
                  <c:v>1106</c:v>
                </c:pt>
              </c:numCache>
            </c:numRef>
          </c:val>
          <c:extLst>
            <c:ext xmlns:c16="http://schemas.microsoft.com/office/drawing/2014/chart" uri="{C3380CC4-5D6E-409C-BE32-E72D297353CC}">
              <c16:uniqueId val="{00000002-5997-45C2-A238-3DC7E1179380}"/>
            </c:ext>
          </c:extLst>
        </c:ser>
        <c:ser>
          <c:idx val="3"/>
          <c:order val="3"/>
          <c:tx>
            <c:strRef>
              <c:f>Sheet1!$P$60</c:f>
              <c:strCache>
                <c:ptCount val="1"/>
                <c:pt idx="0">
                  <c:v>40歳～65歳未満</c:v>
                </c:pt>
              </c:strCache>
            </c:strRef>
          </c:tx>
          <c:spPr>
            <a:solidFill>
              <a:schemeClr val="tx2">
                <a:lumMod val="75000"/>
                <a:lumOff val="25000"/>
              </a:schemeClr>
            </a:solidFill>
            <a:ln w="3175">
              <a:solidFill>
                <a:schemeClr val="bg1"/>
              </a:solidFill>
            </a:ln>
            <a:effectLst/>
          </c:spPr>
          <c:invertIfNegative val="0"/>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Sheet1!$Q$60:$Y$60</c:f>
              <c:numCache>
                <c:formatCode>General</c:formatCode>
                <c:ptCount val="9"/>
                <c:pt idx="0">
                  <c:v>-3144</c:v>
                </c:pt>
                <c:pt idx="1">
                  <c:v>-3168</c:v>
                </c:pt>
                <c:pt idx="2">
                  <c:v>-2765</c:v>
                </c:pt>
                <c:pt idx="3">
                  <c:v>-2531</c:v>
                </c:pt>
                <c:pt idx="4">
                  <c:v>-2404</c:v>
                </c:pt>
                <c:pt idx="5">
                  <c:v>-2259</c:v>
                </c:pt>
                <c:pt idx="6">
                  <c:v>-2036</c:v>
                </c:pt>
                <c:pt idx="7">
                  <c:v>-1782</c:v>
                </c:pt>
                <c:pt idx="8">
                  <c:v>-1571</c:v>
                </c:pt>
              </c:numCache>
            </c:numRef>
          </c:val>
          <c:extLst>
            <c:ext xmlns:c16="http://schemas.microsoft.com/office/drawing/2014/chart" uri="{C3380CC4-5D6E-409C-BE32-E72D297353CC}">
              <c16:uniqueId val="{00000003-5997-45C2-A238-3DC7E1179380}"/>
            </c:ext>
          </c:extLst>
        </c:ser>
        <c:ser>
          <c:idx val="4"/>
          <c:order val="4"/>
          <c:tx>
            <c:strRef>
              <c:f>Sheet1!$P$61</c:f>
              <c:strCache>
                <c:ptCount val="1"/>
                <c:pt idx="0">
                  <c:v>15歳～40歳未満</c:v>
                </c:pt>
              </c:strCache>
            </c:strRef>
          </c:tx>
          <c:spPr>
            <a:solidFill>
              <a:schemeClr val="accent1">
                <a:lumMod val="60000"/>
                <a:lumOff val="40000"/>
              </a:schemeClr>
            </a:solidFill>
            <a:ln w="3175">
              <a:solidFill>
                <a:schemeClr val="bg1"/>
              </a:solidFill>
            </a:ln>
            <a:effectLst/>
          </c:spPr>
          <c:invertIfNegative val="0"/>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Sheet1!$Q$61:$Y$61</c:f>
              <c:numCache>
                <c:formatCode>General</c:formatCode>
                <c:ptCount val="9"/>
                <c:pt idx="0">
                  <c:v>-2281</c:v>
                </c:pt>
                <c:pt idx="1">
                  <c:v>-2242</c:v>
                </c:pt>
                <c:pt idx="2">
                  <c:v>-1775</c:v>
                </c:pt>
                <c:pt idx="3">
                  <c:v>-1564</c:v>
                </c:pt>
                <c:pt idx="4">
                  <c:v>-1440</c:v>
                </c:pt>
                <c:pt idx="5">
                  <c:v>-1391</c:v>
                </c:pt>
                <c:pt idx="6">
                  <c:v>-1338</c:v>
                </c:pt>
                <c:pt idx="7">
                  <c:v>-1247</c:v>
                </c:pt>
                <c:pt idx="8">
                  <c:v>-1156</c:v>
                </c:pt>
              </c:numCache>
            </c:numRef>
          </c:val>
          <c:extLst>
            <c:ext xmlns:c16="http://schemas.microsoft.com/office/drawing/2014/chart" uri="{C3380CC4-5D6E-409C-BE32-E72D297353CC}">
              <c16:uniqueId val="{00000004-5997-45C2-A238-3DC7E1179380}"/>
            </c:ext>
          </c:extLst>
        </c:ser>
        <c:ser>
          <c:idx val="5"/>
          <c:order val="5"/>
          <c:tx>
            <c:strRef>
              <c:f>Sheet1!$P$62</c:f>
              <c:strCache>
                <c:ptCount val="1"/>
                <c:pt idx="0">
                  <c:v>15歳未満</c:v>
                </c:pt>
              </c:strCache>
            </c:strRef>
          </c:tx>
          <c:spPr>
            <a:solidFill>
              <a:schemeClr val="accent1">
                <a:lumMod val="20000"/>
                <a:lumOff val="80000"/>
              </a:schemeClr>
            </a:solidFill>
            <a:ln w="3175">
              <a:solidFill>
                <a:schemeClr val="bg1"/>
              </a:solidFill>
            </a:ln>
            <a:effectLst/>
          </c:spPr>
          <c:invertIfNegative val="0"/>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Sheet1!$Q$62:$Y$62</c:f>
              <c:numCache>
                <c:formatCode>General</c:formatCode>
                <c:ptCount val="9"/>
                <c:pt idx="0">
                  <c:v>-1375</c:v>
                </c:pt>
                <c:pt idx="1">
                  <c:v>-1443</c:v>
                </c:pt>
                <c:pt idx="2">
                  <c:v>-1335</c:v>
                </c:pt>
                <c:pt idx="3">
                  <c:v>-1234</c:v>
                </c:pt>
                <c:pt idx="4">
                  <c:v>-1084</c:v>
                </c:pt>
                <c:pt idx="5">
                  <c:v>-946</c:v>
                </c:pt>
                <c:pt idx="6">
                  <c:v>-867</c:v>
                </c:pt>
                <c:pt idx="7">
                  <c:v>-831</c:v>
                </c:pt>
                <c:pt idx="8">
                  <c:v>-808</c:v>
                </c:pt>
              </c:numCache>
            </c:numRef>
          </c:val>
          <c:extLst>
            <c:ext xmlns:c16="http://schemas.microsoft.com/office/drawing/2014/chart" uri="{C3380CC4-5D6E-409C-BE32-E72D297353CC}">
              <c16:uniqueId val="{00000005-5997-45C2-A238-3DC7E1179380}"/>
            </c:ext>
          </c:extLst>
        </c:ser>
        <c:dLbls>
          <c:showLegendKey val="0"/>
          <c:showVal val="0"/>
          <c:showCatName val="0"/>
          <c:showSerName val="0"/>
          <c:showPercent val="0"/>
          <c:showBubbleSize val="0"/>
        </c:dLbls>
        <c:gapWidth val="120"/>
        <c:overlap val="100"/>
        <c:axId val="2134326575"/>
        <c:axId val="2134309295"/>
      </c:barChart>
      <c:lineChart>
        <c:grouping val="standard"/>
        <c:varyColors val="0"/>
        <c:ser>
          <c:idx val="6"/>
          <c:order val="6"/>
          <c:tx>
            <c:strRef>
              <c:f>Sheet1!$P$63</c:f>
              <c:strCache>
                <c:ptCount val="1"/>
                <c:pt idx="0">
                  <c:v>生産年齢人口</c:v>
                </c:pt>
              </c:strCache>
            </c:strRef>
          </c:tx>
          <c:spPr>
            <a:ln w="28575" cap="rnd">
              <a:no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5997-45C2-A238-3DC7E1179380}"/>
                </c:ext>
              </c:extLst>
            </c:dLbl>
            <c:dLbl>
              <c:idx val="2"/>
              <c:delete val="1"/>
              <c:extLst>
                <c:ext xmlns:c15="http://schemas.microsoft.com/office/drawing/2012/chart" uri="{CE6537A1-D6FC-4f65-9D91-7224C49458BB}"/>
                <c:ext xmlns:c16="http://schemas.microsoft.com/office/drawing/2014/chart" uri="{C3380CC4-5D6E-409C-BE32-E72D297353CC}">
                  <c16:uniqueId val="{00000007-5997-45C2-A238-3DC7E1179380}"/>
                </c:ext>
              </c:extLst>
            </c:dLbl>
            <c:dLbl>
              <c:idx val="3"/>
              <c:delete val="1"/>
              <c:extLst>
                <c:ext xmlns:c15="http://schemas.microsoft.com/office/drawing/2012/chart" uri="{CE6537A1-D6FC-4f65-9D91-7224C49458BB}"/>
                <c:ext xmlns:c16="http://schemas.microsoft.com/office/drawing/2014/chart" uri="{C3380CC4-5D6E-409C-BE32-E72D297353CC}">
                  <c16:uniqueId val="{00000008-5997-45C2-A238-3DC7E1179380}"/>
                </c:ext>
              </c:extLst>
            </c:dLbl>
            <c:dLbl>
              <c:idx val="4"/>
              <c:delete val="1"/>
              <c:extLst>
                <c:ext xmlns:c15="http://schemas.microsoft.com/office/drawing/2012/chart" uri="{CE6537A1-D6FC-4f65-9D91-7224C49458BB}"/>
                <c:ext xmlns:c16="http://schemas.microsoft.com/office/drawing/2014/chart" uri="{C3380CC4-5D6E-409C-BE32-E72D297353CC}">
                  <c16:uniqueId val="{00000009-5997-45C2-A238-3DC7E1179380}"/>
                </c:ext>
              </c:extLst>
            </c:dLbl>
            <c:dLbl>
              <c:idx val="5"/>
              <c:delete val="1"/>
              <c:extLst>
                <c:ext xmlns:c15="http://schemas.microsoft.com/office/drawing/2012/chart" uri="{CE6537A1-D6FC-4f65-9D91-7224C49458BB}"/>
                <c:ext xmlns:c16="http://schemas.microsoft.com/office/drawing/2014/chart" uri="{C3380CC4-5D6E-409C-BE32-E72D297353CC}">
                  <c16:uniqueId val="{0000000A-5997-45C2-A238-3DC7E1179380}"/>
                </c:ext>
              </c:extLst>
            </c:dLbl>
            <c:dLbl>
              <c:idx val="6"/>
              <c:delete val="1"/>
              <c:extLst>
                <c:ext xmlns:c15="http://schemas.microsoft.com/office/drawing/2012/chart" uri="{CE6537A1-D6FC-4f65-9D91-7224C49458BB}"/>
                <c:ext xmlns:c16="http://schemas.microsoft.com/office/drawing/2014/chart" uri="{C3380CC4-5D6E-409C-BE32-E72D297353CC}">
                  <c16:uniqueId val="{0000000B-5997-45C2-A238-3DC7E1179380}"/>
                </c:ext>
              </c:extLst>
            </c:dLbl>
            <c:dLbl>
              <c:idx val="7"/>
              <c:delete val="1"/>
              <c:extLst>
                <c:ext xmlns:c15="http://schemas.microsoft.com/office/drawing/2012/chart" uri="{CE6537A1-D6FC-4f65-9D91-7224C49458BB}"/>
                <c:ext xmlns:c16="http://schemas.microsoft.com/office/drawing/2014/chart" uri="{C3380CC4-5D6E-409C-BE32-E72D297353CC}">
                  <c16:uniqueId val="{0000000C-5997-45C2-A238-3DC7E1179380}"/>
                </c:ext>
              </c:extLst>
            </c:dLbl>
            <c:numFmt formatCode="[&lt;0]0,000;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Sheet1!$Q$63:$Y$63</c:f>
              <c:numCache>
                <c:formatCode>General</c:formatCode>
                <c:ptCount val="9"/>
                <c:pt idx="0">
                  <c:v>-6800</c:v>
                </c:pt>
                <c:pt idx="1">
                  <c:v>-6853</c:v>
                </c:pt>
                <c:pt idx="2">
                  <c:v>-5875</c:v>
                </c:pt>
                <c:pt idx="3">
                  <c:v>-5329</c:v>
                </c:pt>
                <c:pt idx="4">
                  <c:v>-4928</c:v>
                </c:pt>
                <c:pt idx="5">
                  <c:v>-4596</c:v>
                </c:pt>
                <c:pt idx="6">
                  <c:v>-4241</c:v>
                </c:pt>
                <c:pt idx="7">
                  <c:v>-3860</c:v>
                </c:pt>
                <c:pt idx="8">
                  <c:v>-3535</c:v>
                </c:pt>
              </c:numCache>
            </c:numRef>
          </c:val>
          <c:smooth val="0"/>
          <c:extLst>
            <c:ext xmlns:c16="http://schemas.microsoft.com/office/drawing/2014/chart" uri="{C3380CC4-5D6E-409C-BE32-E72D297353CC}">
              <c16:uniqueId val="{0000000D-5997-45C2-A238-3DC7E1179380}"/>
            </c:ext>
          </c:extLst>
        </c:ser>
        <c:ser>
          <c:idx val="7"/>
          <c:order val="7"/>
          <c:tx>
            <c:strRef>
              <c:f>Sheet1!$P$64</c:f>
              <c:strCache>
                <c:ptCount val="1"/>
                <c:pt idx="0">
                  <c:v>高齢者人口</c:v>
                </c:pt>
              </c:strCache>
            </c:strRef>
          </c:tx>
          <c:spPr>
            <a:ln w="28575" cap="rnd">
              <a:noFill/>
              <a:round/>
            </a:ln>
            <a:effectLst/>
          </c:spPr>
          <c:marker>
            <c:symbol val="none"/>
          </c:marker>
          <c:dLbls>
            <c:dLbl>
              <c:idx val="0"/>
              <c:layout>
                <c:manualLayout>
                  <c:x val="-3.5407629020194467E-2"/>
                  <c:y val="-2.2039115639137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97-45C2-A238-3DC7E1179380}"/>
                </c:ext>
              </c:extLst>
            </c:dLbl>
            <c:dLbl>
              <c:idx val="1"/>
              <c:delete val="1"/>
              <c:extLst>
                <c:ext xmlns:c15="http://schemas.microsoft.com/office/drawing/2012/chart" uri="{CE6537A1-D6FC-4f65-9D91-7224C49458BB}"/>
                <c:ext xmlns:c16="http://schemas.microsoft.com/office/drawing/2014/chart" uri="{C3380CC4-5D6E-409C-BE32-E72D297353CC}">
                  <c16:uniqueId val="{0000000E-5997-45C2-A238-3DC7E1179380}"/>
                </c:ext>
              </c:extLst>
            </c:dLbl>
            <c:dLbl>
              <c:idx val="2"/>
              <c:delete val="1"/>
              <c:extLst>
                <c:ext xmlns:c15="http://schemas.microsoft.com/office/drawing/2012/chart" uri="{CE6537A1-D6FC-4f65-9D91-7224C49458BB}"/>
                <c:ext xmlns:c16="http://schemas.microsoft.com/office/drawing/2014/chart" uri="{C3380CC4-5D6E-409C-BE32-E72D297353CC}">
                  <c16:uniqueId val="{0000000F-5997-45C2-A238-3DC7E1179380}"/>
                </c:ext>
              </c:extLst>
            </c:dLbl>
            <c:dLbl>
              <c:idx val="3"/>
              <c:delete val="1"/>
              <c:extLst>
                <c:ext xmlns:c15="http://schemas.microsoft.com/office/drawing/2012/chart" uri="{CE6537A1-D6FC-4f65-9D91-7224C49458BB}"/>
                <c:ext xmlns:c16="http://schemas.microsoft.com/office/drawing/2014/chart" uri="{C3380CC4-5D6E-409C-BE32-E72D297353CC}">
                  <c16:uniqueId val="{00000010-5997-45C2-A238-3DC7E1179380}"/>
                </c:ext>
              </c:extLst>
            </c:dLbl>
            <c:dLbl>
              <c:idx val="4"/>
              <c:delete val="1"/>
              <c:extLst>
                <c:ext xmlns:c15="http://schemas.microsoft.com/office/drawing/2012/chart" uri="{CE6537A1-D6FC-4f65-9D91-7224C49458BB}"/>
                <c:ext xmlns:c16="http://schemas.microsoft.com/office/drawing/2014/chart" uri="{C3380CC4-5D6E-409C-BE32-E72D297353CC}">
                  <c16:uniqueId val="{00000011-5997-45C2-A238-3DC7E1179380}"/>
                </c:ext>
              </c:extLst>
            </c:dLbl>
            <c:dLbl>
              <c:idx val="5"/>
              <c:delete val="1"/>
              <c:extLst>
                <c:ext xmlns:c15="http://schemas.microsoft.com/office/drawing/2012/chart" uri="{CE6537A1-D6FC-4f65-9D91-7224C49458BB}"/>
                <c:ext xmlns:c16="http://schemas.microsoft.com/office/drawing/2014/chart" uri="{C3380CC4-5D6E-409C-BE32-E72D297353CC}">
                  <c16:uniqueId val="{00000012-5997-45C2-A238-3DC7E1179380}"/>
                </c:ext>
              </c:extLst>
            </c:dLbl>
            <c:dLbl>
              <c:idx val="6"/>
              <c:delete val="1"/>
              <c:extLst>
                <c:ext xmlns:c15="http://schemas.microsoft.com/office/drawing/2012/chart" uri="{CE6537A1-D6FC-4f65-9D91-7224C49458BB}"/>
                <c:ext xmlns:c16="http://schemas.microsoft.com/office/drawing/2014/chart" uri="{C3380CC4-5D6E-409C-BE32-E72D297353CC}">
                  <c16:uniqueId val="{00000013-5997-45C2-A238-3DC7E1179380}"/>
                </c:ext>
              </c:extLst>
            </c:dLbl>
            <c:dLbl>
              <c:idx val="7"/>
              <c:delete val="1"/>
              <c:extLst>
                <c:ext xmlns:c15="http://schemas.microsoft.com/office/drawing/2012/chart" uri="{CE6537A1-D6FC-4f65-9D91-7224C49458BB}"/>
                <c:ext xmlns:c16="http://schemas.microsoft.com/office/drawing/2014/chart" uri="{C3380CC4-5D6E-409C-BE32-E72D297353CC}">
                  <c16:uniqueId val="{00000014-5997-45C2-A238-3DC7E1179380}"/>
                </c:ext>
              </c:extLst>
            </c:dLbl>
            <c:dLbl>
              <c:idx val="8"/>
              <c:layout>
                <c:manualLayout>
                  <c:x val="-3.0919970082273856E-2"/>
                  <c:y val="-2.4351108309210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97-45C2-A238-3DC7E1179380}"/>
                </c:ext>
              </c:extLst>
            </c:dLbl>
            <c:numFmt formatCode="[&lt;0]0,000;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Sheet1!$Q$64:$Y$64</c:f>
              <c:numCache>
                <c:formatCode>General</c:formatCode>
                <c:ptCount val="9"/>
                <c:pt idx="0">
                  <c:v>2457</c:v>
                </c:pt>
                <c:pt idx="1">
                  <c:v>2678</c:v>
                </c:pt>
                <c:pt idx="2">
                  <c:v>3019</c:v>
                </c:pt>
                <c:pt idx="3">
                  <c:v>3198</c:v>
                </c:pt>
                <c:pt idx="4">
                  <c:v>3222</c:v>
                </c:pt>
                <c:pt idx="5">
                  <c:v>3170</c:v>
                </c:pt>
                <c:pt idx="6">
                  <c:v>3162</c:v>
                </c:pt>
                <c:pt idx="7">
                  <c:v>3182</c:v>
                </c:pt>
                <c:pt idx="8">
                  <c:v>3137</c:v>
                </c:pt>
              </c:numCache>
            </c:numRef>
          </c:val>
          <c:smooth val="0"/>
          <c:extLst>
            <c:ext xmlns:c16="http://schemas.microsoft.com/office/drawing/2014/chart" uri="{C3380CC4-5D6E-409C-BE32-E72D297353CC}">
              <c16:uniqueId val="{00000015-5997-45C2-A238-3DC7E1179380}"/>
            </c:ext>
          </c:extLst>
        </c:ser>
        <c:dLbls>
          <c:showLegendKey val="0"/>
          <c:showVal val="0"/>
          <c:showCatName val="0"/>
          <c:showSerName val="0"/>
          <c:showPercent val="0"/>
          <c:showBubbleSize val="0"/>
        </c:dLbls>
        <c:marker val="1"/>
        <c:smooth val="0"/>
        <c:axId val="2134326575"/>
        <c:axId val="2134309295"/>
      </c:lineChart>
      <c:lineChart>
        <c:grouping val="standard"/>
        <c:varyColors val="0"/>
        <c:ser>
          <c:idx val="8"/>
          <c:order val="8"/>
          <c:tx>
            <c:strRef>
              <c:f>Sheet1!$P$65</c:f>
              <c:strCache>
                <c:ptCount val="1"/>
                <c:pt idx="0">
                  <c:v>生産年齢人口割合</c:v>
                </c:pt>
              </c:strCache>
            </c:strRef>
          </c:tx>
          <c:spPr>
            <a:ln w="25400" cap="rnd">
              <a:solidFill>
                <a:schemeClr val="accent3">
                  <a:lumMod val="60000"/>
                  <a:lumOff val="40000"/>
                </a:schemeClr>
              </a:solidFill>
              <a:round/>
            </a:ln>
            <a:effectLst/>
          </c:spPr>
          <c:marker>
            <c:symbol val="square"/>
            <c:size val="6"/>
            <c:spPr>
              <a:solidFill>
                <a:schemeClr val="accent3">
                  <a:lumMod val="60000"/>
                  <a:lumOff val="40000"/>
                </a:schemeClr>
              </a:solidFill>
              <a:ln w="9525">
                <a:solidFill>
                  <a:schemeClr val="accent3">
                    <a:lumMod val="60000"/>
                    <a:lumOff val="40000"/>
                  </a:schemeClr>
                </a:solidFill>
              </a:ln>
              <a:effectLst/>
            </c:spPr>
          </c:marker>
          <c:dLbls>
            <c:dLbl>
              <c:idx val="0"/>
              <c:layout>
                <c:manualLayout>
                  <c:x val="-2.9159889045282952E-2"/>
                  <c:y val="1.8019161139881543E-2"/>
                </c:manualLayout>
              </c:layout>
              <c:tx>
                <c:rich>
                  <a:bodyPr/>
                  <a:lstStyle/>
                  <a:p>
                    <a:fld id="{AC966220-D7DC-417C-A12E-081D9F60A150}" type="VALUE">
                      <a:rPr lang="en-US" altLang="ja-JP">
                        <a:solidFill>
                          <a:schemeClr val="bg1"/>
                        </a:solidFill>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997-45C2-A238-3DC7E1179380}"/>
                </c:ext>
              </c:extLst>
            </c:dLbl>
            <c:dLbl>
              <c:idx val="1"/>
              <c:delete val="1"/>
              <c:extLst>
                <c:ext xmlns:c15="http://schemas.microsoft.com/office/drawing/2012/chart" uri="{CE6537A1-D6FC-4f65-9D91-7224C49458BB}"/>
                <c:ext xmlns:c16="http://schemas.microsoft.com/office/drawing/2014/chart" uri="{C3380CC4-5D6E-409C-BE32-E72D297353CC}">
                  <c16:uniqueId val="{00000017-5997-45C2-A238-3DC7E1179380}"/>
                </c:ext>
              </c:extLst>
            </c:dLbl>
            <c:dLbl>
              <c:idx val="2"/>
              <c:delete val="1"/>
              <c:extLst>
                <c:ext xmlns:c15="http://schemas.microsoft.com/office/drawing/2012/chart" uri="{CE6537A1-D6FC-4f65-9D91-7224C49458BB}"/>
                <c:ext xmlns:c16="http://schemas.microsoft.com/office/drawing/2014/chart" uri="{C3380CC4-5D6E-409C-BE32-E72D297353CC}">
                  <c16:uniqueId val="{00000018-5997-45C2-A238-3DC7E1179380}"/>
                </c:ext>
              </c:extLst>
            </c:dLbl>
            <c:dLbl>
              <c:idx val="3"/>
              <c:delete val="1"/>
              <c:extLst>
                <c:ext xmlns:c15="http://schemas.microsoft.com/office/drawing/2012/chart" uri="{CE6537A1-D6FC-4f65-9D91-7224C49458BB}"/>
                <c:ext xmlns:c16="http://schemas.microsoft.com/office/drawing/2014/chart" uri="{C3380CC4-5D6E-409C-BE32-E72D297353CC}">
                  <c16:uniqueId val="{00000019-5997-45C2-A238-3DC7E1179380}"/>
                </c:ext>
              </c:extLst>
            </c:dLbl>
            <c:dLbl>
              <c:idx val="4"/>
              <c:delete val="1"/>
              <c:extLst>
                <c:ext xmlns:c15="http://schemas.microsoft.com/office/drawing/2012/chart" uri="{CE6537A1-D6FC-4f65-9D91-7224C49458BB}"/>
                <c:ext xmlns:c16="http://schemas.microsoft.com/office/drawing/2014/chart" uri="{C3380CC4-5D6E-409C-BE32-E72D297353CC}">
                  <c16:uniqueId val="{0000001A-5997-45C2-A238-3DC7E1179380}"/>
                </c:ext>
              </c:extLst>
            </c:dLbl>
            <c:dLbl>
              <c:idx val="5"/>
              <c:delete val="1"/>
              <c:extLst>
                <c:ext xmlns:c15="http://schemas.microsoft.com/office/drawing/2012/chart" uri="{CE6537A1-D6FC-4f65-9D91-7224C49458BB}"/>
                <c:ext xmlns:c16="http://schemas.microsoft.com/office/drawing/2014/chart" uri="{C3380CC4-5D6E-409C-BE32-E72D297353CC}">
                  <c16:uniqueId val="{0000001B-5997-45C2-A238-3DC7E1179380}"/>
                </c:ext>
              </c:extLst>
            </c:dLbl>
            <c:dLbl>
              <c:idx val="6"/>
              <c:delete val="1"/>
              <c:extLst>
                <c:ext xmlns:c15="http://schemas.microsoft.com/office/drawing/2012/chart" uri="{CE6537A1-D6FC-4f65-9D91-7224C49458BB}"/>
                <c:ext xmlns:c16="http://schemas.microsoft.com/office/drawing/2014/chart" uri="{C3380CC4-5D6E-409C-BE32-E72D297353CC}">
                  <c16:uniqueId val="{0000001C-5997-45C2-A238-3DC7E1179380}"/>
                </c:ext>
              </c:extLst>
            </c:dLbl>
            <c:dLbl>
              <c:idx val="7"/>
              <c:delete val="1"/>
              <c:extLst>
                <c:ext xmlns:c15="http://schemas.microsoft.com/office/drawing/2012/chart" uri="{CE6537A1-D6FC-4f65-9D91-7224C49458BB}"/>
                <c:ext xmlns:c16="http://schemas.microsoft.com/office/drawing/2014/chart" uri="{C3380CC4-5D6E-409C-BE32-E72D297353CC}">
                  <c16:uniqueId val="{0000001D-5997-45C2-A238-3DC7E1179380}"/>
                </c:ext>
              </c:extLst>
            </c:dLbl>
            <c:dLbl>
              <c:idx val="8"/>
              <c:layout>
                <c:manualLayout>
                  <c:x val="-3.1825040194582897E-2"/>
                  <c:y val="1.8571126634028084E-2"/>
                </c:manualLayout>
              </c:layout>
              <c:tx>
                <c:rich>
                  <a:bodyPr/>
                  <a:lstStyle/>
                  <a:p>
                    <a:fld id="{F52B07D9-D743-4482-BAD9-37A44E360195}" type="VALUE">
                      <a:rPr lang="en-US" altLang="ja-JP">
                        <a:solidFill>
                          <a:schemeClr val="bg1"/>
                        </a:solidFill>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52-4E2D-93D4-E0CA9DA0379D}"/>
                </c:ext>
              </c:extLst>
            </c:dLbl>
            <c:numFmt formatCode="[&lt;0]0.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Sheet1!$Q$65:$Y$65</c:f>
              <c:numCache>
                <c:formatCode>0.0%</c:formatCode>
                <c:ptCount val="9"/>
                <c:pt idx="0">
                  <c:v>0.58604299449065567</c:v>
                </c:pt>
                <c:pt idx="1">
                  <c:v>0.56762144580841467</c:v>
                </c:pt>
                <c:pt idx="2">
                  <c:v>0.51045648751967621</c:v>
                </c:pt>
                <c:pt idx="3">
                  <c:v>0.48023924006098279</c:v>
                </c:pt>
                <c:pt idx="4">
                  <c:v>0.47165644171779142</c:v>
                </c:pt>
                <c:pt idx="5">
                  <c:v>0.46999742467164562</c:v>
                </c:pt>
                <c:pt idx="6">
                  <c:v>0.45576117790085102</c:v>
                </c:pt>
                <c:pt idx="7">
                  <c:v>0.43013348480545299</c:v>
                </c:pt>
                <c:pt idx="8">
                  <c:v>0.40872302158273383</c:v>
                </c:pt>
              </c:numCache>
            </c:numRef>
          </c:val>
          <c:smooth val="0"/>
          <c:extLst>
            <c:ext xmlns:c16="http://schemas.microsoft.com/office/drawing/2014/chart" uri="{C3380CC4-5D6E-409C-BE32-E72D297353CC}">
              <c16:uniqueId val="{0000001E-5997-45C2-A238-3DC7E1179380}"/>
            </c:ext>
          </c:extLst>
        </c:ser>
        <c:ser>
          <c:idx val="9"/>
          <c:order val="9"/>
          <c:tx>
            <c:strRef>
              <c:f>Sheet1!$P$66</c:f>
              <c:strCache>
                <c:ptCount val="1"/>
                <c:pt idx="0">
                  <c:v>高齢化率</c:v>
                </c:pt>
              </c:strCache>
            </c:strRef>
          </c:tx>
          <c:spPr>
            <a:ln w="25400" cap="rnd">
              <a:solidFill>
                <a:schemeClr val="accent2"/>
              </a:solidFill>
              <a:round/>
            </a:ln>
            <a:effectLst/>
          </c:spPr>
          <c:marker>
            <c:symbol val="circle"/>
            <c:size val="6"/>
            <c:spPr>
              <a:solidFill>
                <a:schemeClr val="accent2"/>
              </a:solidFill>
              <a:ln w="9525">
                <a:solidFill>
                  <a:schemeClr val="accent2"/>
                </a:solidFill>
              </a:ln>
              <a:effectLst/>
            </c:spPr>
          </c:marker>
          <c:dLbls>
            <c:dLbl>
              <c:idx val="0"/>
              <c:layout>
                <c:manualLayout>
                  <c:x val="-3.1825040194583008E-2"/>
                  <c:y val="1.8571126634028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52-4E2D-93D4-E0CA9DA0379D}"/>
                </c:ext>
              </c:extLst>
            </c:dLbl>
            <c:dLbl>
              <c:idx val="1"/>
              <c:delete val="1"/>
              <c:extLst>
                <c:ext xmlns:c15="http://schemas.microsoft.com/office/drawing/2012/chart" uri="{CE6537A1-D6FC-4f65-9D91-7224C49458BB}"/>
                <c:ext xmlns:c16="http://schemas.microsoft.com/office/drawing/2014/chart" uri="{C3380CC4-5D6E-409C-BE32-E72D297353CC}">
                  <c16:uniqueId val="{0000001F-5997-45C2-A238-3DC7E1179380}"/>
                </c:ext>
              </c:extLst>
            </c:dLbl>
            <c:dLbl>
              <c:idx val="2"/>
              <c:delete val="1"/>
              <c:extLst>
                <c:ext xmlns:c15="http://schemas.microsoft.com/office/drawing/2012/chart" uri="{CE6537A1-D6FC-4f65-9D91-7224C49458BB}"/>
                <c:ext xmlns:c16="http://schemas.microsoft.com/office/drawing/2014/chart" uri="{C3380CC4-5D6E-409C-BE32-E72D297353CC}">
                  <c16:uniqueId val="{00000020-5997-45C2-A238-3DC7E1179380}"/>
                </c:ext>
              </c:extLst>
            </c:dLbl>
            <c:dLbl>
              <c:idx val="3"/>
              <c:delete val="1"/>
              <c:extLst>
                <c:ext xmlns:c15="http://schemas.microsoft.com/office/drawing/2012/chart" uri="{CE6537A1-D6FC-4f65-9D91-7224C49458BB}"/>
                <c:ext xmlns:c16="http://schemas.microsoft.com/office/drawing/2014/chart" uri="{C3380CC4-5D6E-409C-BE32-E72D297353CC}">
                  <c16:uniqueId val="{00000021-5997-45C2-A238-3DC7E1179380}"/>
                </c:ext>
              </c:extLst>
            </c:dLbl>
            <c:dLbl>
              <c:idx val="4"/>
              <c:delete val="1"/>
              <c:extLst>
                <c:ext xmlns:c15="http://schemas.microsoft.com/office/drawing/2012/chart" uri="{CE6537A1-D6FC-4f65-9D91-7224C49458BB}"/>
                <c:ext xmlns:c16="http://schemas.microsoft.com/office/drawing/2014/chart" uri="{C3380CC4-5D6E-409C-BE32-E72D297353CC}">
                  <c16:uniqueId val="{00000022-5997-45C2-A238-3DC7E1179380}"/>
                </c:ext>
              </c:extLst>
            </c:dLbl>
            <c:dLbl>
              <c:idx val="5"/>
              <c:delete val="1"/>
              <c:extLst>
                <c:ext xmlns:c15="http://schemas.microsoft.com/office/drawing/2012/chart" uri="{CE6537A1-D6FC-4f65-9D91-7224C49458BB}"/>
                <c:ext xmlns:c16="http://schemas.microsoft.com/office/drawing/2014/chart" uri="{C3380CC4-5D6E-409C-BE32-E72D297353CC}">
                  <c16:uniqueId val="{00000023-5997-45C2-A238-3DC7E1179380}"/>
                </c:ext>
              </c:extLst>
            </c:dLbl>
            <c:dLbl>
              <c:idx val="6"/>
              <c:delete val="1"/>
              <c:extLst>
                <c:ext xmlns:c15="http://schemas.microsoft.com/office/drawing/2012/chart" uri="{CE6537A1-D6FC-4f65-9D91-7224C49458BB}"/>
                <c:ext xmlns:c16="http://schemas.microsoft.com/office/drawing/2014/chart" uri="{C3380CC4-5D6E-409C-BE32-E72D297353CC}">
                  <c16:uniqueId val="{00000024-5997-45C2-A238-3DC7E1179380}"/>
                </c:ext>
              </c:extLst>
            </c:dLbl>
            <c:dLbl>
              <c:idx val="7"/>
              <c:delete val="1"/>
              <c:extLst>
                <c:ext xmlns:c15="http://schemas.microsoft.com/office/drawing/2012/chart" uri="{CE6537A1-D6FC-4f65-9D91-7224C49458BB}"/>
                <c:ext xmlns:c16="http://schemas.microsoft.com/office/drawing/2014/chart" uri="{C3380CC4-5D6E-409C-BE32-E72D297353CC}">
                  <c16:uniqueId val="{00000025-5997-45C2-A238-3DC7E1179380}"/>
                </c:ext>
              </c:extLst>
            </c:dLbl>
            <c:dLbl>
              <c:idx val="8"/>
              <c:layout>
                <c:manualLayout>
                  <c:x val="-3.1825040194582897E-2"/>
                  <c:y val="-2.535673409735896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ea"/>
                        <a:ea typeface="+mn-ea"/>
                        <a:cs typeface="+mn-cs"/>
                      </a:defRPr>
                    </a:pPr>
                    <a:fld id="{59C8E613-2F21-4963-877B-186AABB960FC}" type="VALUE">
                      <a:rPr lang="en-US" altLang="ja-JP">
                        <a:solidFill>
                          <a:schemeClr val="tx1"/>
                        </a:solidFill>
                      </a:rPr>
                      <a:pPr>
                        <a:defRPr sz="900" b="0" i="0" u="none" strike="noStrike" kern="1200" baseline="0">
                          <a:solidFill>
                            <a:schemeClr val="bg1"/>
                          </a:solidFill>
                          <a:latin typeface="+mn-ea"/>
                          <a:ea typeface="+mn-ea"/>
                          <a:cs typeface="+mn-cs"/>
                        </a:defRPr>
                      </a:pPr>
                      <a:t>[値]</a:t>
                    </a:fld>
                    <a:endParaRPr lang="ja-JP"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5997-45C2-A238-3DC7E11793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Sheet1!$Q$55:$Y$55</c:f>
              <c:strCache>
                <c:ptCount val="9"/>
                <c:pt idx="0">
                  <c:v>2010年</c:v>
                </c:pt>
                <c:pt idx="1">
                  <c:v>2015年</c:v>
                </c:pt>
                <c:pt idx="2">
                  <c:v>2020年</c:v>
                </c:pt>
                <c:pt idx="3">
                  <c:v>2025年</c:v>
                </c:pt>
                <c:pt idx="4">
                  <c:v>2030年</c:v>
                </c:pt>
                <c:pt idx="5">
                  <c:v>2035年</c:v>
                </c:pt>
                <c:pt idx="6">
                  <c:v>2040年</c:v>
                </c:pt>
                <c:pt idx="7">
                  <c:v>2045年</c:v>
                </c:pt>
                <c:pt idx="8">
                  <c:v>2050年</c:v>
                </c:pt>
              </c:strCache>
            </c:strRef>
          </c:cat>
          <c:val>
            <c:numRef>
              <c:f>Sheet1!$Q$66:$Y$66</c:f>
              <c:numCache>
                <c:formatCode>0.0%</c:formatCode>
                <c:ptCount val="9"/>
                <c:pt idx="0">
                  <c:v>0.26542076266609055</c:v>
                </c:pt>
                <c:pt idx="1">
                  <c:v>0.28097786171440564</c:v>
                </c:pt>
                <c:pt idx="2">
                  <c:v>0.33944232066561725</c:v>
                </c:pt>
                <c:pt idx="3">
                  <c:v>0.37504397795238653</c:v>
                </c:pt>
                <c:pt idx="4">
                  <c:v>0.39533742331288346</c:v>
                </c:pt>
                <c:pt idx="5">
                  <c:v>0.4081895441668813</c:v>
                </c:pt>
                <c:pt idx="6">
                  <c:v>0.42712413886262324</c:v>
                </c:pt>
                <c:pt idx="7">
                  <c:v>0.4518602669696109</c:v>
                </c:pt>
                <c:pt idx="8">
                  <c:v>0.470173860911271</c:v>
                </c:pt>
              </c:numCache>
            </c:numRef>
          </c:val>
          <c:smooth val="0"/>
          <c:extLst>
            <c:ext xmlns:c16="http://schemas.microsoft.com/office/drawing/2014/chart" uri="{C3380CC4-5D6E-409C-BE32-E72D297353CC}">
              <c16:uniqueId val="{00000027-5997-45C2-A238-3DC7E1179380}"/>
            </c:ext>
          </c:extLst>
        </c:ser>
        <c:dLbls>
          <c:showLegendKey val="0"/>
          <c:showVal val="0"/>
          <c:showCatName val="0"/>
          <c:showSerName val="0"/>
          <c:showPercent val="0"/>
          <c:showBubbleSize val="0"/>
        </c:dLbls>
        <c:marker val="1"/>
        <c:smooth val="0"/>
        <c:axId val="271497696"/>
        <c:axId val="271507296"/>
      </c:lineChart>
      <c:catAx>
        <c:axId val="213432657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2134309295"/>
        <c:crosses val="autoZero"/>
        <c:auto val="1"/>
        <c:lblAlgn val="ctr"/>
        <c:lblOffset val="100"/>
        <c:noMultiLvlLbl val="0"/>
      </c:catAx>
      <c:valAx>
        <c:axId val="2134309295"/>
        <c:scaling>
          <c:orientation val="minMax"/>
        </c:scaling>
        <c:delete val="0"/>
        <c:axPos val="l"/>
        <c:majorGridlines>
          <c:spPr>
            <a:ln w="9525" cap="flat" cmpd="sng" algn="ctr">
              <a:solidFill>
                <a:schemeClr val="tx1">
                  <a:lumMod val="15000"/>
                  <a:lumOff val="85000"/>
                </a:schemeClr>
              </a:solidFill>
              <a:round/>
            </a:ln>
            <a:effectLst/>
          </c:spPr>
        </c:majorGridlines>
        <c:numFmt formatCode="[&lt;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134326575"/>
        <c:crosses val="autoZero"/>
        <c:crossBetween val="between"/>
      </c:valAx>
      <c:valAx>
        <c:axId val="271507296"/>
        <c:scaling>
          <c:orientation val="minMax"/>
        </c:scaling>
        <c:delete val="0"/>
        <c:axPos val="r"/>
        <c:numFmt formatCode="[&lt;0]0.0%;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71497696"/>
        <c:crosses val="max"/>
        <c:crossBetween val="between"/>
      </c:valAx>
      <c:catAx>
        <c:axId val="271497696"/>
        <c:scaling>
          <c:orientation val="minMax"/>
        </c:scaling>
        <c:delete val="1"/>
        <c:axPos val="b"/>
        <c:numFmt formatCode="General" sourceLinked="1"/>
        <c:majorTickMark val="out"/>
        <c:minorTickMark val="none"/>
        <c:tickLblPos val="nextTo"/>
        <c:crossAx val="271507296"/>
        <c:crosses val="autoZero"/>
        <c:auto val="1"/>
        <c:lblAlgn val="ctr"/>
        <c:lblOffset val="100"/>
        <c:noMultiLvlLbl val="0"/>
      </c:catAx>
    </c:plotArea>
    <c:legend>
      <c:legendPos val="r"/>
      <c:legendEntry>
        <c:idx val="6"/>
        <c:delete val="1"/>
      </c:legendEntry>
      <c:legendEntry>
        <c:idx val="7"/>
        <c:delete val="1"/>
      </c:legendEntry>
      <c:layout>
        <c:manualLayout>
          <c:xMode val="edge"/>
          <c:yMode val="edge"/>
          <c:x val="1.6622967517368685E-2"/>
          <c:y val="0.89561529341490786"/>
          <c:w val="0.96991718353108924"/>
          <c:h val="0.104384706585092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22468812423071E-2"/>
          <c:y val="2.8278087215698449E-2"/>
          <c:w val="0.89780173703553556"/>
          <c:h val="0.83179181592511242"/>
        </c:manualLayout>
      </c:layout>
      <c:barChart>
        <c:barDir val="col"/>
        <c:grouping val="stacked"/>
        <c:varyColors val="0"/>
        <c:ser>
          <c:idx val="1"/>
          <c:order val="0"/>
          <c:tx>
            <c:strRef>
              <c:f>Sheet1!$P$29</c:f>
              <c:strCache>
                <c:ptCount val="1"/>
                <c:pt idx="0">
                  <c:v>居住系サービス</c:v>
                </c:pt>
              </c:strCache>
            </c:strRef>
          </c:tx>
          <c:spPr>
            <a:solidFill>
              <a:schemeClr val="accent1">
                <a:lumMod val="75000"/>
              </a:schemeClr>
            </a:solidFill>
            <a:ln w="3175">
              <a:solidFill>
                <a:schemeClr val="bg1"/>
              </a:solidFill>
            </a:ln>
            <a:effectLst/>
          </c:spPr>
          <c:invertIfNegative val="0"/>
          <c:cat>
            <c:strRef>
              <c:f>Sheet1!$O$30:$O$58</c:f>
              <c:strCache>
                <c:ptCount val="29"/>
                <c:pt idx="0">
                  <c:v>南大東村</c:v>
                </c:pt>
                <c:pt idx="1">
                  <c:v>座間味村</c:v>
                </c:pt>
                <c:pt idx="2">
                  <c:v>北大東村</c:v>
                </c:pt>
                <c:pt idx="3">
                  <c:v>久米島町</c:v>
                </c:pt>
                <c:pt idx="4">
                  <c:v>伊平屋村</c:v>
                </c:pt>
                <c:pt idx="5">
                  <c:v>八重瀬町</c:v>
                </c:pt>
                <c:pt idx="6">
                  <c:v>国頭村</c:v>
                </c:pt>
                <c:pt idx="7">
                  <c:v>伊江村</c:v>
                </c:pt>
                <c:pt idx="8">
                  <c:v>北中城村</c:v>
                </c:pt>
                <c:pt idx="9">
                  <c:v>北谷町</c:v>
                </c:pt>
                <c:pt idx="10">
                  <c:v>東村</c:v>
                </c:pt>
                <c:pt idx="11">
                  <c:v>嘉手納町</c:v>
                </c:pt>
                <c:pt idx="12">
                  <c:v>本部町</c:v>
                </c:pt>
                <c:pt idx="13">
                  <c:v>恩納村</c:v>
                </c:pt>
                <c:pt idx="14">
                  <c:v>与那原町</c:v>
                </c:pt>
                <c:pt idx="15">
                  <c:v>西原町</c:v>
                </c:pt>
                <c:pt idx="16">
                  <c:v>南風原町</c:v>
                </c:pt>
                <c:pt idx="17">
                  <c:v>読谷村</c:v>
                </c:pt>
                <c:pt idx="18">
                  <c:v>豊見城市</c:v>
                </c:pt>
                <c:pt idx="19">
                  <c:v>宜野座村</c:v>
                </c:pt>
                <c:pt idx="20">
                  <c:v>金武町</c:v>
                </c:pt>
                <c:pt idx="21">
                  <c:v>南城市</c:v>
                </c:pt>
                <c:pt idx="22">
                  <c:v>今帰仁村</c:v>
                </c:pt>
                <c:pt idx="23">
                  <c:v>大宜味村</c:v>
                </c:pt>
                <c:pt idx="24">
                  <c:v>中城村</c:v>
                </c:pt>
                <c:pt idx="25">
                  <c:v>渡嘉敷村</c:v>
                </c:pt>
                <c:pt idx="26">
                  <c:v>伊是名村</c:v>
                </c:pt>
                <c:pt idx="27">
                  <c:v>渡名喜村</c:v>
                </c:pt>
                <c:pt idx="28">
                  <c:v>粟国村</c:v>
                </c:pt>
              </c:strCache>
            </c:strRef>
          </c:cat>
          <c:val>
            <c:numRef>
              <c:f>Sheet1!$P$30:$P$58</c:f>
              <c:numCache>
                <c:formatCode>#,##0_ </c:formatCode>
                <c:ptCount val="29"/>
                <c:pt idx="0">
                  <c:v>-1745.8832320300701</c:v>
                </c:pt>
                <c:pt idx="1">
                  <c:v>-1339.2595087788209</c:v>
                </c:pt>
                <c:pt idx="2">
                  <c:v>-749.79773647166019</c:v>
                </c:pt>
                <c:pt idx="3">
                  <c:v>-1025.5925590850229</c:v>
                </c:pt>
                <c:pt idx="4">
                  <c:v>-1745.8832320300653</c:v>
                </c:pt>
                <c:pt idx="5">
                  <c:v>155.39853338507282</c:v>
                </c:pt>
                <c:pt idx="6">
                  <c:v>965.0919714173715</c:v>
                </c:pt>
                <c:pt idx="7">
                  <c:v>-493.4299042494597</c:v>
                </c:pt>
                <c:pt idx="8">
                  <c:v>797.77606996850363</c:v>
                </c:pt>
                <c:pt idx="9">
                  <c:v>966.13082136392768</c:v>
                </c:pt>
                <c:pt idx="10">
                  <c:v>2189.4110489171076</c:v>
                </c:pt>
                <c:pt idx="11">
                  <c:v>282.76891709095662</c:v>
                </c:pt>
                <c:pt idx="12">
                  <c:v>-668.23924238778159</c:v>
                </c:pt>
                <c:pt idx="13">
                  <c:v>-1373.33653014316</c:v>
                </c:pt>
                <c:pt idx="14">
                  <c:v>309.09273042094765</c:v>
                </c:pt>
                <c:pt idx="15">
                  <c:v>-1028.705886205666</c:v>
                </c:pt>
                <c:pt idx="16">
                  <c:v>209.79137642038177</c:v>
                </c:pt>
                <c:pt idx="17">
                  <c:v>-523.88819693520395</c:v>
                </c:pt>
                <c:pt idx="18">
                  <c:v>-92.604287823744926</c:v>
                </c:pt>
                <c:pt idx="19">
                  <c:v>-277.20103664711428</c:v>
                </c:pt>
                <c:pt idx="20">
                  <c:v>2178.099129335475</c:v>
                </c:pt>
                <c:pt idx="21">
                  <c:v>416.3578715940821</c:v>
                </c:pt>
                <c:pt idx="22">
                  <c:v>390.88634033403878</c:v>
                </c:pt>
                <c:pt idx="23">
                  <c:v>609.52680061829733</c:v>
                </c:pt>
                <c:pt idx="24">
                  <c:v>-1104.524639290119</c:v>
                </c:pt>
                <c:pt idx="25">
                  <c:v>-1561.2596008653104</c:v>
                </c:pt>
                <c:pt idx="26">
                  <c:v>-1274.536314084894</c:v>
                </c:pt>
                <c:pt idx="27">
                  <c:v>-328.49601009088747</c:v>
                </c:pt>
                <c:pt idx="28">
                  <c:v>-1745.8832320300653</c:v>
                </c:pt>
              </c:numCache>
            </c:numRef>
          </c:val>
          <c:extLst>
            <c:ext xmlns:c16="http://schemas.microsoft.com/office/drawing/2014/chart" uri="{C3380CC4-5D6E-409C-BE32-E72D297353CC}">
              <c16:uniqueId val="{00000000-211D-40C7-A4D9-B3DC25154941}"/>
            </c:ext>
          </c:extLst>
        </c:ser>
        <c:ser>
          <c:idx val="0"/>
          <c:order val="1"/>
          <c:tx>
            <c:strRef>
              <c:f>Sheet1!$Q$29</c:f>
              <c:strCache>
                <c:ptCount val="1"/>
                <c:pt idx="0">
                  <c:v>在宅サービス</c:v>
                </c:pt>
              </c:strCache>
            </c:strRef>
          </c:tx>
          <c:spPr>
            <a:solidFill>
              <a:schemeClr val="tx2">
                <a:lumMod val="50000"/>
                <a:lumOff val="50000"/>
              </a:schemeClr>
            </a:solidFill>
            <a:ln w="3175">
              <a:solidFill>
                <a:schemeClr val="bg1"/>
              </a:solidFill>
            </a:ln>
            <a:effectLst/>
          </c:spPr>
          <c:invertIfNegative val="0"/>
          <c:cat>
            <c:strRef>
              <c:f>Sheet1!$O$30:$O$58</c:f>
              <c:strCache>
                <c:ptCount val="29"/>
                <c:pt idx="0">
                  <c:v>南大東村</c:v>
                </c:pt>
                <c:pt idx="1">
                  <c:v>座間味村</c:v>
                </c:pt>
                <c:pt idx="2">
                  <c:v>北大東村</c:v>
                </c:pt>
                <c:pt idx="3">
                  <c:v>久米島町</c:v>
                </c:pt>
                <c:pt idx="4">
                  <c:v>伊平屋村</c:v>
                </c:pt>
                <c:pt idx="5">
                  <c:v>八重瀬町</c:v>
                </c:pt>
                <c:pt idx="6">
                  <c:v>国頭村</c:v>
                </c:pt>
                <c:pt idx="7">
                  <c:v>伊江村</c:v>
                </c:pt>
                <c:pt idx="8">
                  <c:v>北中城村</c:v>
                </c:pt>
                <c:pt idx="9">
                  <c:v>北谷町</c:v>
                </c:pt>
                <c:pt idx="10">
                  <c:v>東村</c:v>
                </c:pt>
                <c:pt idx="11">
                  <c:v>嘉手納町</c:v>
                </c:pt>
                <c:pt idx="12">
                  <c:v>本部町</c:v>
                </c:pt>
                <c:pt idx="13">
                  <c:v>恩納村</c:v>
                </c:pt>
                <c:pt idx="14">
                  <c:v>与那原町</c:v>
                </c:pt>
                <c:pt idx="15">
                  <c:v>西原町</c:v>
                </c:pt>
                <c:pt idx="16">
                  <c:v>南風原町</c:v>
                </c:pt>
                <c:pt idx="17">
                  <c:v>読谷村</c:v>
                </c:pt>
                <c:pt idx="18">
                  <c:v>豊見城市</c:v>
                </c:pt>
                <c:pt idx="19">
                  <c:v>宜野座村</c:v>
                </c:pt>
                <c:pt idx="20">
                  <c:v>金武町</c:v>
                </c:pt>
                <c:pt idx="21">
                  <c:v>南城市</c:v>
                </c:pt>
                <c:pt idx="22">
                  <c:v>今帰仁村</c:v>
                </c:pt>
                <c:pt idx="23">
                  <c:v>大宜味村</c:v>
                </c:pt>
                <c:pt idx="24">
                  <c:v>中城村</c:v>
                </c:pt>
                <c:pt idx="25">
                  <c:v>渡嘉敷村</c:v>
                </c:pt>
                <c:pt idx="26">
                  <c:v>伊是名村</c:v>
                </c:pt>
                <c:pt idx="27">
                  <c:v>渡名喜村</c:v>
                </c:pt>
                <c:pt idx="28">
                  <c:v>粟国村</c:v>
                </c:pt>
              </c:strCache>
            </c:strRef>
          </c:cat>
          <c:val>
            <c:numRef>
              <c:f>Sheet1!$Q$30:$Q$58</c:f>
              <c:numCache>
                <c:formatCode>#,##0_ </c:formatCode>
                <c:ptCount val="29"/>
                <c:pt idx="0">
                  <c:v>-4097.0530812173201</c:v>
                </c:pt>
                <c:pt idx="1">
                  <c:v>186.34978514080285</c:v>
                </c:pt>
                <c:pt idx="2">
                  <c:v>-194.53218464977544</c:v>
                </c:pt>
                <c:pt idx="3">
                  <c:v>-1784.9848056232477</c:v>
                </c:pt>
                <c:pt idx="4">
                  <c:v>2106.413065629531</c:v>
                </c:pt>
                <c:pt idx="5">
                  <c:v>-2053.8350340207362</c:v>
                </c:pt>
                <c:pt idx="6">
                  <c:v>-7042.5970830845854</c:v>
                </c:pt>
                <c:pt idx="7">
                  <c:v>-3267.4371278799808</c:v>
                </c:pt>
                <c:pt idx="8">
                  <c:v>-611.86258814549728</c:v>
                </c:pt>
                <c:pt idx="9">
                  <c:v>-379.61705756657102</c:v>
                </c:pt>
                <c:pt idx="10">
                  <c:v>-3140.5632193037873</c:v>
                </c:pt>
                <c:pt idx="11">
                  <c:v>344.60411104354716</c:v>
                </c:pt>
                <c:pt idx="12">
                  <c:v>-1699.4361912851055</c:v>
                </c:pt>
                <c:pt idx="13">
                  <c:v>-283.68691384214799</c:v>
                </c:pt>
                <c:pt idx="14">
                  <c:v>722.89016347909092</c:v>
                </c:pt>
                <c:pt idx="15">
                  <c:v>1425.285240480287</c:v>
                </c:pt>
                <c:pt idx="16">
                  <c:v>906.1066207427175</c:v>
                </c:pt>
                <c:pt idx="17">
                  <c:v>1294.976957872921</c:v>
                </c:pt>
                <c:pt idx="18">
                  <c:v>1444.0995903354196</c:v>
                </c:pt>
                <c:pt idx="19">
                  <c:v>-182.06592573662965</c:v>
                </c:pt>
                <c:pt idx="20">
                  <c:v>-208.79322137969575</c:v>
                </c:pt>
                <c:pt idx="21">
                  <c:v>221.47905530835487</c:v>
                </c:pt>
                <c:pt idx="22">
                  <c:v>-985.96585516119194</c:v>
                </c:pt>
                <c:pt idx="23">
                  <c:v>-1803.0402550379113</c:v>
                </c:pt>
                <c:pt idx="24">
                  <c:v>1762.1127763758959</c:v>
                </c:pt>
                <c:pt idx="25">
                  <c:v>1380.3846166262592</c:v>
                </c:pt>
                <c:pt idx="26">
                  <c:v>-3592.1153391966218</c:v>
                </c:pt>
                <c:pt idx="27">
                  <c:v>-1790.1570834340018</c:v>
                </c:pt>
                <c:pt idx="28">
                  <c:v>-2837.7729649181456</c:v>
                </c:pt>
              </c:numCache>
            </c:numRef>
          </c:val>
          <c:extLst>
            <c:ext xmlns:c16="http://schemas.microsoft.com/office/drawing/2014/chart" uri="{C3380CC4-5D6E-409C-BE32-E72D297353CC}">
              <c16:uniqueId val="{00000001-211D-40C7-A4D9-B3DC25154941}"/>
            </c:ext>
          </c:extLst>
        </c:ser>
        <c:ser>
          <c:idx val="2"/>
          <c:order val="2"/>
          <c:tx>
            <c:strRef>
              <c:f>Sheet1!$R$29</c:f>
              <c:strCache>
                <c:ptCount val="1"/>
                <c:pt idx="0">
                  <c:v>施設サービス</c:v>
                </c:pt>
              </c:strCache>
            </c:strRef>
          </c:tx>
          <c:spPr>
            <a:solidFill>
              <a:schemeClr val="accent1">
                <a:lumMod val="40000"/>
                <a:lumOff val="60000"/>
              </a:schemeClr>
            </a:solidFill>
            <a:ln w="3175">
              <a:solidFill>
                <a:schemeClr val="bg1"/>
              </a:solidFill>
            </a:ln>
            <a:effectLst/>
          </c:spPr>
          <c:invertIfNegative val="0"/>
          <c:cat>
            <c:strRef>
              <c:f>Sheet1!$O$30:$O$58</c:f>
              <c:strCache>
                <c:ptCount val="29"/>
                <c:pt idx="0">
                  <c:v>南大東村</c:v>
                </c:pt>
                <c:pt idx="1">
                  <c:v>座間味村</c:v>
                </c:pt>
                <c:pt idx="2">
                  <c:v>北大東村</c:v>
                </c:pt>
                <c:pt idx="3">
                  <c:v>久米島町</c:v>
                </c:pt>
                <c:pt idx="4">
                  <c:v>伊平屋村</c:v>
                </c:pt>
                <c:pt idx="5">
                  <c:v>八重瀬町</c:v>
                </c:pt>
                <c:pt idx="6">
                  <c:v>国頭村</c:v>
                </c:pt>
                <c:pt idx="7">
                  <c:v>伊江村</c:v>
                </c:pt>
                <c:pt idx="8">
                  <c:v>北中城村</c:v>
                </c:pt>
                <c:pt idx="9">
                  <c:v>北谷町</c:v>
                </c:pt>
                <c:pt idx="10">
                  <c:v>東村</c:v>
                </c:pt>
                <c:pt idx="11">
                  <c:v>嘉手納町</c:v>
                </c:pt>
                <c:pt idx="12">
                  <c:v>本部町</c:v>
                </c:pt>
                <c:pt idx="13">
                  <c:v>恩納村</c:v>
                </c:pt>
                <c:pt idx="14">
                  <c:v>与那原町</c:v>
                </c:pt>
                <c:pt idx="15">
                  <c:v>西原町</c:v>
                </c:pt>
                <c:pt idx="16">
                  <c:v>南風原町</c:v>
                </c:pt>
                <c:pt idx="17">
                  <c:v>読谷村</c:v>
                </c:pt>
                <c:pt idx="18">
                  <c:v>豊見城市</c:v>
                </c:pt>
                <c:pt idx="19">
                  <c:v>宜野座村</c:v>
                </c:pt>
                <c:pt idx="20">
                  <c:v>金武町</c:v>
                </c:pt>
                <c:pt idx="21">
                  <c:v>南城市</c:v>
                </c:pt>
                <c:pt idx="22">
                  <c:v>今帰仁村</c:v>
                </c:pt>
                <c:pt idx="23">
                  <c:v>大宜味村</c:v>
                </c:pt>
                <c:pt idx="24">
                  <c:v>中城村</c:v>
                </c:pt>
                <c:pt idx="25">
                  <c:v>渡嘉敷村</c:v>
                </c:pt>
                <c:pt idx="26">
                  <c:v>伊是名村</c:v>
                </c:pt>
                <c:pt idx="27">
                  <c:v>渡名喜村</c:v>
                </c:pt>
                <c:pt idx="28">
                  <c:v>粟国村</c:v>
                </c:pt>
              </c:strCache>
            </c:strRef>
          </c:cat>
          <c:val>
            <c:numRef>
              <c:f>Sheet1!$R$30:$R$58</c:f>
              <c:numCache>
                <c:formatCode>#,##0_ </c:formatCode>
                <c:ptCount val="29"/>
                <c:pt idx="0">
                  <c:v>-4511.109426716599</c:v>
                </c:pt>
                <c:pt idx="1">
                  <c:v>-4993.7421524156152</c:v>
                </c:pt>
                <c:pt idx="2">
                  <c:v>-2625.8067352213529</c:v>
                </c:pt>
                <c:pt idx="3">
                  <c:v>-586.05368956813982</c:v>
                </c:pt>
                <c:pt idx="4">
                  <c:v>-3709.2575067600401</c:v>
                </c:pt>
                <c:pt idx="5">
                  <c:v>-1016.9891667161683</c:v>
                </c:pt>
                <c:pt idx="6">
                  <c:v>3848.3922814208527</c:v>
                </c:pt>
                <c:pt idx="7">
                  <c:v>1715.5427735362573</c:v>
                </c:pt>
                <c:pt idx="8">
                  <c:v>-1380.6648814836444</c:v>
                </c:pt>
                <c:pt idx="9">
                  <c:v>-1572.3426450143452</c:v>
                </c:pt>
                <c:pt idx="10">
                  <c:v>305.30927885312485</c:v>
                </c:pt>
                <c:pt idx="11">
                  <c:v>-1053.3086108239913</c:v>
                </c:pt>
                <c:pt idx="12">
                  <c:v>2038.4860675372747</c:v>
                </c:pt>
                <c:pt idx="13">
                  <c:v>1390.8606104512037</c:v>
                </c:pt>
                <c:pt idx="14">
                  <c:v>-801.13494149820872</c:v>
                </c:pt>
                <c:pt idx="15">
                  <c:v>-119.25879062656895</c:v>
                </c:pt>
                <c:pt idx="16">
                  <c:v>-800.88311726077336</c:v>
                </c:pt>
                <c:pt idx="17">
                  <c:v>-417.9511896641161</c:v>
                </c:pt>
                <c:pt idx="18">
                  <c:v>-977.73560990027363</c:v>
                </c:pt>
                <c:pt idx="19">
                  <c:v>1474.1897809084712</c:v>
                </c:pt>
                <c:pt idx="20">
                  <c:v>-818.76936431685499</c:v>
                </c:pt>
                <c:pt idx="21">
                  <c:v>663.5813720616643</c:v>
                </c:pt>
                <c:pt idx="22">
                  <c:v>2022.1755488359413</c:v>
                </c:pt>
                <c:pt idx="23">
                  <c:v>2773.742707562551</c:v>
                </c:pt>
                <c:pt idx="24">
                  <c:v>1366.1299732504594</c:v>
                </c:pt>
                <c:pt idx="25">
                  <c:v>2861.9130617648661</c:v>
                </c:pt>
                <c:pt idx="26">
                  <c:v>10132.188946242517</c:v>
                </c:pt>
                <c:pt idx="27">
                  <c:v>8117.834641738762</c:v>
                </c:pt>
                <c:pt idx="28">
                  <c:v>11105.118738423178</c:v>
                </c:pt>
              </c:numCache>
            </c:numRef>
          </c:val>
          <c:extLst>
            <c:ext xmlns:c16="http://schemas.microsoft.com/office/drawing/2014/chart" uri="{C3380CC4-5D6E-409C-BE32-E72D297353CC}">
              <c16:uniqueId val="{00000002-211D-40C7-A4D9-B3DC25154941}"/>
            </c:ext>
          </c:extLst>
        </c:ser>
        <c:dLbls>
          <c:showLegendKey val="0"/>
          <c:showVal val="0"/>
          <c:showCatName val="0"/>
          <c:showSerName val="0"/>
          <c:showPercent val="0"/>
          <c:showBubbleSize val="0"/>
        </c:dLbls>
        <c:gapWidth val="120"/>
        <c:overlap val="100"/>
        <c:axId val="1294217472"/>
        <c:axId val="1294221792"/>
      </c:barChart>
      <c:catAx>
        <c:axId val="12942174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294221792"/>
        <c:crosses val="autoZero"/>
        <c:auto val="1"/>
        <c:lblAlgn val="ctr"/>
        <c:lblOffset val="100"/>
        <c:noMultiLvlLbl val="0"/>
      </c:catAx>
      <c:valAx>
        <c:axId val="1294221792"/>
        <c:scaling>
          <c:orientation val="minMax"/>
          <c:max val="12000"/>
          <c:min val="-12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294217472"/>
        <c:crosses val="autoZero"/>
        <c:crossBetween val="between"/>
        <c:majorUnit val="4000"/>
      </c:valAx>
    </c:plotArea>
    <c:legend>
      <c:legendPos val="r"/>
      <c:layout>
        <c:manualLayout>
          <c:xMode val="edge"/>
          <c:yMode val="edge"/>
          <c:x val="0.70170027767981769"/>
          <c:y val="8.5640178241705958E-2"/>
          <c:w val="0.1273724179742412"/>
          <c:h val="0.115965668982559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30909510939538E-2"/>
          <c:y val="3.146414112692076E-2"/>
          <c:w val="0.88822614153457713"/>
          <c:h val="0.71444816357764562"/>
        </c:manualLayout>
      </c:layout>
      <c:barChart>
        <c:barDir val="col"/>
        <c:grouping val="stacked"/>
        <c:varyColors val="0"/>
        <c:ser>
          <c:idx val="0"/>
          <c:order val="0"/>
          <c:spPr>
            <a:solidFill>
              <a:schemeClr val="bg1">
                <a:lumMod val="85000"/>
              </a:schemeClr>
            </a:solidFill>
            <a:ln>
              <a:noFill/>
            </a:ln>
            <a:effectLst/>
          </c:spPr>
          <c:invertIfNegative val="0"/>
          <c:dPt>
            <c:idx val="14"/>
            <c:invertIfNegative val="0"/>
            <c:bubble3D val="0"/>
            <c:spPr>
              <a:solidFill>
                <a:srgbClr val="E7E6E6"/>
              </a:solidFill>
              <a:ln>
                <a:noFill/>
              </a:ln>
              <a:effectLst/>
            </c:spPr>
            <c:extLst>
              <c:ext xmlns:c16="http://schemas.microsoft.com/office/drawing/2014/chart" uri="{C3380CC4-5D6E-409C-BE32-E72D297353CC}">
                <c16:uniqueId val="{00000007-3A18-48AA-AEB7-711F755D4775}"/>
              </c:ext>
            </c:extLst>
          </c:dPt>
          <c:dPt>
            <c:idx val="1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3A18-48AA-AEB7-711F755D4775}"/>
              </c:ext>
            </c:extLst>
          </c:dPt>
          <c:dPt>
            <c:idx val="20"/>
            <c:invertIfNegative val="0"/>
            <c:bubble3D val="0"/>
            <c:spPr>
              <a:solidFill>
                <a:srgbClr val="FF0000"/>
              </a:solidFill>
              <a:ln>
                <a:noFill/>
              </a:ln>
              <a:effectLst/>
            </c:spPr>
            <c:extLst>
              <c:ext xmlns:c16="http://schemas.microsoft.com/office/drawing/2014/chart" uri="{C3380CC4-5D6E-409C-BE32-E72D297353CC}">
                <c16:uniqueId val="{0000000A-5768-4419-AEEE-D490C50FD57C}"/>
              </c:ext>
            </c:extLst>
          </c:dPt>
          <c:dPt>
            <c:idx val="2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3A18-48AA-AEB7-711F755D4775}"/>
              </c:ext>
            </c:extLst>
          </c:dPt>
          <c:dPt>
            <c:idx val="3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3A18-48AA-AEB7-711F755D4775}"/>
              </c:ext>
            </c:extLst>
          </c:dPt>
          <c:dPt>
            <c:idx val="31"/>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9E32-4DC3-9B68-0238D1FAEC46}"/>
              </c:ext>
            </c:extLst>
          </c:dPt>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Sheet1!$C$23:$C$54</c:f>
              <c:strCache>
                <c:ptCount val="32"/>
                <c:pt idx="0">
                  <c:v>渡嘉敷村</c:v>
                </c:pt>
                <c:pt idx="1">
                  <c:v>伊是名村</c:v>
                </c:pt>
                <c:pt idx="2">
                  <c:v>北大東村</c:v>
                </c:pt>
                <c:pt idx="3">
                  <c:v>久米島町</c:v>
                </c:pt>
                <c:pt idx="4">
                  <c:v>中城村</c:v>
                </c:pt>
                <c:pt idx="5">
                  <c:v>南大東村</c:v>
                </c:pt>
                <c:pt idx="6">
                  <c:v>読谷村</c:v>
                </c:pt>
                <c:pt idx="7">
                  <c:v>北谷町</c:v>
                </c:pt>
                <c:pt idx="8">
                  <c:v>恩納村</c:v>
                </c:pt>
                <c:pt idx="9">
                  <c:v>八重瀬町</c:v>
                </c:pt>
                <c:pt idx="10">
                  <c:v>与那原町</c:v>
                </c:pt>
                <c:pt idx="11">
                  <c:v>嘉手納町</c:v>
                </c:pt>
                <c:pt idx="12">
                  <c:v>国頭村</c:v>
                </c:pt>
                <c:pt idx="13">
                  <c:v>西原町</c:v>
                </c:pt>
                <c:pt idx="14">
                  <c:v>北中城村</c:v>
                </c:pt>
                <c:pt idx="15">
                  <c:v>広域連合</c:v>
                </c:pt>
                <c:pt idx="16">
                  <c:v>豊見城市</c:v>
                </c:pt>
                <c:pt idx="17">
                  <c:v>粟国村</c:v>
                </c:pt>
                <c:pt idx="18">
                  <c:v>南城市</c:v>
                </c:pt>
                <c:pt idx="19">
                  <c:v>南風原町</c:v>
                </c:pt>
                <c:pt idx="20">
                  <c:v>今帰仁村</c:v>
                </c:pt>
                <c:pt idx="21">
                  <c:v>本部町</c:v>
                </c:pt>
                <c:pt idx="22">
                  <c:v>沖縄県</c:v>
                </c:pt>
                <c:pt idx="23">
                  <c:v>渡名喜村</c:v>
                </c:pt>
                <c:pt idx="24">
                  <c:v>伊江村</c:v>
                </c:pt>
                <c:pt idx="25">
                  <c:v>座間味村</c:v>
                </c:pt>
                <c:pt idx="26">
                  <c:v>伊平屋村</c:v>
                </c:pt>
                <c:pt idx="27">
                  <c:v>大宜味村</c:v>
                </c:pt>
                <c:pt idx="28">
                  <c:v>宜野座村</c:v>
                </c:pt>
                <c:pt idx="29">
                  <c:v>金武町</c:v>
                </c:pt>
                <c:pt idx="30">
                  <c:v>全国</c:v>
                </c:pt>
                <c:pt idx="31">
                  <c:v>東村</c:v>
                </c:pt>
              </c:strCache>
            </c:strRef>
          </c:cat>
          <c:val>
            <c:numRef>
              <c:f>Sheet1!$D$23:$D$54</c:f>
              <c:numCache>
                <c:formatCode>#,##0_ </c:formatCode>
                <c:ptCount val="32"/>
                <c:pt idx="0">
                  <c:v>693.27777777777783</c:v>
                </c:pt>
                <c:pt idx="1">
                  <c:v>801.50689783743474</c:v>
                </c:pt>
                <c:pt idx="2">
                  <c:v>1037.0582107843138</c:v>
                </c:pt>
                <c:pt idx="3">
                  <c:v>1099.7944000560694</c:v>
                </c:pt>
                <c:pt idx="4">
                  <c:v>1264.8532115051903</c:v>
                </c:pt>
                <c:pt idx="5">
                  <c:v>1339.4461697722568</c:v>
                </c:pt>
                <c:pt idx="6">
                  <c:v>1423.2767548808424</c:v>
                </c:pt>
                <c:pt idx="7">
                  <c:v>1469.4859512616847</c:v>
                </c:pt>
                <c:pt idx="8">
                  <c:v>1473.9244248741911</c:v>
                </c:pt>
                <c:pt idx="9">
                  <c:v>1533.5785905098253</c:v>
                </c:pt>
                <c:pt idx="10">
                  <c:v>1609.7129757255532</c:v>
                </c:pt>
                <c:pt idx="11">
                  <c:v>1626.0691313495643</c:v>
                </c:pt>
                <c:pt idx="12">
                  <c:v>1626.914039696439</c:v>
                </c:pt>
                <c:pt idx="13">
                  <c:v>1783.7191898992276</c:v>
                </c:pt>
                <c:pt idx="14">
                  <c:v>1972.0546018121127</c:v>
                </c:pt>
                <c:pt idx="15">
                  <c:v>2003.2850566893424</c:v>
                </c:pt>
                <c:pt idx="16">
                  <c:v>2007.7952194454806</c:v>
                </c:pt>
                <c:pt idx="17">
                  <c:v>2072.0613026819924</c:v>
                </c:pt>
                <c:pt idx="18">
                  <c:v>2318.0947907182076</c:v>
                </c:pt>
                <c:pt idx="19">
                  <c:v>2383.592524283782</c:v>
                </c:pt>
                <c:pt idx="20">
                  <c:v>2599.7152045877247</c:v>
                </c:pt>
                <c:pt idx="21">
                  <c:v>2659.8668449400698</c:v>
                </c:pt>
                <c:pt idx="22">
                  <c:v>2744.0468186525627</c:v>
                </c:pt>
                <c:pt idx="23">
                  <c:v>2807.75</c:v>
                </c:pt>
                <c:pt idx="24">
                  <c:v>2953.0452625226312</c:v>
                </c:pt>
                <c:pt idx="25">
                  <c:v>3281.384708737864</c:v>
                </c:pt>
                <c:pt idx="26">
                  <c:v>3337.9411764705883</c:v>
                </c:pt>
                <c:pt idx="27">
                  <c:v>3372.8401502504175</c:v>
                </c:pt>
                <c:pt idx="28">
                  <c:v>3403.3220868992757</c:v>
                </c:pt>
                <c:pt idx="29">
                  <c:v>3872.2564312186614</c:v>
                </c:pt>
                <c:pt idx="30">
                  <c:v>4008.3175040307638</c:v>
                </c:pt>
                <c:pt idx="31">
                  <c:v>5710.0945877592312</c:v>
                </c:pt>
              </c:numCache>
            </c:numRef>
          </c:val>
          <c:extLst>
            <c:ext xmlns:c16="http://schemas.microsoft.com/office/drawing/2014/chart" uri="{C3380CC4-5D6E-409C-BE32-E72D297353CC}">
              <c16:uniqueId val="{00000006-3A18-48AA-AEB7-711F755D4775}"/>
            </c:ext>
          </c:extLst>
        </c:ser>
        <c:dLbls>
          <c:showLegendKey val="0"/>
          <c:showVal val="0"/>
          <c:showCatName val="0"/>
          <c:showSerName val="0"/>
          <c:showPercent val="0"/>
          <c:showBubbleSize val="0"/>
        </c:dLbls>
        <c:gapWidth val="120"/>
        <c:overlap val="100"/>
        <c:axId val="226573615"/>
        <c:axId val="226554895"/>
      </c:barChart>
      <c:catAx>
        <c:axId val="22657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54895"/>
        <c:crosses val="autoZero"/>
        <c:auto val="1"/>
        <c:lblAlgn val="ctr"/>
        <c:lblOffset val="100"/>
        <c:noMultiLvlLbl val="0"/>
      </c:catAx>
      <c:valAx>
        <c:axId val="226554895"/>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73615"/>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spPr>
            <a:solidFill>
              <a:schemeClr val="bg1">
                <a:lumMod val="85000"/>
              </a:schemeClr>
            </a:solidFill>
            <a:ln>
              <a:noFill/>
            </a:ln>
            <a:effectLst/>
          </c:spPr>
          <c:invertIfNegative val="0"/>
          <c:dPt>
            <c:idx val="15"/>
            <c:invertIfNegative val="0"/>
            <c:bubble3D val="0"/>
            <c:spPr>
              <a:solidFill>
                <a:srgbClr val="E7E6E6"/>
              </a:solidFill>
              <a:ln>
                <a:noFill/>
              </a:ln>
              <a:effectLst/>
            </c:spPr>
            <c:extLst>
              <c:ext xmlns:c16="http://schemas.microsoft.com/office/drawing/2014/chart" uri="{C3380CC4-5D6E-409C-BE32-E72D297353CC}">
                <c16:uniqueId val="{00000003-F19D-47A9-AC1A-B3C0355E88E4}"/>
              </c:ext>
            </c:extLst>
          </c:dPt>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F19D-47A9-AC1A-B3C0355E88E4}"/>
              </c:ext>
            </c:extLst>
          </c:dPt>
          <c:dPt>
            <c:idx val="21"/>
            <c:invertIfNegative val="0"/>
            <c:bubble3D val="0"/>
            <c:spPr>
              <a:solidFill>
                <a:srgbClr val="FF0000"/>
              </a:solidFill>
              <a:ln>
                <a:noFill/>
              </a:ln>
              <a:effectLst/>
            </c:spPr>
            <c:extLst>
              <c:ext xmlns:c16="http://schemas.microsoft.com/office/drawing/2014/chart" uri="{C3380CC4-5D6E-409C-BE32-E72D297353CC}">
                <c16:uniqueId val="{00000006-60E0-4035-B634-6BB7B0B42855}"/>
              </c:ext>
            </c:extLst>
          </c:dPt>
          <c:dPt>
            <c:idx val="29"/>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4-0D26-4B67-AFF3-C2B5294D42C6}"/>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Sheet1!$L$23:$L$52</c:f>
              <c:strCache>
                <c:ptCount val="30"/>
                <c:pt idx="0">
                  <c:v>渡嘉敷村</c:v>
                </c:pt>
                <c:pt idx="1">
                  <c:v>伊是名村</c:v>
                </c:pt>
                <c:pt idx="2">
                  <c:v>久米島町</c:v>
                </c:pt>
                <c:pt idx="3">
                  <c:v>北大東村</c:v>
                </c:pt>
                <c:pt idx="4">
                  <c:v>中城村</c:v>
                </c:pt>
                <c:pt idx="5">
                  <c:v>南大東村</c:v>
                </c:pt>
                <c:pt idx="6">
                  <c:v>読谷村</c:v>
                </c:pt>
                <c:pt idx="7">
                  <c:v>北谷町</c:v>
                </c:pt>
                <c:pt idx="8">
                  <c:v>嘉手納町</c:v>
                </c:pt>
                <c:pt idx="9">
                  <c:v>恩納村</c:v>
                </c:pt>
                <c:pt idx="10">
                  <c:v>粟国村</c:v>
                </c:pt>
                <c:pt idx="11">
                  <c:v>八重瀬町</c:v>
                </c:pt>
                <c:pt idx="12">
                  <c:v>国頭村</c:v>
                </c:pt>
                <c:pt idx="13">
                  <c:v>与那原町</c:v>
                </c:pt>
                <c:pt idx="14">
                  <c:v>渡名喜村</c:v>
                </c:pt>
                <c:pt idx="15">
                  <c:v>北中城村</c:v>
                </c:pt>
                <c:pt idx="16">
                  <c:v>広域連合</c:v>
                </c:pt>
                <c:pt idx="17">
                  <c:v>西原町</c:v>
                </c:pt>
                <c:pt idx="18">
                  <c:v>豊見城市</c:v>
                </c:pt>
                <c:pt idx="19">
                  <c:v>南城市</c:v>
                </c:pt>
                <c:pt idx="20">
                  <c:v>伊江村</c:v>
                </c:pt>
                <c:pt idx="21">
                  <c:v>今帰仁村</c:v>
                </c:pt>
                <c:pt idx="22">
                  <c:v>伊平屋村</c:v>
                </c:pt>
                <c:pt idx="23">
                  <c:v>座間味村</c:v>
                </c:pt>
                <c:pt idx="24">
                  <c:v>南風原町</c:v>
                </c:pt>
                <c:pt idx="25">
                  <c:v>本部町</c:v>
                </c:pt>
                <c:pt idx="26">
                  <c:v>大宜味村</c:v>
                </c:pt>
                <c:pt idx="27">
                  <c:v>宜野座村</c:v>
                </c:pt>
                <c:pt idx="28">
                  <c:v>金武町</c:v>
                </c:pt>
                <c:pt idx="29">
                  <c:v>東村</c:v>
                </c:pt>
              </c:strCache>
            </c:strRef>
          </c:cat>
          <c:val>
            <c:numRef>
              <c:f>Sheet1!$M$23:$M$52</c:f>
              <c:numCache>
                <c:formatCode>#,##0_ </c:formatCode>
                <c:ptCount val="30"/>
                <c:pt idx="0">
                  <c:v>735.84240476712193</c:v>
                </c:pt>
                <c:pt idx="1">
                  <c:v>773.29255119661752</c:v>
                </c:pt>
                <c:pt idx="2">
                  <c:v>966.66266525400351</c:v>
                </c:pt>
                <c:pt idx="3">
                  <c:v>966.73264372138033</c:v>
                </c:pt>
                <c:pt idx="4">
                  <c:v>1343.0645066104648</c:v>
                </c:pt>
                <c:pt idx="5">
                  <c:v>1510.2753479240923</c:v>
                </c:pt>
                <c:pt idx="6">
                  <c:v>1556.1620663115518</c:v>
                </c:pt>
                <c:pt idx="7">
                  <c:v>1598.4910846457205</c:v>
                </c:pt>
                <c:pt idx="8">
                  <c:v>1621.9482006005887</c:v>
                </c:pt>
                <c:pt idx="9">
                  <c:v>1623.8127650708625</c:v>
                </c:pt>
                <c:pt idx="10">
                  <c:v>1629.2455990036615</c:v>
                </c:pt>
                <c:pt idx="11">
                  <c:v>1640.5150035414595</c:v>
                </c:pt>
                <c:pt idx="12">
                  <c:v>1686.6526557190587</c:v>
                </c:pt>
                <c:pt idx="13">
                  <c:v>1720.2804004269174</c:v>
                </c:pt>
                <c:pt idx="14">
                  <c:v>1928.0787458246123</c:v>
                </c:pt>
                <c:pt idx="15">
                  <c:v>1955.5537297699468</c:v>
                </c:pt>
                <c:pt idx="16">
                  <c:v>2114.1402077500961</c:v>
                </c:pt>
                <c:pt idx="17">
                  <c:v>2175.3909769178199</c:v>
                </c:pt>
                <c:pt idx="18">
                  <c:v>2253.4649119533015</c:v>
                </c:pt>
                <c:pt idx="19">
                  <c:v>2340.4094123534815</c:v>
                </c:pt>
                <c:pt idx="20">
                  <c:v>2597.131319582124</c:v>
                </c:pt>
                <c:pt idx="21">
                  <c:v>2674.1459207472099</c:v>
                </c:pt>
                <c:pt idx="22">
                  <c:v>2674.5233043541593</c:v>
                </c:pt>
                <c:pt idx="23">
                  <c:v>2685.0866713808518</c:v>
                </c:pt>
                <c:pt idx="24">
                  <c:v>2734.9342191621563</c:v>
                </c:pt>
                <c:pt idx="25">
                  <c:v>2767.1652341514323</c:v>
                </c:pt>
                <c:pt idx="26">
                  <c:v>3400.1616418126378</c:v>
                </c:pt>
                <c:pt idx="27">
                  <c:v>3509.1929272662319</c:v>
                </c:pt>
                <c:pt idx="28">
                  <c:v>3651.2854892548221</c:v>
                </c:pt>
                <c:pt idx="29">
                  <c:v>5032.0339401092842</c:v>
                </c:pt>
              </c:numCache>
            </c:numRef>
          </c:val>
          <c:extLst>
            <c:ext xmlns:c16="http://schemas.microsoft.com/office/drawing/2014/chart" uri="{C3380CC4-5D6E-409C-BE32-E72D297353CC}">
              <c16:uniqueId val="{00000002-F19D-47A9-AC1A-B3C0355E88E4}"/>
            </c:ext>
          </c:extLst>
        </c:ser>
        <c:dLbls>
          <c:showLegendKey val="0"/>
          <c:showVal val="0"/>
          <c:showCatName val="0"/>
          <c:showSerName val="0"/>
          <c:showPercent val="0"/>
          <c:showBubbleSize val="0"/>
        </c:dLbls>
        <c:gapWidth val="120"/>
        <c:overlap val="100"/>
        <c:axId val="86695663"/>
        <c:axId val="86706223"/>
      </c:barChart>
      <c:catAx>
        <c:axId val="86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706223"/>
        <c:crosses val="autoZero"/>
        <c:auto val="1"/>
        <c:lblAlgn val="ctr"/>
        <c:lblOffset val="100"/>
        <c:noMultiLvlLbl val="0"/>
      </c:catAx>
      <c:valAx>
        <c:axId val="8670622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695663"/>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spPr>
            <a:solidFill>
              <a:schemeClr val="bg1">
                <a:lumMod val="85000"/>
              </a:schemeClr>
            </a:solidFill>
            <a:ln>
              <a:noFill/>
            </a:ln>
            <a:effectLst/>
          </c:spPr>
          <c:invertIfNegative val="0"/>
          <c:dPt>
            <c:idx val="0"/>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4-5676-44E1-B850-4DD76362ECE9}"/>
              </c:ext>
            </c:extLst>
          </c:dPt>
          <c:dPt>
            <c:idx val="6"/>
            <c:invertIfNegative val="0"/>
            <c:bubble3D val="0"/>
            <c:spPr>
              <a:solidFill>
                <a:srgbClr val="FF0000"/>
              </a:solidFill>
              <a:ln>
                <a:noFill/>
              </a:ln>
              <a:effectLst/>
            </c:spPr>
            <c:extLst>
              <c:ext xmlns:c16="http://schemas.microsoft.com/office/drawing/2014/chart" uri="{C3380CC4-5D6E-409C-BE32-E72D297353CC}">
                <c16:uniqueId val="{00000006-0FE3-4982-9200-86EB1F40AA01}"/>
              </c:ext>
            </c:extLst>
          </c:dPt>
          <c:dPt>
            <c:idx val="11"/>
            <c:invertIfNegative val="0"/>
            <c:bubble3D val="0"/>
            <c:spPr>
              <a:solidFill>
                <a:srgbClr val="E7E6E6"/>
              </a:solidFill>
              <a:ln>
                <a:noFill/>
              </a:ln>
              <a:effectLst/>
            </c:spPr>
            <c:extLst>
              <c:ext xmlns:c16="http://schemas.microsoft.com/office/drawing/2014/chart" uri="{C3380CC4-5D6E-409C-BE32-E72D297353CC}">
                <c16:uniqueId val="{00000003-F240-4DEC-8C33-731CC3655EE2}"/>
              </c:ext>
            </c:extLst>
          </c:dPt>
          <c:dPt>
            <c:idx val="1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F240-4DEC-8C33-731CC3655EE2}"/>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Sheet1!$N$22:$N$51</c:f>
              <c:strCache>
                <c:ptCount val="30"/>
                <c:pt idx="0">
                  <c:v>東村</c:v>
                </c:pt>
                <c:pt idx="1">
                  <c:v>大宜味村</c:v>
                </c:pt>
                <c:pt idx="2">
                  <c:v>国頭村</c:v>
                </c:pt>
                <c:pt idx="3">
                  <c:v>粟国村</c:v>
                </c:pt>
                <c:pt idx="4">
                  <c:v>伊江村</c:v>
                </c:pt>
                <c:pt idx="5">
                  <c:v>本部町</c:v>
                </c:pt>
                <c:pt idx="6">
                  <c:v>今帰仁村</c:v>
                </c:pt>
                <c:pt idx="7">
                  <c:v>南大東村</c:v>
                </c:pt>
                <c:pt idx="8">
                  <c:v>久米島町</c:v>
                </c:pt>
                <c:pt idx="9">
                  <c:v>金武町</c:v>
                </c:pt>
                <c:pt idx="10">
                  <c:v>伊是名村</c:v>
                </c:pt>
                <c:pt idx="11">
                  <c:v>北中城村</c:v>
                </c:pt>
                <c:pt idx="12">
                  <c:v>座間味村</c:v>
                </c:pt>
                <c:pt idx="13">
                  <c:v>宜野座村</c:v>
                </c:pt>
                <c:pt idx="14">
                  <c:v>恩納村</c:v>
                </c:pt>
                <c:pt idx="15">
                  <c:v>八重瀬町</c:v>
                </c:pt>
                <c:pt idx="16">
                  <c:v>渡名喜村</c:v>
                </c:pt>
                <c:pt idx="17">
                  <c:v>広域連合</c:v>
                </c:pt>
                <c:pt idx="18">
                  <c:v>南城市</c:v>
                </c:pt>
                <c:pt idx="19">
                  <c:v>南風原町</c:v>
                </c:pt>
                <c:pt idx="20">
                  <c:v>嘉手納町</c:v>
                </c:pt>
                <c:pt idx="21">
                  <c:v>北谷町</c:v>
                </c:pt>
                <c:pt idx="22">
                  <c:v>読谷村</c:v>
                </c:pt>
                <c:pt idx="23">
                  <c:v>西原町</c:v>
                </c:pt>
                <c:pt idx="24">
                  <c:v>豊見城市</c:v>
                </c:pt>
                <c:pt idx="25">
                  <c:v>中城村</c:v>
                </c:pt>
                <c:pt idx="26">
                  <c:v>与那原町</c:v>
                </c:pt>
                <c:pt idx="27">
                  <c:v>伊平屋村</c:v>
                </c:pt>
                <c:pt idx="28">
                  <c:v>北大東村</c:v>
                </c:pt>
                <c:pt idx="29">
                  <c:v>渡嘉敷村</c:v>
                </c:pt>
              </c:strCache>
            </c:strRef>
          </c:cat>
          <c:val>
            <c:numRef>
              <c:f>Sheet1!$O$22:$O$51</c:f>
              <c:numCache>
                <c:formatCode>#,##0_ </c:formatCode>
                <c:ptCount val="30"/>
                <c:pt idx="0">
                  <c:v>3662.0716452491297</c:v>
                </c:pt>
                <c:pt idx="1">
                  <c:v>3997.4443796619162</c:v>
                </c:pt>
                <c:pt idx="2">
                  <c:v>4300.5426568576995</c:v>
                </c:pt>
                <c:pt idx="3">
                  <c:v>5426.5033064888103</c:v>
                </c:pt>
                <c:pt idx="4">
                  <c:v>6339.9939639386466</c:v>
                </c:pt>
                <c:pt idx="5">
                  <c:v>6539.5903420920495</c:v>
                </c:pt>
                <c:pt idx="6">
                  <c:v>6717.0596062564218</c:v>
                </c:pt>
                <c:pt idx="7">
                  <c:v>6860.8480719987692</c:v>
                </c:pt>
                <c:pt idx="8">
                  <c:v>7189.9786497964724</c:v>
                </c:pt>
                <c:pt idx="9">
                  <c:v>7202.5271912504259</c:v>
                </c:pt>
                <c:pt idx="10">
                  <c:v>7487.5077471378245</c:v>
                </c:pt>
                <c:pt idx="11">
                  <c:v>8416.5177904759767</c:v>
                </c:pt>
                <c:pt idx="12">
                  <c:v>8572.570907122461</c:v>
                </c:pt>
                <c:pt idx="13">
                  <c:v>8591.0851754769537</c:v>
                </c:pt>
                <c:pt idx="14">
                  <c:v>8614.4340543015551</c:v>
                </c:pt>
                <c:pt idx="15">
                  <c:v>8750.5813622128335</c:v>
                </c:pt>
                <c:pt idx="16">
                  <c:v>8885.345183526415</c:v>
                </c:pt>
                <c:pt idx="17">
                  <c:v>9345.8850402341814</c:v>
                </c:pt>
                <c:pt idx="18">
                  <c:v>9628.6061808607319</c:v>
                </c:pt>
                <c:pt idx="19">
                  <c:v>10014.11002518126</c:v>
                </c:pt>
                <c:pt idx="20">
                  <c:v>10049.838460813644</c:v>
                </c:pt>
                <c:pt idx="21">
                  <c:v>10304.572572621546</c:v>
                </c:pt>
                <c:pt idx="22">
                  <c:v>10397.947072199873</c:v>
                </c:pt>
                <c:pt idx="23">
                  <c:v>10811.698843664724</c:v>
                </c:pt>
                <c:pt idx="24">
                  <c:v>10884.848921106248</c:v>
                </c:pt>
                <c:pt idx="25">
                  <c:v>11037.944598402293</c:v>
                </c:pt>
                <c:pt idx="26">
                  <c:v>11187.566878317954</c:v>
                </c:pt>
                <c:pt idx="27">
                  <c:v>11589.498065204412</c:v>
                </c:pt>
                <c:pt idx="28">
                  <c:v>11977.168664953628</c:v>
                </c:pt>
                <c:pt idx="29">
                  <c:v>13259.498190766575</c:v>
                </c:pt>
              </c:numCache>
            </c:numRef>
          </c:val>
          <c:extLst>
            <c:ext xmlns:c16="http://schemas.microsoft.com/office/drawing/2014/chart" uri="{C3380CC4-5D6E-409C-BE32-E72D297353CC}">
              <c16:uniqueId val="{00000002-F240-4DEC-8C33-731CC3655EE2}"/>
            </c:ext>
          </c:extLst>
        </c:ser>
        <c:dLbls>
          <c:showLegendKey val="0"/>
          <c:showVal val="0"/>
          <c:showCatName val="0"/>
          <c:showSerName val="0"/>
          <c:showPercent val="0"/>
          <c:showBubbleSize val="0"/>
        </c:dLbls>
        <c:gapWidth val="120"/>
        <c:overlap val="100"/>
        <c:axId val="86695663"/>
        <c:axId val="86706223"/>
      </c:barChart>
      <c:catAx>
        <c:axId val="86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706223"/>
        <c:crosses val="autoZero"/>
        <c:auto val="1"/>
        <c:lblAlgn val="ctr"/>
        <c:lblOffset val="100"/>
        <c:noMultiLvlLbl val="0"/>
      </c:catAx>
      <c:valAx>
        <c:axId val="8670622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695663"/>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48772924776262E-2"/>
          <c:y val="3.1464051770098728E-2"/>
          <c:w val="0.87352735110150947"/>
          <c:h val="0.73081814946943924"/>
        </c:manualLayout>
      </c:layout>
      <c:barChart>
        <c:barDir val="col"/>
        <c:grouping val="stacked"/>
        <c:varyColors val="0"/>
        <c:ser>
          <c:idx val="0"/>
          <c:order val="0"/>
          <c:spPr>
            <a:solidFill>
              <a:schemeClr val="bg1">
                <a:lumMod val="85000"/>
              </a:schemeClr>
            </a:solidFill>
            <a:ln>
              <a:noFill/>
            </a:ln>
            <a:effectLst/>
          </c:spPr>
          <c:invertIfNegative val="0"/>
          <c:dPt>
            <c:idx val="0"/>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D1AD-414D-9DDB-38BE8DFDD3BB}"/>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6E82-4403-8139-0813C936564C}"/>
              </c:ext>
            </c:extLst>
          </c:dPt>
          <c:dPt>
            <c:idx val="9"/>
            <c:invertIfNegative val="0"/>
            <c:bubble3D val="0"/>
            <c:spPr>
              <a:solidFill>
                <a:srgbClr val="FF0000"/>
              </a:solidFill>
              <a:ln>
                <a:noFill/>
              </a:ln>
              <a:effectLst/>
            </c:spPr>
            <c:extLst>
              <c:ext xmlns:c16="http://schemas.microsoft.com/office/drawing/2014/chart" uri="{C3380CC4-5D6E-409C-BE32-E72D297353CC}">
                <c16:uniqueId val="{0000000A-A6DB-4C30-8919-742A48F3A739}"/>
              </c:ext>
            </c:extLst>
          </c:dPt>
          <c:dPt>
            <c:idx val="15"/>
            <c:invertIfNegative val="0"/>
            <c:bubble3D val="0"/>
            <c:spPr>
              <a:solidFill>
                <a:srgbClr val="E7E6E6"/>
              </a:solidFill>
              <a:ln>
                <a:noFill/>
              </a:ln>
              <a:effectLst/>
            </c:spPr>
            <c:extLst>
              <c:ext xmlns:c16="http://schemas.microsoft.com/office/drawing/2014/chart" uri="{C3380CC4-5D6E-409C-BE32-E72D297353CC}">
                <c16:uniqueId val="{00000007-6E82-4403-8139-0813C936564C}"/>
              </c:ext>
            </c:extLst>
          </c:dPt>
          <c:dPt>
            <c:idx val="1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6E82-4403-8139-0813C936564C}"/>
              </c:ext>
            </c:extLst>
          </c:dPt>
          <c:dPt>
            <c:idx val="2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6E82-4403-8139-0813C936564C}"/>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Sheet1!$C$23:$C$54</c:f>
              <c:strCache>
                <c:ptCount val="32"/>
                <c:pt idx="0">
                  <c:v>東村</c:v>
                </c:pt>
                <c:pt idx="1">
                  <c:v>大宜味村</c:v>
                </c:pt>
                <c:pt idx="2">
                  <c:v>国頭村</c:v>
                </c:pt>
                <c:pt idx="3">
                  <c:v>全国</c:v>
                </c:pt>
                <c:pt idx="4">
                  <c:v>粟国村</c:v>
                </c:pt>
                <c:pt idx="5">
                  <c:v>本部町</c:v>
                </c:pt>
                <c:pt idx="6">
                  <c:v>南大東村</c:v>
                </c:pt>
                <c:pt idx="7">
                  <c:v>伊江村</c:v>
                </c:pt>
                <c:pt idx="8">
                  <c:v>座間味村</c:v>
                </c:pt>
                <c:pt idx="9">
                  <c:v>今帰仁村</c:v>
                </c:pt>
                <c:pt idx="10">
                  <c:v>伊是名村</c:v>
                </c:pt>
                <c:pt idx="11">
                  <c:v>金武町</c:v>
                </c:pt>
                <c:pt idx="12">
                  <c:v>宜野座村</c:v>
                </c:pt>
                <c:pt idx="13">
                  <c:v>久米島町</c:v>
                </c:pt>
                <c:pt idx="14">
                  <c:v>八重瀬町</c:v>
                </c:pt>
                <c:pt idx="15">
                  <c:v>北中城村</c:v>
                </c:pt>
                <c:pt idx="16">
                  <c:v>南風原町</c:v>
                </c:pt>
                <c:pt idx="17">
                  <c:v>広域連合</c:v>
                </c:pt>
                <c:pt idx="18">
                  <c:v>恩納村</c:v>
                </c:pt>
                <c:pt idx="19">
                  <c:v>西原町</c:v>
                </c:pt>
                <c:pt idx="20">
                  <c:v>南城市</c:v>
                </c:pt>
                <c:pt idx="21">
                  <c:v>豊見城市</c:v>
                </c:pt>
                <c:pt idx="22">
                  <c:v>読谷村</c:v>
                </c:pt>
                <c:pt idx="23">
                  <c:v>北谷町</c:v>
                </c:pt>
                <c:pt idx="24">
                  <c:v>嘉手納町</c:v>
                </c:pt>
                <c:pt idx="25">
                  <c:v>沖縄県</c:v>
                </c:pt>
                <c:pt idx="26">
                  <c:v>与那原町</c:v>
                </c:pt>
                <c:pt idx="27">
                  <c:v>中城村</c:v>
                </c:pt>
                <c:pt idx="28">
                  <c:v>北大東村</c:v>
                </c:pt>
                <c:pt idx="29">
                  <c:v>渡嘉敷村</c:v>
                </c:pt>
                <c:pt idx="30">
                  <c:v>渡名喜村</c:v>
                </c:pt>
                <c:pt idx="31">
                  <c:v>伊平屋村</c:v>
                </c:pt>
              </c:strCache>
            </c:strRef>
          </c:cat>
          <c:val>
            <c:numRef>
              <c:f>Sheet1!$D$23:$D$54</c:f>
              <c:numCache>
                <c:formatCode>#,##0_ </c:formatCode>
                <c:ptCount val="32"/>
                <c:pt idx="0">
                  <c:v>4380.3300455235203</c:v>
                </c:pt>
                <c:pt idx="1">
                  <c:v>4386.0626043405673</c:v>
                </c:pt>
                <c:pt idx="2">
                  <c:v>4610.4159856003116</c:v>
                </c:pt>
                <c:pt idx="3">
                  <c:v>4686.2700889497273</c:v>
                </c:pt>
                <c:pt idx="4">
                  <c:v>5614.1242017879949</c:v>
                </c:pt>
                <c:pt idx="5">
                  <c:v>6378.3281747837964</c:v>
                </c:pt>
                <c:pt idx="6">
                  <c:v>6661.1291407867493</c:v>
                </c:pt>
                <c:pt idx="7">
                  <c:v>6856.3152283242807</c:v>
                </c:pt>
                <c:pt idx="8">
                  <c:v>7157.4093851132684</c:v>
                </c:pt>
                <c:pt idx="9">
                  <c:v>7166.566103533788</c:v>
                </c:pt>
                <c:pt idx="10">
                  <c:v>7309.5684190902311</c:v>
                </c:pt>
                <c:pt idx="11">
                  <c:v>7600.9792075430569</c:v>
                </c:pt>
                <c:pt idx="12">
                  <c:v>7895.3733267500547</c:v>
                </c:pt>
                <c:pt idx="13">
                  <c:v>7911.768187552565</c:v>
                </c:pt>
                <c:pt idx="14">
                  <c:v>7983.5316603278097</c:v>
                </c:pt>
                <c:pt idx="15">
                  <c:v>8554.6881656334444</c:v>
                </c:pt>
                <c:pt idx="16">
                  <c:v>8647.1683573097253</c:v>
                </c:pt>
                <c:pt idx="17">
                  <c:v>8664.4556822269133</c:v>
                </c:pt>
                <c:pt idx="18">
                  <c:v>8716.103942008147</c:v>
                </c:pt>
                <c:pt idx="19">
                  <c:v>8755.2416186331011</c:v>
                </c:pt>
                <c:pt idx="20">
                  <c:v>9193.9803203377196</c:v>
                </c:pt>
                <c:pt idx="21">
                  <c:v>9379.586391893572</c:v>
                </c:pt>
                <c:pt idx="22">
                  <c:v>9412.1151571101309</c:v>
                </c:pt>
                <c:pt idx="23">
                  <c:v>9493.7539174366448</c:v>
                </c:pt>
                <c:pt idx="24">
                  <c:v>9552.4495541528904</c:v>
                </c:pt>
                <c:pt idx="25">
                  <c:v>9558.1869940194538</c:v>
                </c:pt>
                <c:pt idx="26">
                  <c:v>9810.2146412435868</c:v>
                </c:pt>
                <c:pt idx="27">
                  <c:v>10211.66726138985</c:v>
                </c:pt>
                <c:pt idx="28">
                  <c:v>10429.176470588236</c:v>
                </c:pt>
                <c:pt idx="29">
                  <c:v>11340.350529100529</c:v>
                </c:pt>
                <c:pt idx="30">
                  <c:v>11765.755319148937</c:v>
                </c:pt>
                <c:pt idx="31">
                  <c:v>12156.224424552429</c:v>
                </c:pt>
              </c:numCache>
            </c:numRef>
          </c:val>
          <c:extLst>
            <c:ext xmlns:c16="http://schemas.microsoft.com/office/drawing/2014/chart" uri="{C3380CC4-5D6E-409C-BE32-E72D297353CC}">
              <c16:uniqueId val="{00000006-6E82-4403-8139-0813C936564C}"/>
            </c:ext>
          </c:extLst>
        </c:ser>
        <c:dLbls>
          <c:showLegendKey val="0"/>
          <c:showVal val="0"/>
          <c:showCatName val="0"/>
          <c:showSerName val="0"/>
          <c:showPercent val="0"/>
          <c:showBubbleSize val="0"/>
        </c:dLbls>
        <c:gapWidth val="120"/>
        <c:overlap val="100"/>
        <c:axId val="226573615"/>
        <c:axId val="226554895"/>
      </c:barChart>
      <c:catAx>
        <c:axId val="22657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54895"/>
        <c:crosses val="autoZero"/>
        <c:auto val="1"/>
        <c:lblAlgn val="ctr"/>
        <c:lblOffset val="100"/>
        <c:noMultiLvlLbl val="0"/>
      </c:catAx>
      <c:valAx>
        <c:axId val="226554895"/>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73615"/>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spPr>
            <a:solidFill>
              <a:schemeClr val="bg1">
                <a:lumMod val="85000"/>
              </a:schemeClr>
            </a:solidFill>
            <a:ln>
              <a:noFill/>
            </a:ln>
            <a:effectLst/>
          </c:spPr>
          <c:invertIfNegative val="0"/>
          <c:dPt>
            <c:idx val="14"/>
            <c:invertIfNegative val="0"/>
            <c:bubble3D val="0"/>
            <c:spPr>
              <a:solidFill>
                <a:srgbClr val="E7E6E6"/>
              </a:solidFill>
              <a:ln>
                <a:noFill/>
              </a:ln>
              <a:effectLst/>
            </c:spPr>
            <c:extLst>
              <c:ext xmlns:c16="http://schemas.microsoft.com/office/drawing/2014/chart" uri="{C3380CC4-5D6E-409C-BE32-E72D297353CC}">
                <c16:uniqueId val="{00000003-7161-4948-9D03-12472873616F}"/>
              </c:ext>
            </c:extLst>
          </c:dPt>
          <c:dPt>
            <c:idx val="1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7161-4948-9D03-12472873616F}"/>
              </c:ext>
            </c:extLst>
          </c:dPt>
          <c:dPt>
            <c:idx val="26"/>
            <c:invertIfNegative val="0"/>
            <c:bubble3D val="0"/>
            <c:spPr>
              <a:solidFill>
                <a:srgbClr val="FF0000"/>
              </a:solidFill>
              <a:ln>
                <a:noFill/>
              </a:ln>
              <a:effectLst/>
            </c:spPr>
            <c:extLst>
              <c:ext xmlns:c16="http://schemas.microsoft.com/office/drawing/2014/chart" uri="{C3380CC4-5D6E-409C-BE32-E72D297353CC}">
                <c16:uniqueId val="{00000006-CE27-42E7-85E6-BFDAD8F7B69F}"/>
              </c:ext>
            </c:extLst>
          </c:dPt>
          <c:dPt>
            <c:idx val="28"/>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4-A41D-4774-ADDD-BDF9C596C523}"/>
              </c:ext>
            </c:extLst>
          </c:dPt>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Sheet1!$P$22:$P$51</c:f>
              <c:strCache>
                <c:ptCount val="30"/>
                <c:pt idx="0">
                  <c:v>渡名喜村</c:v>
                </c:pt>
                <c:pt idx="1">
                  <c:v>北大東村</c:v>
                </c:pt>
                <c:pt idx="2">
                  <c:v>南大東村</c:v>
                </c:pt>
                <c:pt idx="3">
                  <c:v>伊平屋村</c:v>
                </c:pt>
                <c:pt idx="4">
                  <c:v>豊見城市</c:v>
                </c:pt>
                <c:pt idx="5">
                  <c:v>座間味村</c:v>
                </c:pt>
                <c:pt idx="6">
                  <c:v>中城村</c:v>
                </c:pt>
                <c:pt idx="7">
                  <c:v>渡嘉敷村</c:v>
                </c:pt>
                <c:pt idx="8">
                  <c:v>嘉手納町</c:v>
                </c:pt>
                <c:pt idx="9">
                  <c:v>宜野座村</c:v>
                </c:pt>
                <c:pt idx="10">
                  <c:v>南風原町</c:v>
                </c:pt>
                <c:pt idx="11">
                  <c:v>読谷村</c:v>
                </c:pt>
                <c:pt idx="12">
                  <c:v>西原町</c:v>
                </c:pt>
                <c:pt idx="13">
                  <c:v>国頭村</c:v>
                </c:pt>
                <c:pt idx="14">
                  <c:v>北中城村</c:v>
                </c:pt>
                <c:pt idx="15">
                  <c:v>金武町</c:v>
                </c:pt>
                <c:pt idx="16">
                  <c:v>北谷町</c:v>
                </c:pt>
                <c:pt idx="17">
                  <c:v>八重瀬町</c:v>
                </c:pt>
                <c:pt idx="18">
                  <c:v>広域連合</c:v>
                </c:pt>
                <c:pt idx="19">
                  <c:v>与那原町</c:v>
                </c:pt>
                <c:pt idx="20">
                  <c:v>南城市</c:v>
                </c:pt>
                <c:pt idx="21">
                  <c:v>伊江村</c:v>
                </c:pt>
                <c:pt idx="22">
                  <c:v>恩納村</c:v>
                </c:pt>
                <c:pt idx="23">
                  <c:v>本部町</c:v>
                </c:pt>
                <c:pt idx="24">
                  <c:v>大宜味村</c:v>
                </c:pt>
                <c:pt idx="25">
                  <c:v>久米島町</c:v>
                </c:pt>
                <c:pt idx="26">
                  <c:v>今帰仁村</c:v>
                </c:pt>
                <c:pt idx="27">
                  <c:v>伊是名村</c:v>
                </c:pt>
                <c:pt idx="28">
                  <c:v>東村</c:v>
                </c:pt>
                <c:pt idx="29">
                  <c:v>粟国村</c:v>
                </c:pt>
              </c:strCache>
            </c:strRef>
          </c:cat>
          <c:val>
            <c:numRef>
              <c:f>Sheet1!$Q$22:$Q$51</c:f>
              <c:numCache>
                <c:formatCode>#,##0_ </c:formatCode>
                <c:ptCount val="30"/>
                <c:pt idx="0">
                  <c:v>0</c:v>
                </c:pt>
                <c:pt idx="1">
                  <c:v>0</c:v>
                </c:pt>
                <c:pt idx="2">
                  <c:v>24.99558334656631</c:v>
                </c:pt>
                <c:pt idx="3">
                  <c:v>174.51006725091338</c:v>
                </c:pt>
                <c:pt idx="4">
                  <c:v>211.87971819002064</c:v>
                </c:pt>
                <c:pt idx="5">
                  <c:v>251.68540263674748</c:v>
                </c:pt>
                <c:pt idx="6">
                  <c:v>259.0731005606342</c:v>
                </c:pt>
                <c:pt idx="7">
                  <c:v>265.35201009393393</c:v>
                </c:pt>
                <c:pt idx="8">
                  <c:v>288.19556128715328</c:v>
                </c:pt>
                <c:pt idx="9">
                  <c:v>297.41865438798658</c:v>
                </c:pt>
                <c:pt idx="10">
                  <c:v>310.32454566193178</c:v>
                </c:pt>
                <c:pt idx="11">
                  <c:v>330.74108978949516</c:v>
                </c:pt>
                <c:pt idx="12">
                  <c:v>334.99259768405386</c:v>
                </c:pt>
                <c:pt idx="13">
                  <c:v>339.33807185726903</c:v>
                </c:pt>
                <c:pt idx="14">
                  <c:v>345.23883499166254</c:v>
                </c:pt>
                <c:pt idx="15">
                  <c:v>377.90906321083941</c:v>
                </c:pt>
                <c:pt idx="16">
                  <c:v>391.36133004127186</c:v>
                </c:pt>
                <c:pt idx="17">
                  <c:v>412.84732080230123</c:v>
                </c:pt>
                <c:pt idx="18">
                  <c:v>428.227674121061</c:v>
                </c:pt>
                <c:pt idx="19">
                  <c:v>435.84509455428145</c:v>
                </c:pt>
                <c:pt idx="20">
                  <c:v>479.59657326167337</c:v>
                </c:pt>
                <c:pt idx="21">
                  <c:v>533.07212463823339</c:v>
                </c:pt>
                <c:pt idx="22">
                  <c:v>650.0702843606432</c:v>
                </c:pt>
                <c:pt idx="23">
                  <c:v>714.30424979785892</c:v>
                </c:pt>
                <c:pt idx="24">
                  <c:v>724.09797053753005</c:v>
                </c:pt>
                <c:pt idx="25">
                  <c:v>763.69137994998277</c:v>
                </c:pt>
                <c:pt idx="26">
                  <c:v>1162.2765533112527</c:v>
                </c:pt>
                <c:pt idx="27">
                  <c:v>1183.891251050547</c:v>
                </c:pt>
                <c:pt idx="28">
                  <c:v>1198.8460705594755</c:v>
                </c:pt>
                <c:pt idx="29">
                  <c:v>1476.4546934174932</c:v>
                </c:pt>
              </c:numCache>
            </c:numRef>
          </c:val>
          <c:extLst>
            <c:ext xmlns:c16="http://schemas.microsoft.com/office/drawing/2014/chart" uri="{C3380CC4-5D6E-409C-BE32-E72D297353CC}">
              <c16:uniqueId val="{00000002-7161-4948-9D03-12472873616F}"/>
            </c:ext>
          </c:extLst>
        </c:ser>
        <c:dLbls>
          <c:showLegendKey val="0"/>
          <c:showVal val="0"/>
          <c:showCatName val="0"/>
          <c:showSerName val="0"/>
          <c:showPercent val="0"/>
          <c:showBubbleSize val="0"/>
        </c:dLbls>
        <c:gapWidth val="120"/>
        <c:overlap val="100"/>
        <c:axId val="86695663"/>
        <c:axId val="86706223"/>
      </c:barChart>
      <c:catAx>
        <c:axId val="86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706223"/>
        <c:crosses val="autoZero"/>
        <c:auto val="1"/>
        <c:lblAlgn val="ctr"/>
        <c:lblOffset val="100"/>
        <c:noMultiLvlLbl val="0"/>
      </c:catAx>
      <c:valAx>
        <c:axId val="8670622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86695663"/>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30909510939538E-2"/>
          <c:y val="3.146414112692076E-2"/>
          <c:w val="0.88822614153457713"/>
          <c:h val="0.70268592439849997"/>
        </c:manualLayout>
      </c:layout>
      <c:barChart>
        <c:barDir val="col"/>
        <c:grouping val="stacked"/>
        <c:varyColors val="0"/>
        <c:ser>
          <c:idx val="0"/>
          <c:order val="0"/>
          <c:spPr>
            <a:solidFill>
              <a:schemeClr val="bg1">
                <a:lumMod val="85000"/>
              </a:schemeClr>
            </a:solidFill>
            <a:ln>
              <a:noFill/>
            </a:ln>
            <a:effectLst/>
          </c:spPr>
          <c:invertIfNegative val="0"/>
          <c:dPt>
            <c:idx val="13"/>
            <c:invertIfNegative val="0"/>
            <c:bubble3D val="0"/>
            <c:spPr>
              <a:solidFill>
                <a:srgbClr val="E7E6E6"/>
              </a:solidFill>
              <a:ln>
                <a:noFill/>
              </a:ln>
              <a:effectLst/>
            </c:spPr>
            <c:extLst>
              <c:ext xmlns:c16="http://schemas.microsoft.com/office/drawing/2014/chart" uri="{C3380CC4-5D6E-409C-BE32-E72D297353CC}">
                <c16:uniqueId val="{00000007-0852-4075-86E5-F5F07BE9C7D7}"/>
              </c:ext>
            </c:extLst>
          </c:dPt>
          <c:dPt>
            <c:idx val="1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0852-4075-86E5-F5F07BE9C7D7}"/>
              </c:ext>
            </c:extLst>
          </c:dPt>
          <c:dPt>
            <c:idx val="1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852-4075-86E5-F5F07BE9C7D7}"/>
              </c:ext>
            </c:extLst>
          </c:dPt>
          <c:dPt>
            <c:idx val="2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0852-4075-86E5-F5F07BE9C7D7}"/>
              </c:ext>
            </c:extLst>
          </c:dPt>
          <c:dPt>
            <c:idx val="28"/>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D7DA-4D7F-B4FF-3D5CCBCC5794}"/>
              </c:ext>
            </c:extLst>
          </c:dPt>
          <c:dPt>
            <c:idx val="30"/>
            <c:invertIfNegative val="0"/>
            <c:bubble3D val="0"/>
            <c:spPr>
              <a:solidFill>
                <a:srgbClr val="FF0000"/>
              </a:solidFill>
              <a:ln>
                <a:noFill/>
              </a:ln>
              <a:effectLst/>
            </c:spPr>
            <c:extLst>
              <c:ext xmlns:c16="http://schemas.microsoft.com/office/drawing/2014/chart" uri="{C3380CC4-5D6E-409C-BE32-E72D297353CC}">
                <c16:uniqueId val="{0000000A-F621-40CF-8047-B53D762F1185}"/>
              </c:ext>
            </c:extLst>
          </c:dPt>
          <c:dLbls>
            <c:dLbl>
              <c:idx val="13"/>
              <c:layout>
                <c:manualLayout>
                  <c:x val="-5.5106136035514553E-17"/>
                  <c:y val="-9.2699884125145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52-4075-86E5-F5F07BE9C7D7}"/>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Sheet1!$H$22:$H$53</c:f>
              <c:strCache>
                <c:ptCount val="32"/>
                <c:pt idx="0">
                  <c:v>渡名喜村</c:v>
                </c:pt>
                <c:pt idx="1">
                  <c:v>北大東村</c:v>
                </c:pt>
                <c:pt idx="2">
                  <c:v>南大東村</c:v>
                </c:pt>
                <c:pt idx="3">
                  <c:v>豊見城市</c:v>
                </c:pt>
                <c:pt idx="4">
                  <c:v>渡嘉敷村</c:v>
                </c:pt>
                <c:pt idx="5">
                  <c:v>座間味村</c:v>
                </c:pt>
                <c:pt idx="6">
                  <c:v>宜野座村</c:v>
                </c:pt>
                <c:pt idx="7">
                  <c:v>中城村</c:v>
                </c:pt>
                <c:pt idx="8">
                  <c:v>伊平屋村</c:v>
                </c:pt>
                <c:pt idx="9">
                  <c:v>西原町</c:v>
                </c:pt>
                <c:pt idx="10">
                  <c:v>南風原町</c:v>
                </c:pt>
                <c:pt idx="11">
                  <c:v>読谷村</c:v>
                </c:pt>
                <c:pt idx="12">
                  <c:v>嘉手納町</c:v>
                </c:pt>
                <c:pt idx="13">
                  <c:v>北中城村</c:v>
                </c:pt>
                <c:pt idx="14">
                  <c:v>金武町</c:v>
                </c:pt>
                <c:pt idx="15">
                  <c:v>北谷町</c:v>
                </c:pt>
                <c:pt idx="16">
                  <c:v>沖縄県</c:v>
                </c:pt>
                <c:pt idx="17">
                  <c:v>与那原町</c:v>
                </c:pt>
                <c:pt idx="18">
                  <c:v>広域連合</c:v>
                </c:pt>
                <c:pt idx="19">
                  <c:v>八重瀬町</c:v>
                </c:pt>
                <c:pt idx="20">
                  <c:v>国頭村</c:v>
                </c:pt>
                <c:pt idx="21">
                  <c:v>南城市</c:v>
                </c:pt>
                <c:pt idx="22">
                  <c:v>伊江村</c:v>
                </c:pt>
                <c:pt idx="23">
                  <c:v>本部町</c:v>
                </c:pt>
                <c:pt idx="24">
                  <c:v>恩納村</c:v>
                </c:pt>
                <c:pt idx="25">
                  <c:v>久米島町</c:v>
                </c:pt>
                <c:pt idx="26">
                  <c:v>大宜味村</c:v>
                </c:pt>
                <c:pt idx="27">
                  <c:v>全国</c:v>
                </c:pt>
                <c:pt idx="28">
                  <c:v>東村</c:v>
                </c:pt>
                <c:pt idx="29">
                  <c:v>伊是名村</c:v>
                </c:pt>
                <c:pt idx="30">
                  <c:v>今帰仁村</c:v>
                </c:pt>
                <c:pt idx="31">
                  <c:v>粟国村</c:v>
                </c:pt>
              </c:strCache>
            </c:strRef>
          </c:cat>
          <c:val>
            <c:numRef>
              <c:f>Sheet1!$I$22:$I$53</c:f>
              <c:numCache>
                <c:formatCode>#,##0_ </c:formatCode>
                <c:ptCount val="32"/>
                <c:pt idx="0">
                  <c:v>0</c:v>
                </c:pt>
                <c:pt idx="1">
                  <c:v>0</c:v>
                </c:pt>
                <c:pt idx="2">
                  <c:v>29.78234989648033</c:v>
                </c:pt>
                <c:pt idx="3">
                  <c:v>175.64608976749969</c:v>
                </c:pt>
                <c:pt idx="4">
                  <c:v>224.54761904761904</c:v>
                </c:pt>
                <c:pt idx="5">
                  <c:v>225.47694174757282</c:v>
                </c:pt>
                <c:pt idx="6">
                  <c:v>237.46406627166996</c:v>
                </c:pt>
                <c:pt idx="7">
                  <c:v>239.17592993079586</c:v>
                </c:pt>
                <c:pt idx="8">
                  <c:v>264.00575447570333</c:v>
                </c:pt>
                <c:pt idx="9">
                  <c:v>268.00244088930714</c:v>
                </c:pt>
                <c:pt idx="10">
                  <c:v>277.59575187507687</c:v>
                </c:pt>
                <c:pt idx="11">
                  <c:v>301.23286149006736</c:v>
                </c:pt>
                <c:pt idx="12">
                  <c:v>310.12531309488025</c:v>
                </c:pt>
                <c:pt idx="13">
                  <c:v>315.13205372754732</c:v>
                </c:pt>
                <c:pt idx="14">
                  <c:v>321.55452910398952</c:v>
                </c:pt>
                <c:pt idx="15">
                  <c:v>336.37791106067976</c:v>
                </c:pt>
                <c:pt idx="16">
                  <c:v>383.15091141999909</c:v>
                </c:pt>
                <c:pt idx="17">
                  <c:v>397.55988207366568</c:v>
                </c:pt>
                <c:pt idx="18">
                  <c:v>403.08437485338965</c:v>
                </c:pt>
                <c:pt idx="19">
                  <c:v>434.12485284795798</c:v>
                </c:pt>
                <c:pt idx="20">
                  <c:v>440.25622689239151</c:v>
                </c:pt>
                <c:pt idx="21">
                  <c:v>455.19616201749301</c:v>
                </c:pt>
                <c:pt idx="22">
                  <c:v>656.24225507946085</c:v>
                </c:pt>
                <c:pt idx="23">
                  <c:v>673.95901608253678</c:v>
                </c:pt>
                <c:pt idx="24">
                  <c:v>699.04025880661391</c:v>
                </c:pt>
                <c:pt idx="25">
                  <c:v>784.30803195962994</c:v>
                </c:pt>
                <c:pt idx="26">
                  <c:v>910.63132999443519</c:v>
                </c:pt>
                <c:pt idx="27">
                  <c:v>984.25902704191299</c:v>
                </c:pt>
                <c:pt idx="28">
                  <c:v>1171.3805007587252</c:v>
                </c:pt>
                <c:pt idx="29">
                  <c:v>1187.9882550335572</c:v>
                </c:pt>
                <c:pt idx="30">
                  <c:v>1287.0257026245092</c:v>
                </c:pt>
                <c:pt idx="31">
                  <c:v>1788.587803320562</c:v>
                </c:pt>
              </c:numCache>
            </c:numRef>
          </c:val>
          <c:extLst>
            <c:ext xmlns:c16="http://schemas.microsoft.com/office/drawing/2014/chart" uri="{C3380CC4-5D6E-409C-BE32-E72D297353CC}">
              <c16:uniqueId val="{00000006-0852-4075-86E5-F5F07BE9C7D7}"/>
            </c:ext>
          </c:extLst>
        </c:ser>
        <c:dLbls>
          <c:showLegendKey val="0"/>
          <c:showVal val="0"/>
          <c:showCatName val="0"/>
          <c:showSerName val="0"/>
          <c:showPercent val="0"/>
          <c:showBubbleSize val="0"/>
        </c:dLbls>
        <c:gapWidth val="120"/>
        <c:overlap val="100"/>
        <c:axId val="226573615"/>
        <c:axId val="226554895"/>
      </c:barChart>
      <c:catAx>
        <c:axId val="22657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54895"/>
        <c:crosses val="autoZero"/>
        <c:auto val="1"/>
        <c:lblAlgn val="ctr"/>
        <c:lblOffset val="100"/>
        <c:noMultiLvlLbl val="0"/>
      </c:catAx>
      <c:valAx>
        <c:axId val="226554895"/>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26573615"/>
        <c:crosses val="autoZero"/>
        <c:crossBetween val="between"/>
      </c:valAx>
    </c:plotArea>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361549424165776E-2"/>
          <c:y val="3.042000290481631E-2"/>
          <c:w val="0.93359485591316238"/>
          <c:h val="0.6588348047157616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EC2-4BA4-9DCA-B20843ACA0A7}"/>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0EC2-4BA4-9DCA-B20843ACA0A7}"/>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EC2-4BA4-9DCA-B20843ACA0A7}"/>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0EC2-4BA4-9DCA-B20843ACA0A7}"/>
              </c:ext>
            </c:extLst>
          </c:dPt>
          <c:dPt>
            <c:idx val="8"/>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9-0EC2-4BA4-9DCA-B20843ACA0A7}"/>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0EC2-4BA4-9DCA-B20843ACA0A7}"/>
              </c:ext>
            </c:extLst>
          </c:dPt>
          <c:dPt>
            <c:idx val="1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0EC2-4BA4-9DCA-B20843ACA0A7}"/>
              </c:ext>
            </c:extLst>
          </c:dPt>
          <c:dPt>
            <c:idx val="1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0EC2-4BA4-9DCA-B20843ACA0A7}"/>
              </c:ext>
            </c:extLst>
          </c:dPt>
          <c:dPt>
            <c:idx val="14"/>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1-0EC2-4BA4-9DCA-B20843ACA0A7}"/>
              </c:ext>
            </c:extLst>
          </c:dPt>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0EC2-4BA4-9DCA-B20843ACA0A7}"/>
              </c:ext>
            </c:extLst>
          </c:dPt>
          <c:dPt>
            <c:idx val="2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5-0EC2-4BA4-9DCA-B20843ACA0A7}"/>
              </c:ext>
            </c:extLst>
          </c:dPt>
          <c:dPt>
            <c:idx val="2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7-0EC2-4BA4-9DCA-B20843ACA0A7}"/>
              </c:ext>
            </c:extLst>
          </c:dPt>
          <c:dPt>
            <c:idx val="2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9-0EC2-4BA4-9DCA-B20843ACA0A7}"/>
              </c:ext>
            </c:extLst>
          </c:dPt>
          <c:dPt>
            <c:idx val="2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B-0EC2-4BA4-9DCA-B20843ACA0A7}"/>
              </c:ext>
            </c:extLst>
          </c:dPt>
          <c:dPt>
            <c:idx val="2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D-0EC2-4BA4-9DCA-B20843ACA0A7}"/>
              </c:ext>
            </c:extLst>
          </c:dPt>
          <c:dPt>
            <c:idx val="2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F-0EC2-4BA4-9DCA-B20843ACA0A7}"/>
              </c:ext>
            </c:extLst>
          </c:dPt>
          <c:dPt>
            <c:idx val="3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21-0EC2-4BA4-9DCA-B20843ACA0A7}"/>
              </c:ext>
            </c:extLst>
          </c:dPt>
          <c:dPt>
            <c:idx val="3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23-0EC2-4BA4-9DCA-B20843ACA0A7}"/>
              </c:ext>
            </c:extLst>
          </c:dPt>
          <c:dPt>
            <c:idx val="3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25-0EC2-4BA4-9DCA-B20843ACA0A7}"/>
              </c:ext>
            </c:extLst>
          </c:dPt>
          <c:dPt>
            <c:idx val="3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27-0EC2-4BA4-9DCA-B20843ACA0A7}"/>
              </c:ext>
            </c:extLst>
          </c:dPt>
          <c:dPt>
            <c:idx val="3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29-0EC2-4BA4-9DCA-B20843ACA0A7}"/>
              </c:ext>
            </c:extLst>
          </c:dPt>
          <c:dPt>
            <c:idx val="38"/>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2B-0EC2-4BA4-9DCA-B20843ACA0A7}"/>
              </c:ext>
            </c:extLst>
          </c:dPt>
          <c:dPt>
            <c:idx val="4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2D-0EC2-4BA4-9DCA-B20843ACA0A7}"/>
              </c:ext>
            </c:extLst>
          </c:dPt>
          <c:dPt>
            <c:idx val="41"/>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2F-0EC2-4BA4-9DCA-B20843ACA0A7}"/>
              </c:ext>
            </c:extLst>
          </c:dPt>
          <c:dPt>
            <c:idx val="4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1-0EC2-4BA4-9DCA-B20843ACA0A7}"/>
              </c:ext>
            </c:extLst>
          </c:dPt>
          <c:dPt>
            <c:idx val="4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3-0EC2-4BA4-9DCA-B20843ACA0A7}"/>
              </c:ext>
            </c:extLst>
          </c:dPt>
          <c:dPt>
            <c:idx val="47"/>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35-0EC2-4BA4-9DCA-B20843ACA0A7}"/>
              </c:ext>
            </c:extLst>
          </c:dPt>
          <c:dPt>
            <c:idx val="5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7-0EC2-4BA4-9DCA-B20843ACA0A7}"/>
              </c:ext>
            </c:extLst>
          </c:dPt>
          <c:dPt>
            <c:idx val="5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39-0EC2-4BA4-9DCA-B20843ACA0A7}"/>
              </c:ext>
            </c:extLst>
          </c:dPt>
          <c:dPt>
            <c:idx val="5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3B-0EC2-4BA4-9DCA-B20843ACA0A7}"/>
              </c:ext>
            </c:extLst>
          </c:dPt>
          <c:dPt>
            <c:idx val="5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3D-0EC2-4BA4-9DCA-B20843ACA0A7}"/>
              </c:ext>
            </c:extLst>
          </c:dPt>
          <c:cat>
            <c:multiLvlStrRef>
              <c:f>Sheet1!$F$257:$BJ$258</c:f>
              <c:multiLvlStrCache>
                <c:ptCount val="57"/>
                <c:lvl>
                  <c:pt idx="0">
                    <c:v>今帰仁村</c:v>
                  </c:pt>
                  <c:pt idx="1">
                    <c:v>全国</c:v>
                  </c:pt>
                  <c:pt idx="2">
                    <c:v>沖縄県</c:v>
                  </c:pt>
                  <c:pt idx="3">
                    <c:v>今帰仁村</c:v>
                  </c:pt>
                  <c:pt idx="4">
                    <c:v>全国</c:v>
                  </c:pt>
                  <c:pt idx="5">
                    <c:v>沖縄県</c:v>
                  </c:pt>
                  <c:pt idx="6">
                    <c:v>今帰仁村</c:v>
                  </c:pt>
                  <c:pt idx="7">
                    <c:v>全国</c:v>
                  </c:pt>
                  <c:pt idx="8">
                    <c:v>沖縄県</c:v>
                  </c:pt>
                  <c:pt idx="9">
                    <c:v>今帰仁村</c:v>
                  </c:pt>
                  <c:pt idx="10">
                    <c:v>全国</c:v>
                  </c:pt>
                  <c:pt idx="11">
                    <c:v>沖縄県</c:v>
                  </c:pt>
                  <c:pt idx="12">
                    <c:v>今帰仁村</c:v>
                  </c:pt>
                  <c:pt idx="13">
                    <c:v>全国</c:v>
                  </c:pt>
                  <c:pt idx="14">
                    <c:v>沖縄県</c:v>
                  </c:pt>
                  <c:pt idx="15">
                    <c:v>今帰仁村</c:v>
                  </c:pt>
                  <c:pt idx="16">
                    <c:v>全国</c:v>
                  </c:pt>
                  <c:pt idx="17">
                    <c:v>沖縄県</c:v>
                  </c:pt>
                  <c:pt idx="18">
                    <c:v>今帰仁村</c:v>
                  </c:pt>
                  <c:pt idx="19">
                    <c:v>全国</c:v>
                  </c:pt>
                  <c:pt idx="20">
                    <c:v>沖縄県</c:v>
                  </c:pt>
                  <c:pt idx="21">
                    <c:v>今帰仁村</c:v>
                  </c:pt>
                  <c:pt idx="22">
                    <c:v>全国</c:v>
                  </c:pt>
                  <c:pt idx="23">
                    <c:v>沖縄県</c:v>
                  </c:pt>
                  <c:pt idx="24">
                    <c:v>今帰仁村</c:v>
                  </c:pt>
                  <c:pt idx="25">
                    <c:v>全国</c:v>
                  </c:pt>
                  <c:pt idx="26">
                    <c:v>沖縄県</c:v>
                  </c:pt>
                  <c:pt idx="27">
                    <c:v>今帰仁村</c:v>
                  </c:pt>
                  <c:pt idx="28">
                    <c:v>全国</c:v>
                  </c:pt>
                  <c:pt idx="29">
                    <c:v>沖縄県</c:v>
                  </c:pt>
                  <c:pt idx="30">
                    <c:v>今帰仁村</c:v>
                  </c:pt>
                  <c:pt idx="31">
                    <c:v>全国</c:v>
                  </c:pt>
                  <c:pt idx="32">
                    <c:v>沖縄県</c:v>
                  </c:pt>
                  <c:pt idx="33">
                    <c:v>今帰仁村</c:v>
                  </c:pt>
                  <c:pt idx="34">
                    <c:v>全国</c:v>
                  </c:pt>
                  <c:pt idx="35">
                    <c:v>沖縄県</c:v>
                  </c:pt>
                  <c:pt idx="36">
                    <c:v>今帰仁村</c:v>
                  </c:pt>
                  <c:pt idx="37">
                    <c:v>全国</c:v>
                  </c:pt>
                  <c:pt idx="38">
                    <c:v>沖縄県</c:v>
                  </c:pt>
                  <c:pt idx="39">
                    <c:v>今帰仁村</c:v>
                  </c:pt>
                  <c:pt idx="40">
                    <c:v>全国</c:v>
                  </c:pt>
                  <c:pt idx="41">
                    <c:v>沖縄県</c:v>
                  </c:pt>
                  <c:pt idx="42">
                    <c:v>今帰仁村</c:v>
                  </c:pt>
                  <c:pt idx="43">
                    <c:v>全国</c:v>
                  </c:pt>
                  <c:pt idx="44">
                    <c:v>沖縄県</c:v>
                  </c:pt>
                  <c:pt idx="45">
                    <c:v>今帰仁村</c:v>
                  </c:pt>
                  <c:pt idx="46">
                    <c:v>全国</c:v>
                  </c:pt>
                  <c:pt idx="47">
                    <c:v>沖縄県</c:v>
                  </c:pt>
                  <c:pt idx="48">
                    <c:v>今帰仁村</c:v>
                  </c:pt>
                  <c:pt idx="49">
                    <c:v>全国</c:v>
                  </c:pt>
                  <c:pt idx="50">
                    <c:v>沖縄県</c:v>
                  </c:pt>
                  <c:pt idx="51">
                    <c:v>今帰仁村</c:v>
                  </c:pt>
                  <c:pt idx="52">
                    <c:v>全国</c:v>
                  </c:pt>
                  <c:pt idx="53">
                    <c:v>沖縄県</c:v>
                  </c:pt>
                  <c:pt idx="54">
                    <c:v>今帰仁村</c:v>
                  </c:pt>
                  <c:pt idx="55">
                    <c:v>全国</c:v>
                  </c:pt>
                  <c:pt idx="56">
                    <c:v>沖縄県</c:v>
                  </c:pt>
                </c:lvl>
                <c:lvl>
                  <c:pt idx="0">
                    <c:v>訪問介護</c:v>
                  </c:pt>
                  <c:pt idx="3">
                    <c:v>訪問入浴介護</c:v>
                  </c:pt>
                  <c:pt idx="6">
                    <c:v>訪問看護</c:v>
                  </c:pt>
                  <c:pt idx="9">
                    <c:v>訪問リハビリテーション</c:v>
                  </c:pt>
                  <c:pt idx="12">
                    <c:v>居宅療養管理指導</c:v>
                  </c:pt>
                  <c:pt idx="15">
                    <c:v>定期巡回・随時対応型訪問介護看護</c:v>
                  </c:pt>
                  <c:pt idx="18">
                    <c:v>夜間対応型訪問介護</c:v>
                  </c:pt>
                  <c:pt idx="21">
                    <c:v>通所介護</c:v>
                  </c:pt>
                  <c:pt idx="24">
                    <c:v>通所リハビリテーション</c:v>
                  </c:pt>
                  <c:pt idx="27">
                    <c:v>地域密着型通所介護</c:v>
                  </c:pt>
                  <c:pt idx="30">
                    <c:v>認知症対応型通所介護</c:v>
                  </c:pt>
                  <c:pt idx="33">
                    <c:v>小規模多機能型居宅介護</c:v>
                  </c:pt>
                  <c:pt idx="36">
                    <c:v>看護小規模多機能型居宅介護</c:v>
                  </c:pt>
                  <c:pt idx="39">
                    <c:v>短期入所生活介護</c:v>
                  </c:pt>
                  <c:pt idx="42">
                    <c:v>短期入所療養介護</c:v>
                  </c:pt>
                  <c:pt idx="45">
                    <c:v>福祉用具貸与</c:v>
                  </c:pt>
                  <c:pt idx="48">
                    <c:v>福祉用具購入費</c:v>
                  </c:pt>
                  <c:pt idx="51">
                    <c:v>住宅改修費</c:v>
                  </c:pt>
                  <c:pt idx="54">
                    <c:v>介護予防支援・居宅介護支援</c:v>
                  </c:pt>
                </c:lvl>
              </c:multiLvlStrCache>
            </c:multiLvlStrRef>
          </c:cat>
          <c:val>
            <c:numRef>
              <c:f>Sheet1!$F$259:$BJ$259</c:f>
              <c:numCache>
                <c:formatCode>#,##0_ </c:formatCode>
                <c:ptCount val="57"/>
                <c:pt idx="0">
                  <c:v>1984.8817420954742</c:v>
                </c:pt>
                <c:pt idx="1">
                  <c:v>2343.5513019056598</c:v>
                </c:pt>
                <c:pt idx="2">
                  <c:v>1958.02964949488</c:v>
                </c:pt>
                <c:pt idx="3">
                  <c:v>15.521698698078115</c:v>
                </c:pt>
                <c:pt idx="4">
                  <c:v>116.81191043626001</c:v>
                </c:pt>
                <c:pt idx="5">
                  <c:v>42.999259935726101</c:v>
                </c:pt>
                <c:pt idx="6">
                  <c:v>357.96215643728044</c:v>
                </c:pt>
                <c:pt idx="7">
                  <c:v>848.18207065493505</c:v>
                </c:pt>
                <c:pt idx="8">
                  <c:v>458.61727791640499</c:v>
                </c:pt>
                <c:pt idx="9">
                  <c:v>206.76113349865676</c:v>
                </c:pt>
                <c:pt idx="10">
                  <c:v>135.681398305534</c:v>
                </c:pt>
                <c:pt idx="11">
                  <c:v>111.451690976599</c:v>
                </c:pt>
                <c:pt idx="12">
                  <c:v>34.588473858235176</c:v>
                </c:pt>
                <c:pt idx="13">
                  <c:v>374.06866771957499</c:v>
                </c:pt>
                <c:pt idx="14">
                  <c:v>147.609921577482</c:v>
                </c:pt>
                <c:pt idx="15">
                  <c:v>0</c:v>
                </c:pt>
                <c:pt idx="16">
                  <c:v>182.292430423215</c:v>
                </c:pt>
                <c:pt idx="17">
                  <c:v>25.3390187514708</c:v>
                </c:pt>
                <c:pt idx="18">
                  <c:v>0</c:v>
                </c:pt>
                <c:pt idx="19">
                  <c:v>7.7297245855850898</c:v>
                </c:pt>
                <c:pt idx="20">
                  <c:v>0</c:v>
                </c:pt>
                <c:pt idx="21">
                  <c:v>4466.2321760694358</c:v>
                </c:pt>
                <c:pt idx="22">
                  <c:v>2706.4347302224601</c:v>
                </c:pt>
                <c:pt idx="23">
                  <c:v>7021.8872541733699</c:v>
                </c:pt>
                <c:pt idx="24">
                  <c:v>1539.863246538541</c:v>
                </c:pt>
                <c:pt idx="25">
                  <c:v>963.896517761871</c:v>
                </c:pt>
                <c:pt idx="26">
                  <c:v>1517.1227408626901</c:v>
                </c:pt>
                <c:pt idx="27">
                  <c:v>1142.8721843356066</c:v>
                </c:pt>
                <c:pt idx="28">
                  <c:v>857.83046369435306</c:v>
                </c:pt>
                <c:pt idx="29">
                  <c:v>907.67026623258403</c:v>
                </c:pt>
                <c:pt idx="30">
                  <c:v>17.598496590204586</c:v>
                </c:pt>
                <c:pt idx="31">
                  <c:v>158.108377271043</c:v>
                </c:pt>
                <c:pt idx="32">
                  <c:v>111.50673275080899</c:v>
                </c:pt>
                <c:pt idx="33">
                  <c:v>1433.4145226286423</c:v>
                </c:pt>
                <c:pt idx="34">
                  <c:v>598.85900573451704</c:v>
                </c:pt>
                <c:pt idx="35">
                  <c:v>595.824776742116</c:v>
                </c:pt>
                <c:pt idx="36">
                  <c:v>0</c:v>
                </c:pt>
                <c:pt idx="37">
                  <c:v>149.433875100563</c:v>
                </c:pt>
                <c:pt idx="38">
                  <c:v>122.04966624458901</c:v>
                </c:pt>
                <c:pt idx="39">
                  <c:v>1231.229515395743</c:v>
                </c:pt>
                <c:pt idx="40">
                  <c:v>882.43270882723198</c:v>
                </c:pt>
                <c:pt idx="41">
                  <c:v>315.95092566391401</c:v>
                </c:pt>
                <c:pt idx="42">
                  <c:v>55.796187228766271</c:v>
                </c:pt>
                <c:pt idx="43">
                  <c:v>101.826318214681</c:v>
                </c:pt>
                <c:pt idx="44">
                  <c:v>67.199985756085098</c:v>
                </c:pt>
                <c:pt idx="45">
                  <c:v>561.47853378797276</c:v>
                </c:pt>
                <c:pt idx="46">
                  <c:v>885.50363929257605</c:v>
                </c:pt>
                <c:pt idx="47">
                  <c:v>788.76788802281999</c:v>
                </c:pt>
                <c:pt idx="48">
                  <c:v>16.396078735275882</c:v>
                </c:pt>
                <c:pt idx="49">
                  <c:v>36.290926526175703</c:v>
                </c:pt>
                <c:pt idx="50">
                  <c:v>31.358696791355701</c:v>
                </c:pt>
                <c:pt idx="51">
                  <c:v>61.192317627609008</c:v>
                </c:pt>
                <c:pt idx="52">
                  <c:v>84.506482665948099</c:v>
                </c:pt>
                <c:pt idx="53">
                  <c:v>77.994643049398206</c:v>
                </c:pt>
                <c:pt idx="54">
                  <c:v>1395.9349555693325</c:v>
                </c:pt>
                <c:pt idx="55">
                  <c:v>1336.9762955316501</c:v>
                </c:pt>
                <c:pt idx="56">
                  <c:v>1426.0504306045</c:v>
                </c:pt>
              </c:numCache>
            </c:numRef>
          </c:val>
          <c:extLst>
            <c:ext xmlns:c16="http://schemas.microsoft.com/office/drawing/2014/chart" uri="{C3380CC4-5D6E-409C-BE32-E72D297353CC}">
              <c16:uniqueId val="{0000003E-0EC2-4BA4-9DCA-B20843ACA0A7}"/>
            </c:ext>
          </c:extLst>
        </c:ser>
        <c:dLbls>
          <c:showLegendKey val="0"/>
          <c:showVal val="0"/>
          <c:showCatName val="0"/>
          <c:showSerName val="0"/>
          <c:showPercent val="0"/>
          <c:showBubbleSize val="0"/>
        </c:dLbls>
        <c:gapWidth val="109"/>
        <c:overlap val="-27"/>
        <c:axId val="1037511807"/>
        <c:axId val="1037495487"/>
      </c:barChart>
      <c:catAx>
        <c:axId val="103751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037495487"/>
        <c:crosses val="autoZero"/>
        <c:auto val="1"/>
        <c:lblAlgn val="ctr"/>
        <c:lblOffset val="100"/>
        <c:noMultiLvlLbl val="0"/>
      </c:catAx>
      <c:valAx>
        <c:axId val="1037495487"/>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037511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612175562625597E-2"/>
          <c:y val="3.0419988219124287E-2"/>
          <c:w val="0.93359485591316238"/>
          <c:h val="0.71805400417162835"/>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D27-4315-96B1-923B300598E2}"/>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8D27-4315-96B1-923B300598E2}"/>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8D27-4315-96B1-923B300598E2}"/>
              </c:ext>
            </c:extLst>
          </c:dPt>
          <c:dPt>
            <c:idx val="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7-8D27-4315-96B1-923B300598E2}"/>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8D27-4315-96B1-923B300598E2}"/>
              </c:ext>
            </c:extLst>
          </c:dPt>
          <c:dPt>
            <c:idx val="8"/>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B-8D27-4315-96B1-923B300598E2}"/>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D-8D27-4315-96B1-923B300598E2}"/>
              </c:ext>
            </c:extLst>
          </c:dPt>
          <c:dPt>
            <c:idx val="1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F-8D27-4315-96B1-923B300598E2}"/>
              </c:ext>
            </c:extLst>
          </c:dPt>
          <c:dPt>
            <c:idx val="1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1-8D27-4315-96B1-923B300598E2}"/>
              </c:ext>
            </c:extLst>
          </c:dPt>
          <c:dPt>
            <c:idx val="15"/>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3-8D27-4315-96B1-923B300598E2}"/>
              </c:ext>
            </c:extLst>
          </c:dPt>
          <c:dPt>
            <c:idx val="1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5-8D27-4315-96B1-923B300598E2}"/>
              </c:ext>
            </c:extLst>
          </c:dPt>
          <c:dPt>
            <c:idx val="18"/>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7-8D27-4315-96B1-923B300598E2}"/>
              </c:ext>
            </c:extLst>
          </c:dPt>
          <c:dPt>
            <c:idx val="2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9-8D27-4315-96B1-923B300598E2}"/>
              </c:ext>
            </c:extLst>
          </c:dPt>
          <c:dPt>
            <c:idx val="2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B-8D27-4315-96B1-923B300598E2}"/>
              </c:ext>
            </c:extLst>
          </c:dPt>
          <c:dPt>
            <c:idx val="24"/>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D-8D27-4315-96B1-923B300598E2}"/>
              </c:ext>
            </c:extLst>
          </c:dPt>
          <c:cat>
            <c:multiLvlStrRef>
              <c:f>Sheet1!$BL$257:$CJ$258</c:f>
              <c:multiLvlStrCache>
                <c:ptCount val="25"/>
                <c:lvl>
                  <c:pt idx="0">
                    <c:v>今帰仁村</c:v>
                  </c:pt>
                  <c:pt idx="1">
                    <c:v>全国</c:v>
                  </c:pt>
                  <c:pt idx="2">
                    <c:v>沖縄県</c:v>
                  </c:pt>
                  <c:pt idx="3">
                    <c:v>今帰仁村</c:v>
                  </c:pt>
                  <c:pt idx="4">
                    <c:v>全国</c:v>
                  </c:pt>
                  <c:pt idx="5">
                    <c:v>沖縄県</c:v>
                  </c:pt>
                  <c:pt idx="6">
                    <c:v>今帰仁村</c:v>
                  </c:pt>
                  <c:pt idx="7">
                    <c:v>全国</c:v>
                  </c:pt>
                  <c:pt idx="8">
                    <c:v>沖縄県</c:v>
                  </c:pt>
                  <c:pt idx="10">
                    <c:v>今帰仁村</c:v>
                  </c:pt>
                  <c:pt idx="11">
                    <c:v>全国</c:v>
                  </c:pt>
                  <c:pt idx="12">
                    <c:v>沖縄県</c:v>
                  </c:pt>
                  <c:pt idx="13">
                    <c:v>今帰仁村</c:v>
                  </c:pt>
                  <c:pt idx="14">
                    <c:v>全国</c:v>
                  </c:pt>
                  <c:pt idx="15">
                    <c:v>沖縄県</c:v>
                  </c:pt>
                  <c:pt idx="16">
                    <c:v>今帰仁村</c:v>
                  </c:pt>
                  <c:pt idx="17">
                    <c:v>全国</c:v>
                  </c:pt>
                  <c:pt idx="18">
                    <c:v>沖縄県</c:v>
                  </c:pt>
                  <c:pt idx="19">
                    <c:v>今帰仁村</c:v>
                  </c:pt>
                  <c:pt idx="20">
                    <c:v>全国</c:v>
                  </c:pt>
                  <c:pt idx="21">
                    <c:v>沖縄県</c:v>
                  </c:pt>
                  <c:pt idx="22">
                    <c:v>今帰仁村</c:v>
                  </c:pt>
                  <c:pt idx="23">
                    <c:v>全国</c:v>
                  </c:pt>
                  <c:pt idx="24">
                    <c:v>沖縄県</c:v>
                  </c:pt>
                </c:lvl>
                <c:lvl>
                  <c:pt idx="0">
                    <c:v>特定施設入居者生活介護</c:v>
                  </c:pt>
                  <c:pt idx="3">
                    <c:v>地域密着型特定施設</c:v>
                  </c:pt>
                  <c:pt idx="6">
                    <c:v>認知症対応型共同生活介護</c:v>
                  </c:pt>
                  <c:pt idx="9">
                    <c:v>-</c:v>
                  </c:pt>
                  <c:pt idx="10">
                    <c:v>介護老人福祉施設</c:v>
                  </c:pt>
                  <c:pt idx="13">
                    <c:v>地域密着型介護老人福祉施設</c:v>
                  </c:pt>
                  <c:pt idx="16">
                    <c:v>介護老人保健施設</c:v>
                  </c:pt>
                  <c:pt idx="19">
                    <c:v>介護療養型医療施設</c:v>
                  </c:pt>
                  <c:pt idx="22">
                    <c:v>介護医療院</c:v>
                  </c:pt>
                </c:lvl>
              </c:multiLvlStrCache>
            </c:multiLvlStrRef>
          </c:cat>
          <c:val>
            <c:numRef>
              <c:f>Sheet1!$BL$259:$CJ$259</c:f>
              <c:numCache>
                <c:formatCode>#,##0_ </c:formatCode>
                <c:ptCount val="25"/>
                <c:pt idx="0">
                  <c:v>230.59921988014054</c:v>
                </c:pt>
                <c:pt idx="1">
                  <c:v>1392.1388060832901</c:v>
                </c:pt>
                <c:pt idx="2">
                  <c:v>833.90257138392701</c:v>
                </c:pt>
                <c:pt idx="3">
                  <c:v>0</c:v>
                </c:pt>
                <c:pt idx="4">
                  <c:v>46.333550060009799</c:v>
                </c:pt>
                <c:pt idx="5">
                  <c:v>170.47990059748199</c:v>
                </c:pt>
                <c:pt idx="6">
                  <c:v>2158.2449628022318</c:v>
                </c:pt>
                <c:pt idx="7">
                  <c:v>1571.4015571592599</c:v>
                </c:pt>
                <c:pt idx="8">
                  <c:v>799.99464543132297</c:v>
                </c:pt>
                <c:pt idx="10">
                  <c:v>3808.31574188882</c:v>
                </c:pt>
                <c:pt idx="11">
                  <c:v>4276.4843123659202</c:v>
                </c:pt>
                <c:pt idx="12">
                  <c:v>3323.42155104323</c:v>
                </c:pt>
                <c:pt idx="13">
                  <c:v>0</c:v>
                </c:pt>
                <c:pt idx="14">
                  <c:v>513.68236817546597</c:v>
                </c:pt>
                <c:pt idx="15">
                  <c:v>362.45321564715402</c:v>
                </c:pt>
                <c:pt idx="16">
                  <c:v>6578.4670386443477</c:v>
                </c:pt>
                <c:pt idx="17">
                  <c:v>2784.34511842661</c:v>
                </c:pt>
                <c:pt idx="18">
                  <c:v>3078.7399558962602</c:v>
                </c:pt>
                <c:pt idx="19">
                  <c:v>0</c:v>
                </c:pt>
                <c:pt idx="20">
                  <c:v>40.636861246357299</c:v>
                </c:pt>
                <c:pt idx="21">
                  <c:v>2.5999191574462301</c:v>
                </c:pt>
                <c:pt idx="22">
                  <c:v>2086.4988375697458</c:v>
                </c:pt>
                <c:pt idx="23">
                  <c:v>453.65377031130703</c:v>
                </c:pt>
                <c:pt idx="24">
                  <c:v>310.152608541966</c:v>
                </c:pt>
              </c:numCache>
            </c:numRef>
          </c:val>
          <c:extLst>
            <c:ext xmlns:c16="http://schemas.microsoft.com/office/drawing/2014/chart" uri="{C3380CC4-5D6E-409C-BE32-E72D297353CC}">
              <c16:uniqueId val="{0000001E-8D27-4315-96B1-923B300598E2}"/>
            </c:ext>
          </c:extLst>
        </c:ser>
        <c:dLbls>
          <c:showLegendKey val="0"/>
          <c:showVal val="0"/>
          <c:showCatName val="0"/>
          <c:showSerName val="0"/>
          <c:showPercent val="0"/>
          <c:showBubbleSize val="0"/>
        </c:dLbls>
        <c:gapWidth val="109"/>
        <c:overlap val="-27"/>
        <c:axId val="1037511807"/>
        <c:axId val="1037495487"/>
      </c:barChart>
      <c:catAx>
        <c:axId val="103751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037495487"/>
        <c:crosses val="autoZero"/>
        <c:auto val="1"/>
        <c:lblAlgn val="ctr"/>
        <c:lblOffset val="100"/>
        <c:noMultiLvlLbl val="0"/>
      </c:catAx>
      <c:valAx>
        <c:axId val="1037495487"/>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1037511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老人ホーム施設死の割合</a:t>
            </a:r>
          </a:p>
        </c:rich>
      </c:tx>
      <c:layout>
        <c:manualLayout>
          <c:xMode val="edge"/>
          <c:yMode val="edge"/>
          <c:x val="0.37976704154261726"/>
          <c:y val="1.8539976825028968E-2"/>
        </c:manualLayout>
      </c:layout>
      <c:overlay val="0"/>
      <c:spPr>
        <a:noFill/>
        <a:ln>
          <a:noFill/>
        </a:ln>
        <a:effectLst/>
      </c:spPr>
    </c:title>
    <c:autoTitleDeleted val="0"/>
    <c:plotArea>
      <c:layout>
        <c:manualLayout>
          <c:layoutTarget val="inner"/>
          <c:xMode val="edge"/>
          <c:yMode val="edge"/>
          <c:x val="4.6890380440275103E-2"/>
          <c:y val="0.13619109314696035"/>
          <c:w val="0.92007869105123608"/>
          <c:h val="0.62708113977062263"/>
        </c:manualLayout>
      </c:layout>
      <c:barChart>
        <c:barDir val="col"/>
        <c:grouping val="clustered"/>
        <c:varyColors val="0"/>
        <c:ser>
          <c:idx val="0"/>
          <c:order val="0"/>
          <c:tx>
            <c:strRef>
              <c:f>Sheet1!$H$18</c:f>
              <c:strCache>
                <c:ptCount val="1"/>
                <c:pt idx="0">
                  <c:v>老人ホーム施設死の割合</c:v>
                </c:pt>
              </c:strCache>
            </c:strRef>
          </c:tx>
          <c:spPr>
            <a:solidFill>
              <a:schemeClr val="bg1">
                <a:lumMod val="85000"/>
              </a:schemeClr>
            </a:solidFill>
            <a:ln>
              <a:noFill/>
            </a:ln>
            <a:effectLst/>
          </c:spPr>
          <c:invertIfNegative val="0"/>
          <c:dPt>
            <c:idx val="2"/>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3203-4EC5-B26B-15B052AC6CE5}"/>
              </c:ext>
            </c:extLst>
          </c:dPt>
          <c:dPt>
            <c:idx val="11"/>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6-A286-46C9-9505-6D1F06128F76}"/>
              </c:ext>
            </c:extLst>
          </c:dPt>
          <c:dPt>
            <c:idx val="1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C1CA-4F84-9601-442BCDC729CE}"/>
              </c:ext>
            </c:extLst>
          </c:dPt>
          <c:dPt>
            <c:idx val="1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C1CA-4F84-9601-442BCDC729CE}"/>
              </c:ext>
            </c:extLst>
          </c:dPt>
          <c:dPt>
            <c:idx val="18"/>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C1CA-4F84-9601-442BCDC729CE}"/>
              </c:ext>
            </c:extLst>
          </c:dPt>
          <c:dPt>
            <c:idx val="21"/>
            <c:invertIfNegative val="0"/>
            <c:bubble3D val="0"/>
            <c:spPr>
              <a:solidFill>
                <a:srgbClr val="FF0000"/>
              </a:solidFill>
              <a:ln>
                <a:noFill/>
              </a:ln>
              <a:effectLst/>
            </c:spPr>
            <c:extLst>
              <c:ext xmlns:c16="http://schemas.microsoft.com/office/drawing/2014/chart" uri="{C3380CC4-5D6E-409C-BE32-E72D297353CC}">
                <c16:uniqueId val="{0000000A-74AE-4F3A-87D9-D3AB5CAA536E}"/>
              </c:ext>
            </c:extLst>
          </c:dPt>
          <c:dLbls>
            <c:numFmt formatCode="#,##0.0_);[Red]\(#,##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Sheet1!$G$19:$G$50</c:f>
              <c:strCache>
                <c:ptCount val="32"/>
                <c:pt idx="0">
                  <c:v>座間味村</c:v>
                </c:pt>
                <c:pt idx="1">
                  <c:v>北大東村</c:v>
                </c:pt>
                <c:pt idx="2">
                  <c:v>東村</c:v>
                </c:pt>
                <c:pt idx="3">
                  <c:v>伊江村</c:v>
                </c:pt>
                <c:pt idx="4">
                  <c:v>中城村</c:v>
                </c:pt>
                <c:pt idx="5">
                  <c:v>伊平屋村</c:v>
                </c:pt>
                <c:pt idx="6">
                  <c:v>与那原町</c:v>
                </c:pt>
                <c:pt idx="7">
                  <c:v>大宜味村</c:v>
                </c:pt>
                <c:pt idx="8">
                  <c:v>嘉手納町</c:v>
                </c:pt>
                <c:pt idx="9">
                  <c:v>本部町</c:v>
                </c:pt>
                <c:pt idx="10">
                  <c:v>読谷村</c:v>
                </c:pt>
                <c:pt idx="11">
                  <c:v>北中城村</c:v>
                </c:pt>
                <c:pt idx="12">
                  <c:v>北谷町</c:v>
                </c:pt>
                <c:pt idx="13">
                  <c:v>南風原町</c:v>
                </c:pt>
                <c:pt idx="14">
                  <c:v>渡名喜村</c:v>
                </c:pt>
                <c:pt idx="15">
                  <c:v>八重瀬町</c:v>
                </c:pt>
                <c:pt idx="16">
                  <c:v>沖縄県</c:v>
                </c:pt>
                <c:pt idx="17">
                  <c:v>全国</c:v>
                </c:pt>
                <c:pt idx="18">
                  <c:v>広域連合</c:v>
                </c:pt>
                <c:pt idx="19">
                  <c:v>西原町</c:v>
                </c:pt>
                <c:pt idx="20">
                  <c:v>豊見城市</c:v>
                </c:pt>
                <c:pt idx="21">
                  <c:v>今帰仁村</c:v>
                </c:pt>
                <c:pt idx="22">
                  <c:v>南城市</c:v>
                </c:pt>
                <c:pt idx="23">
                  <c:v>久米島町</c:v>
                </c:pt>
                <c:pt idx="24">
                  <c:v>渡嘉敷村</c:v>
                </c:pt>
                <c:pt idx="25">
                  <c:v>宜野座村</c:v>
                </c:pt>
                <c:pt idx="26">
                  <c:v>金武町</c:v>
                </c:pt>
                <c:pt idx="27">
                  <c:v>恩納村</c:v>
                </c:pt>
                <c:pt idx="28">
                  <c:v>国頭村</c:v>
                </c:pt>
                <c:pt idx="29">
                  <c:v>南大東村</c:v>
                </c:pt>
                <c:pt idx="30">
                  <c:v>伊是名村</c:v>
                </c:pt>
                <c:pt idx="31">
                  <c:v>粟国村</c:v>
                </c:pt>
              </c:strCache>
            </c:strRef>
          </c:cat>
          <c:val>
            <c:numRef>
              <c:f>Sheet1!$H$19:$H$50</c:f>
              <c:numCache>
                <c:formatCode>General</c:formatCode>
                <c:ptCount val="32"/>
                <c:pt idx="0">
                  <c:v>0</c:v>
                </c:pt>
                <c:pt idx="1">
                  <c:v>0</c:v>
                </c:pt>
                <c:pt idx="2">
                  <c:v>2.8571428571428572</c:v>
                </c:pt>
                <c:pt idx="3">
                  <c:v>2.9411764705882351</c:v>
                </c:pt>
                <c:pt idx="4">
                  <c:v>4.3010752688172049</c:v>
                </c:pt>
                <c:pt idx="5">
                  <c:v>5</c:v>
                </c:pt>
                <c:pt idx="6">
                  <c:v>5.5555555555555554</c:v>
                </c:pt>
                <c:pt idx="7">
                  <c:v>5.6603773584905666</c:v>
                </c:pt>
                <c:pt idx="8">
                  <c:v>5.7894736842105265</c:v>
                </c:pt>
                <c:pt idx="9">
                  <c:v>5.8510638297872344</c:v>
                </c:pt>
                <c:pt idx="10">
                  <c:v>6.6997518610421833</c:v>
                </c:pt>
                <c:pt idx="11">
                  <c:v>6.8181818181818175</c:v>
                </c:pt>
                <c:pt idx="12">
                  <c:v>9.236947791164658</c:v>
                </c:pt>
                <c:pt idx="13">
                  <c:v>9.9656357388316152</c:v>
                </c:pt>
                <c:pt idx="14">
                  <c:v>10</c:v>
                </c:pt>
                <c:pt idx="15">
                  <c:v>10.429447852760736</c:v>
                </c:pt>
                <c:pt idx="16">
                  <c:v>11.455989410986103</c:v>
                </c:pt>
                <c:pt idx="17">
                  <c:v>11.540273407640482</c:v>
                </c:pt>
                <c:pt idx="18">
                  <c:v>11.644444444444444</c:v>
                </c:pt>
                <c:pt idx="19">
                  <c:v>12.692307692307692</c:v>
                </c:pt>
                <c:pt idx="20">
                  <c:v>14.766355140186915</c:v>
                </c:pt>
                <c:pt idx="21">
                  <c:v>14.965986394557824</c:v>
                </c:pt>
                <c:pt idx="22">
                  <c:v>15.86998087954111</c:v>
                </c:pt>
                <c:pt idx="23">
                  <c:v>18.103448275862068</c:v>
                </c:pt>
                <c:pt idx="24">
                  <c:v>18.181818181818183</c:v>
                </c:pt>
                <c:pt idx="25">
                  <c:v>18.292682926829269</c:v>
                </c:pt>
                <c:pt idx="26">
                  <c:v>20.125786163522015</c:v>
                </c:pt>
                <c:pt idx="27">
                  <c:v>20.547945205479451</c:v>
                </c:pt>
                <c:pt idx="28">
                  <c:v>21.25</c:v>
                </c:pt>
                <c:pt idx="29">
                  <c:v>25</c:v>
                </c:pt>
                <c:pt idx="30">
                  <c:v>32</c:v>
                </c:pt>
                <c:pt idx="31">
                  <c:v>33.333333333333329</c:v>
                </c:pt>
              </c:numCache>
            </c:numRef>
          </c:val>
          <c:extLst>
            <c:ext xmlns:c16="http://schemas.microsoft.com/office/drawing/2014/chart" uri="{C3380CC4-5D6E-409C-BE32-E72D297353CC}">
              <c16:uniqueId val="{00000006-C1CA-4F84-9601-442BCDC729CE}"/>
            </c:ext>
          </c:extLst>
        </c:ser>
        <c:dLbls>
          <c:showLegendKey val="0"/>
          <c:showVal val="0"/>
          <c:showCatName val="0"/>
          <c:showSerName val="0"/>
          <c:showPercent val="0"/>
          <c:showBubbleSize val="0"/>
        </c:dLbls>
        <c:gapWidth val="129"/>
        <c:overlap val="-27"/>
        <c:axId val="1570901168"/>
        <c:axId val="1570901648"/>
      </c:barChart>
      <c:catAx>
        <c:axId val="157090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70901648"/>
        <c:crosses val="autoZero"/>
        <c:auto val="1"/>
        <c:lblAlgn val="ctr"/>
        <c:lblOffset val="100"/>
        <c:noMultiLvlLbl val="0"/>
      </c:catAx>
      <c:valAx>
        <c:axId val="157090164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70901168"/>
        <c:crosses val="autoZero"/>
        <c:crossBetween val="between"/>
        <c:majorUnit val="20"/>
      </c:valAx>
    </c:plotArea>
    <c:plotVisOnly val="1"/>
    <c:dispBlanksAs val="gap"/>
    <c:showDLblsOverMax val="0"/>
    <c:extLst/>
  </c:chart>
  <c:spPr>
    <a:noFill/>
    <a:ln w="9525" cap="flat" cmpd="sng" algn="ctr">
      <a:noFill/>
      <a:round/>
    </a:ln>
    <a:effectLst/>
  </c:spPr>
  <c:txPr>
    <a:bodyPr/>
    <a:lstStyle/>
    <a:p>
      <a:pPr>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874598088787878E-2"/>
          <c:y val="5.0150723217811041E-2"/>
          <c:w val="0.88046996157286117"/>
          <c:h val="0.83935562516465767"/>
        </c:manualLayout>
      </c:layout>
      <c:lineChart>
        <c:grouping val="standard"/>
        <c:varyColors val="0"/>
        <c:ser>
          <c:idx val="0"/>
          <c:order val="0"/>
          <c:tx>
            <c:strRef>
              <c:f>Sheet1!$E$91</c:f>
              <c:strCache>
                <c:ptCount val="1"/>
                <c:pt idx="0">
                  <c:v>85歳以上</c:v>
                </c:pt>
              </c:strCache>
            </c:strRef>
          </c:tx>
          <c:spPr>
            <a:ln w="28575" cap="rnd">
              <a:solidFill>
                <a:schemeClr val="accent2">
                  <a:lumMod val="50000"/>
                </a:schemeClr>
              </a:solidFill>
              <a:round/>
            </a:ln>
            <a:effectLst/>
          </c:spPr>
          <c:marker>
            <c:symbol val="circle"/>
            <c:size val="5"/>
            <c:spPr>
              <a:solidFill>
                <a:schemeClr val="bg1"/>
              </a:solidFill>
              <a:ln w="9525">
                <a:solidFill>
                  <a:schemeClr val="accent2">
                    <a:lumMod val="50000"/>
                  </a:schemeClr>
                </a:solidFill>
              </a:ln>
              <a:effectLst/>
            </c:spPr>
          </c:marker>
          <c:dLbls>
            <c:dLbl>
              <c:idx val="1"/>
              <c:layout>
                <c:manualLayout>
                  <c:x val="-2.0928546379120144E-2"/>
                  <c:y val="-1.8107039037370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09-4AB3-A761-00D83AF54238}"/>
                </c:ext>
              </c:extLst>
            </c:dLbl>
            <c:dLbl>
              <c:idx val="4"/>
              <c:layout>
                <c:manualLayout>
                  <c:x val="-2.0157608986118489E-2"/>
                  <c:y val="2.0354543104038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09-4AB3-A761-00D83AF54238}"/>
                </c:ext>
              </c:extLst>
            </c:dLbl>
            <c:dLbl>
              <c:idx val="6"/>
              <c:layout>
                <c:manualLayout>
                  <c:x val="-2.9455714295824713E-2"/>
                  <c:y val="-3.0126283456560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09-4AB3-A761-00D83AF54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Sheet1!$F$90:$L$90</c:f>
              <c:strCache>
                <c:ptCount val="7"/>
                <c:pt idx="0">
                  <c:v>2020年</c:v>
                </c:pt>
                <c:pt idx="1">
                  <c:v>2025年</c:v>
                </c:pt>
                <c:pt idx="2">
                  <c:v>2030年</c:v>
                </c:pt>
                <c:pt idx="3">
                  <c:v>2035年</c:v>
                </c:pt>
                <c:pt idx="4">
                  <c:v>2040年</c:v>
                </c:pt>
                <c:pt idx="5">
                  <c:v>2045年</c:v>
                </c:pt>
                <c:pt idx="6">
                  <c:v>2050年</c:v>
                </c:pt>
              </c:strCache>
            </c:strRef>
          </c:cat>
          <c:val>
            <c:numRef>
              <c:f>Sheet1!$F$91:$L$91</c:f>
              <c:numCache>
                <c:formatCode>0_ </c:formatCode>
                <c:ptCount val="7"/>
                <c:pt idx="0">
                  <c:v>100</c:v>
                </c:pt>
                <c:pt idx="1">
                  <c:v>94.187582562747679</c:v>
                </c:pt>
                <c:pt idx="2">
                  <c:v>89.828269484808459</c:v>
                </c:pt>
                <c:pt idx="3">
                  <c:v>110.7001321003963</c:v>
                </c:pt>
                <c:pt idx="4">
                  <c:v>138.83751651254954</c:v>
                </c:pt>
                <c:pt idx="5">
                  <c:v>151.25495376486128</c:v>
                </c:pt>
                <c:pt idx="6">
                  <c:v>144.1215323645971</c:v>
                </c:pt>
              </c:numCache>
            </c:numRef>
          </c:val>
          <c:smooth val="0"/>
          <c:extLst>
            <c:ext xmlns:c16="http://schemas.microsoft.com/office/drawing/2014/chart" uri="{C3380CC4-5D6E-409C-BE32-E72D297353CC}">
              <c16:uniqueId val="{00000000-3C09-4AB3-A761-00D83AF54238}"/>
            </c:ext>
          </c:extLst>
        </c:ser>
        <c:ser>
          <c:idx val="1"/>
          <c:order val="1"/>
          <c:tx>
            <c:strRef>
              <c:f>Sheet1!$E$92</c:f>
              <c:strCache>
                <c:ptCount val="1"/>
                <c:pt idx="0">
                  <c:v>75歳~85歳未満</c:v>
                </c:pt>
              </c:strCache>
            </c:strRef>
          </c:tx>
          <c:spPr>
            <a:ln w="28575" cap="rnd">
              <a:solidFill>
                <a:schemeClr val="accent2"/>
              </a:solidFill>
              <a:round/>
            </a:ln>
            <a:effectLst/>
          </c:spPr>
          <c:marker>
            <c:symbol val="circle"/>
            <c:size val="5"/>
            <c:spPr>
              <a:solidFill>
                <a:schemeClr val="bg1"/>
              </a:solidFill>
              <a:ln w="317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Sheet1!$F$90:$L$90</c:f>
              <c:strCache>
                <c:ptCount val="7"/>
                <c:pt idx="0">
                  <c:v>2020年</c:v>
                </c:pt>
                <c:pt idx="1">
                  <c:v>2025年</c:v>
                </c:pt>
                <c:pt idx="2">
                  <c:v>2030年</c:v>
                </c:pt>
                <c:pt idx="3">
                  <c:v>2035年</c:v>
                </c:pt>
                <c:pt idx="4">
                  <c:v>2040年</c:v>
                </c:pt>
                <c:pt idx="5">
                  <c:v>2045年</c:v>
                </c:pt>
                <c:pt idx="6">
                  <c:v>2050年</c:v>
                </c:pt>
              </c:strCache>
            </c:strRef>
          </c:cat>
          <c:val>
            <c:numRef>
              <c:f>Sheet1!$F$92:$L$92</c:f>
              <c:numCache>
                <c:formatCode>0_ </c:formatCode>
                <c:ptCount val="7"/>
                <c:pt idx="0">
                  <c:v>100</c:v>
                </c:pt>
                <c:pt idx="1">
                  <c:v>122.39382239382239</c:v>
                </c:pt>
                <c:pt idx="2">
                  <c:v>163.96396396396395</c:v>
                </c:pt>
                <c:pt idx="3">
                  <c:v>169.1119691119691</c:v>
                </c:pt>
                <c:pt idx="4">
                  <c:v>144.01544401544402</c:v>
                </c:pt>
                <c:pt idx="5">
                  <c:v>120.84942084942085</c:v>
                </c:pt>
                <c:pt idx="6">
                  <c:v>120.97812097812097</c:v>
                </c:pt>
              </c:numCache>
            </c:numRef>
          </c:val>
          <c:smooth val="0"/>
          <c:extLst>
            <c:ext xmlns:c16="http://schemas.microsoft.com/office/drawing/2014/chart" uri="{C3380CC4-5D6E-409C-BE32-E72D297353CC}">
              <c16:uniqueId val="{00000001-3C09-4AB3-A761-00D83AF54238}"/>
            </c:ext>
          </c:extLst>
        </c:ser>
        <c:ser>
          <c:idx val="2"/>
          <c:order val="2"/>
          <c:tx>
            <c:strRef>
              <c:f>Sheet1!$E$93</c:f>
              <c:strCache>
                <c:ptCount val="1"/>
                <c:pt idx="0">
                  <c:v>65歳～75歳未満</c:v>
                </c:pt>
              </c:strCache>
            </c:strRef>
          </c:tx>
          <c:spPr>
            <a:ln w="28575" cap="rnd">
              <a:solidFill>
                <a:schemeClr val="accent6">
                  <a:lumMod val="60000"/>
                  <a:lumOff val="40000"/>
                </a:schemeClr>
              </a:solidFill>
              <a:round/>
            </a:ln>
            <a:effectLst/>
          </c:spPr>
          <c:marker>
            <c:symbol val="circle"/>
            <c:size val="5"/>
            <c:spPr>
              <a:solidFill>
                <a:schemeClr val="bg1"/>
              </a:solidFill>
              <a:ln w="3175">
                <a:solidFill>
                  <a:schemeClr val="accent6">
                    <a:lumMod val="75000"/>
                  </a:schemeClr>
                </a:solidFill>
              </a:ln>
              <a:effectLst/>
            </c:spPr>
          </c:marker>
          <c:dLbls>
            <c:dLbl>
              <c:idx val="3"/>
              <c:layout>
                <c:manualLayout>
                  <c:x val="-3.6425388561963874E-2"/>
                  <c:y val="1.5546845336362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09-4AB3-A761-00D83AF54238}"/>
                </c:ext>
              </c:extLst>
            </c:dLbl>
            <c:dLbl>
              <c:idx val="4"/>
              <c:layout>
                <c:manualLayout>
                  <c:x val="-2.8676967470541968E-2"/>
                  <c:y val="-1.3299341269694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09-4AB3-A761-00D83AF54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Sheet1!$F$90:$L$90</c:f>
              <c:strCache>
                <c:ptCount val="7"/>
                <c:pt idx="0">
                  <c:v>2020年</c:v>
                </c:pt>
                <c:pt idx="1">
                  <c:v>2025年</c:v>
                </c:pt>
                <c:pt idx="2">
                  <c:v>2030年</c:v>
                </c:pt>
                <c:pt idx="3">
                  <c:v>2035年</c:v>
                </c:pt>
                <c:pt idx="4">
                  <c:v>2040年</c:v>
                </c:pt>
                <c:pt idx="5">
                  <c:v>2045年</c:v>
                </c:pt>
                <c:pt idx="6">
                  <c:v>2050年</c:v>
                </c:pt>
              </c:strCache>
            </c:strRef>
          </c:cat>
          <c:val>
            <c:numRef>
              <c:f>Sheet1!$F$93:$L$93</c:f>
              <c:numCache>
                <c:formatCode>0_ </c:formatCode>
                <c:ptCount val="7"/>
                <c:pt idx="0">
                  <c:v>100</c:v>
                </c:pt>
                <c:pt idx="1">
                  <c:v>103.29966329966329</c:v>
                </c:pt>
                <c:pt idx="2">
                  <c:v>85.387205387205384</c:v>
                </c:pt>
                <c:pt idx="3">
                  <c:v>68.552188552188554</c:v>
                </c:pt>
                <c:pt idx="4">
                  <c:v>66.80134680134681</c:v>
                </c:pt>
                <c:pt idx="5">
                  <c:v>73.939393939393938</c:v>
                </c:pt>
                <c:pt idx="6">
                  <c:v>74.478114478114477</c:v>
                </c:pt>
              </c:numCache>
            </c:numRef>
          </c:val>
          <c:smooth val="0"/>
          <c:extLst>
            <c:ext xmlns:c16="http://schemas.microsoft.com/office/drawing/2014/chart" uri="{C3380CC4-5D6E-409C-BE32-E72D297353CC}">
              <c16:uniqueId val="{00000002-3C09-4AB3-A761-00D83AF54238}"/>
            </c:ext>
          </c:extLst>
        </c:ser>
        <c:ser>
          <c:idx val="3"/>
          <c:order val="3"/>
          <c:tx>
            <c:strRef>
              <c:f>Sheet1!$E$94</c:f>
              <c:strCache>
                <c:ptCount val="1"/>
                <c:pt idx="0">
                  <c:v>15～65歳未満</c:v>
                </c:pt>
              </c:strCache>
            </c:strRef>
          </c:tx>
          <c:spPr>
            <a:ln w="28575" cap="rnd">
              <a:solidFill>
                <a:schemeClr val="tx2">
                  <a:lumMod val="50000"/>
                  <a:lumOff val="50000"/>
                </a:schemeClr>
              </a:solidFill>
              <a:round/>
            </a:ln>
            <a:effectLst/>
          </c:spPr>
          <c:marker>
            <c:symbol val="circle"/>
            <c:size val="5"/>
            <c:spPr>
              <a:solidFill>
                <a:schemeClr val="bg1"/>
              </a:solidFill>
              <a:ln w="3175">
                <a:solidFill>
                  <a:schemeClr val="tx2">
                    <a:lumMod val="90000"/>
                    <a:lumOff val="10000"/>
                  </a:schemeClr>
                </a:solidFill>
              </a:ln>
              <a:effectLst/>
            </c:spPr>
          </c:marker>
          <c:dLbls>
            <c:dLbl>
              <c:idx val="1"/>
              <c:layout>
                <c:manualLayout>
                  <c:x val="-2.3323357597077304E-3"/>
                  <c:y val="2.7566089755553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09-4AB3-A761-00D83AF54238}"/>
                </c:ext>
              </c:extLst>
            </c:dLbl>
            <c:dLbl>
              <c:idx val="2"/>
              <c:layout>
                <c:manualLayout>
                  <c:x val="1.0065137986567231E-2"/>
                  <c:y val="-1.8107039037370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09-4AB3-A761-00D83AF54238}"/>
                </c:ext>
              </c:extLst>
            </c:dLbl>
            <c:dLbl>
              <c:idx val="5"/>
              <c:layout>
                <c:manualLayout>
                  <c:x val="-1.1630441069413895E-2"/>
                  <c:y val="-1.3299341269694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09-4AB3-A761-00D83AF54238}"/>
                </c:ext>
              </c:extLst>
            </c:dLbl>
            <c:dLbl>
              <c:idx val="6"/>
              <c:layout>
                <c:manualLayout>
                  <c:x val="-3.4875704343679446E-2"/>
                  <c:y val="2.0354543104038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09-4AB3-A761-00D83AF54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Sheet1!$F$90:$L$90</c:f>
              <c:strCache>
                <c:ptCount val="7"/>
                <c:pt idx="0">
                  <c:v>2020年</c:v>
                </c:pt>
                <c:pt idx="1">
                  <c:v>2025年</c:v>
                </c:pt>
                <c:pt idx="2">
                  <c:v>2030年</c:v>
                </c:pt>
                <c:pt idx="3">
                  <c:v>2035年</c:v>
                </c:pt>
                <c:pt idx="4">
                  <c:v>2040年</c:v>
                </c:pt>
                <c:pt idx="5">
                  <c:v>2045年</c:v>
                </c:pt>
                <c:pt idx="6">
                  <c:v>2050年</c:v>
                </c:pt>
              </c:strCache>
            </c:strRef>
          </c:cat>
          <c:val>
            <c:numRef>
              <c:f>Sheet1!$F$94:$L$94</c:f>
              <c:numCache>
                <c:formatCode>0_ </c:formatCode>
                <c:ptCount val="7"/>
                <c:pt idx="0">
                  <c:v>100</c:v>
                </c:pt>
                <c:pt idx="1">
                  <c:v>90.198237885462547</c:v>
                </c:pt>
                <c:pt idx="2">
                  <c:v>84.669603524229075</c:v>
                </c:pt>
                <c:pt idx="3">
                  <c:v>80.396475770925107</c:v>
                </c:pt>
                <c:pt idx="4">
                  <c:v>74.317180616740089</c:v>
                </c:pt>
                <c:pt idx="5">
                  <c:v>66.718061674008808</c:v>
                </c:pt>
                <c:pt idx="6">
                  <c:v>60.066079295154182</c:v>
                </c:pt>
              </c:numCache>
            </c:numRef>
          </c:val>
          <c:smooth val="0"/>
          <c:extLst>
            <c:ext xmlns:c16="http://schemas.microsoft.com/office/drawing/2014/chart" uri="{C3380CC4-5D6E-409C-BE32-E72D297353CC}">
              <c16:uniqueId val="{00000003-3C09-4AB3-A761-00D83AF54238}"/>
            </c:ext>
          </c:extLst>
        </c:ser>
        <c:ser>
          <c:idx val="4"/>
          <c:order val="4"/>
          <c:tx>
            <c:strRef>
              <c:f>Sheet1!$E$95</c:f>
              <c:strCache>
                <c:ptCount val="1"/>
                <c:pt idx="0">
                  <c:v>15歳未満</c:v>
                </c:pt>
              </c:strCache>
            </c:strRef>
          </c:tx>
          <c:spPr>
            <a:ln w="28575" cap="rnd">
              <a:solidFill>
                <a:schemeClr val="accent1">
                  <a:lumMod val="75000"/>
                </a:schemeClr>
              </a:solidFill>
              <a:round/>
            </a:ln>
            <a:effectLst/>
          </c:spPr>
          <c:marker>
            <c:symbol val="circle"/>
            <c:size val="5"/>
            <c:spPr>
              <a:solidFill>
                <a:schemeClr val="bg1"/>
              </a:solidFill>
              <a:ln w="3175">
                <a:solidFill>
                  <a:schemeClr val="accent1">
                    <a:lumMod val="75000"/>
                  </a:schemeClr>
                </a:solidFill>
              </a:ln>
              <a:effectLst/>
            </c:spPr>
          </c:marker>
          <c:dLbls>
            <c:dLbl>
              <c:idx val="1"/>
              <c:layout>
                <c:manualLayout>
                  <c:x val="-4.5723493871670094E-2"/>
                  <c:y val="2.0510887921208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09-4AB3-A761-00D83AF54238}"/>
                </c:ext>
              </c:extLst>
            </c:dLbl>
            <c:dLbl>
              <c:idx val="3"/>
              <c:layout>
                <c:manualLayout>
                  <c:x val="-1.0080756851129524E-2"/>
                  <c:y val="-1.7950694220200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09-4AB3-A761-00D83AF54238}"/>
                </c:ext>
              </c:extLst>
            </c:dLbl>
            <c:dLbl>
              <c:idx val="6"/>
              <c:layout>
                <c:manualLayout>
                  <c:x val="-2.7127283252257595E-2"/>
                  <c:y val="-1.7950694220200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09-4AB3-A761-00D83AF54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Sheet1!$F$90:$L$90</c:f>
              <c:strCache>
                <c:ptCount val="7"/>
                <c:pt idx="0">
                  <c:v>2020年</c:v>
                </c:pt>
                <c:pt idx="1">
                  <c:v>2025年</c:v>
                </c:pt>
                <c:pt idx="2">
                  <c:v>2030年</c:v>
                </c:pt>
                <c:pt idx="3">
                  <c:v>2035年</c:v>
                </c:pt>
                <c:pt idx="4">
                  <c:v>2040年</c:v>
                </c:pt>
                <c:pt idx="5">
                  <c:v>2045年</c:v>
                </c:pt>
                <c:pt idx="6">
                  <c:v>2050年</c:v>
                </c:pt>
              </c:strCache>
            </c:strRef>
          </c:cat>
          <c:val>
            <c:numRef>
              <c:f>Sheet1!$F$95:$L$95</c:f>
              <c:numCache>
                <c:formatCode>0_ </c:formatCode>
                <c:ptCount val="7"/>
                <c:pt idx="0">
                  <c:v>100</c:v>
                </c:pt>
                <c:pt idx="1">
                  <c:v>92.434456928838955</c:v>
                </c:pt>
                <c:pt idx="2">
                  <c:v>81.198501872659179</c:v>
                </c:pt>
                <c:pt idx="3">
                  <c:v>70.861423220973791</c:v>
                </c:pt>
                <c:pt idx="4">
                  <c:v>64.943820224719104</c:v>
                </c:pt>
                <c:pt idx="5">
                  <c:v>62.247191011235955</c:v>
                </c:pt>
                <c:pt idx="6">
                  <c:v>60.524344569288388</c:v>
                </c:pt>
              </c:numCache>
            </c:numRef>
          </c:val>
          <c:smooth val="0"/>
          <c:extLst>
            <c:ext xmlns:c16="http://schemas.microsoft.com/office/drawing/2014/chart" uri="{C3380CC4-5D6E-409C-BE32-E72D297353CC}">
              <c16:uniqueId val="{00000004-3C09-4AB3-A761-00D83AF54238}"/>
            </c:ext>
          </c:extLst>
        </c:ser>
        <c:dLbls>
          <c:showLegendKey val="0"/>
          <c:showVal val="0"/>
          <c:showCatName val="0"/>
          <c:showSerName val="0"/>
          <c:showPercent val="0"/>
          <c:showBubbleSize val="0"/>
        </c:dLbls>
        <c:marker val="1"/>
        <c:smooth val="0"/>
        <c:axId val="265746576"/>
        <c:axId val="265745616"/>
      </c:lineChart>
      <c:catAx>
        <c:axId val="26574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65745616"/>
        <c:crosses val="autoZero"/>
        <c:auto val="1"/>
        <c:lblAlgn val="ctr"/>
        <c:lblOffset val="100"/>
        <c:noMultiLvlLbl val="0"/>
      </c:catAx>
      <c:valAx>
        <c:axId val="26574561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26574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9585533612756073E-2"/>
          <c:y val="0.15936606417824653"/>
          <c:w val="0.90354664816755514"/>
          <c:h val="0.60390616873933622"/>
        </c:manualLayout>
      </c:layout>
      <c:barChart>
        <c:barDir val="col"/>
        <c:grouping val="clustered"/>
        <c:varyColors val="0"/>
        <c:ser>
          <c:idx val="0"/>
          <c:order val="0"/>
          <c:tx>
            <c:strRef>
              <c:f>Sheet1!$E$18</c:f>
              <c:strCache>
                <c:ptCount val="1"/>
                <c:pt idx="0">
                  <c:v>自宅死の割合</c:v>
                </c:pt>
              </c:strCache>
            </c:strRef>
          </c:tx>
          <c:spPr>
            <a:solidFill>
              <a:schemeClr val="bg1">
                <a:lumMod val="85000"/>
              </a:schemeClr>
            </a:solidFill>
            <a:ln>
              <a:noFill/>
            </a:ln>
            <a:effectLst/>
          </c:spPr>
          <c:invertIfNegative val="0"/>
          <c:dPt>
            <c:idx val="2"/>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8-AC6F-4774-B7CB-B6FFC652FB84}"/>
              </c:ext>
            </c:extLst>
          </c:dPt>
          <c:dPt>
            <c:idx val="16"/>
            <c:invertIfNegative val="0"/>
            <c:bubble3D val="0"/>
            <c:spPr>
              <a:solidFill>
                <a:srgbClr val="FF0000"/>
              </a:solidFill>
              <a:ln>
                <a:noFill/>
              </a:ln>
              <a:effectLst/>
            </c:spPr>
            <c:extLst>
              <c:ext xmlns:c16="http://schemas.microsoft.com/office/drawing/2014/chart" uri="{C3380CC4-5D6E-409C-BE32-E72D297353CC}">
                <c16:uniqueId val="{0000000A-C156-4BD0-8D87-4FA323D0D89A}"/>
              </c:ext>
            </c:extLst>
          </c:dPt>
          <c:dPt>
            <c:idx val="19"/>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023E-4A42-8722-CD0D031E9F58}"/>
              </c:ext>
            </c:extLst>
          </c:dPt>
          <c:dPt>
            <c:idx val="2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023E-4A42-8722-CD0D031E9F58}"/>
              </c:ext>
            </c:extLst>
          </c:dPt>
          <c:dPt>
            <c:idx val="2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023E-4A42-8722-CD0D031E9F58}"/>
              </c:ext>
            </c:extLst>
          </c:dPt>
          <c:dPt>
            <c:idx val="28"/>
            <c:invertIfNegative val="0"/>
            <c:bubble3D val="0"/>
            <c:spPr>
              <a:solidFill>
                <a:sysClr val="window" lastClr="FFFFFF">
                  <a:lumMod val="85000"/>
                </a:sysClr>
              </a:solidFill>
              <a:ln>
                <a:noFill/>
              </a:ln>
              <a:effectLst/>
            </c:spPr>
            <c:extLst>
              <c:ext xmlns:c16="http://schemas.microsoft.com/office/drawing/2014/chart" uri="{C3380CC4-5D6E-409C-BE32-E72D297353CC}">
                <c16:uniqueId val="{00000007-023E-4A42-8722-CD0D031E9F58}"/>
              </c:ext>
            </c:extLst>
          </c:dPt>
          <c:dLbls>
            <c:numFmt formatCode="#,##0.0_);[Red]\(#,##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Sheet1!$D$19:$D$50</c:f>
              <c:strCache>
                <c:ptCount val="32"/>
                <c:pt idx="0">
                  <c:v>大宜味村</c:v>
                </c:pt>
                <c:pt idx="1">
                  <c:v>伊是名村</c:v>
                </c:pt>
                <c:pt idx="2">
                  <c:v>東村</c:v>
                </c:pt>
                <c:pt idx="3">
                  <c:v>渡名喜村</c:v>
                </c:pt>
                <c:pt idx="4">
                  <c:v>伊平屋村</c:v>
                </c:pt>
                <c:pt idx="5">
                  <c:v>座間味村</c:v>
                </c:pt>
                <c:pt idx="6">
                  <c:v>恩納村</c:v>
                </c:pt>
                <c:pt idx="7">
                  <c:v>久米島町</c:v>
                </c:pt>
                <c:pt idx="8">
                  <c:v>南大東村</c:v>
                </c:pt>
                <c:pt idx="9">
                  <c:v>本部町</c:v>
                </c:pt>
                <c:pt idx="10">
                  <c:v>粟国村</c:v>
                </c:pt>
                <c:pt idx="11">
                  <c:v>北谷町</c:v>
                </c:pt>
                <c:pt idx="12">
                  <c:v>国頭村</c:v>
                </c:pt>
                <c:pt idx="13">
                  <c:v>中城村</c:v>
                </c:pt>
                <c:pt idx="14">
                  <c:v>金武町</c:v>
                </c:pt>
                <c:pt idx="15">
                  <c:v>南風原町</c:v>
                </c:pt>
                <c:pt idx="16">
                  <c:v>今帰仁村</c:v>
                </c:pt>
                <c:pt idx="17">
                  <c:v>豊見城市</c:v>
                </c:pt>
                <c:pt idx="18">
                  <c:v>嘉手納町</c:v>
                </c:pt>
                <c:pt idx="19">
                  <c:v>広域連合</c:v>
                </c:pt>
                <c:pt idx="20">
                  <c:v>全国</c:v>
                </c:pt>
                <c:pt idx="21">
                  <c:v>南城市</c:v>
                </c:pt>
                <c:pt idx="22">
                  <c:v>宜野座村</c:v>
                </c:pt>
                <c:pt idx="23">
                  <c:v>八重瀬町</c:v>
                </c:pt>
                <c:pt idx="24">
                  <c:v>沖縄県</c:v>
                </c:pt>
                <c:pt idx="25">
                  <c:v>西原町</c:v>
                </c:pt>
                <c:pt idx="26">
                  <c:v>与那原町</c:v>
                </c:pt>
                <c:pt idx="27">
                  <c:v>読谷村</c:v>
                </c:pt>
                <c:pt idx="28">
                  <c:v>北中城村</c:v>
                </c:pt>
                <c:pt idx="29">
                  <c:v>伊江村</c:v>
                </c:pt>
                <c:pt idx="30">
                  <c:v>渡嘉敷村</c:v>
                </c:pt>
                <c:pt idx="31">
                  <c:v>北大東村</c:v>
                </c:pt>
              </c:strCache>
            </c:strRef>
          </c:cat>
          <c:val>
            <c:numRef>
              <c:f>Sheet1!$E$19:$E$50</c:f>
              <c:numCache>
                <c:formatCode>General</c:formatCode>
                <c:ptCount val="32"/>
                <c:pt idx="0">
                  <c:v>3.7735849056603774</c:v>
                </c:pt>
                <c:pt idx="1">
                  <c:v>4</c:v>
                </c:pt>
                <c:pt idx="2">
                  <c:v>8.5714285714285712</c:v>
                </c:pt>
                <c:pt idx="3">
                  <c:v>10</c:v>
                </c:pt>
                <c:pt idx="4">
                  <c:v>10</c:v>
                </c:pt>
                <c:pt idx="5">
                  <c:v>11.111111111111111</c:v>
                </c:pt>
                <c:pt idx="6">
                  <c:v>11.643835616438356</c:v>
                </c:pt>
                <c:pt idx="7">
                  <c:v>12.068965517241379</c:v>
                </c:pt>
                <c:pt idx="8">
                  <c:v>12.5</c:v>
                </c:pt>
                <c:pt idx="9">
                  <c:v>12.76595744680851</c:v>
                </c:pt>
                <c:pt idx="10">
                  <c:v>13.333333333333334</c:v>
                </c:pt>
                <c:pt idx="11">
                  <c:v>14.859437751004014</c:v>
                </c:pt>
                <c:pt idx="12">
                  <c:v>15</c:v>
                </c:pt>
                <c:pt idx="13">
                  <c:v>15.053763440860216</c:v>
                </c:pt>
                <c:pt idx="14">
                  <c:v>15.09433962264151</c:v>
                </c:pt>
                <c:pt idx="15">
                  <c:v>15.120274914089347</c:v>
                </c:pt>
                <c:pt idx="16">
                  <c:v>15.646258503401361</c:v>
                </c:pt>
                <c:pt idx="17">
                  <c:v>15.700934579439252</c:v>
                </c:pt>
                <c:pt idx="18">
                  <c:v>16.315789473684212</c:v>
                </c:pt>
                <c:pt idx="19">
                  <c:v>16.711111111111109</c:v>
                </c:pt>
                <c:pt idx="20">
                  <c:v>16.972745580553163</c:v>
                </c:pt>
                <c:pt idx="21">
                  <c:v>17.01720841300191</c:v>
                </c:pt>
                <c:pt idx="22">
                  <c:v>17.073170731707318</c:v>
                </c:pt>
                <c:pt idx="23">
                  <c:v>18.098159509202453</c:v>
                </c:pt>
                <c:pt idx="24">
                  <c:v>18.451356717405691</c:v>
                </c:pt>
                <c:pt idx="25">
                  <c:v>18.461538461538463</c:v>
                </c:pt>
                <c:pt idx="26">
                  <c:v>20</c:v>
                </c:pt>
                <c:pt idx="27">
                  <c:v>20.843672456575682</c:v>
                </c:pt>
                <c:pt idx="28">
                  <c:v>25.568181818181817</c:v>
                </c:pt>
                <c:pt idx="29">
                  <c:v>29.411764705882355</c:v>
                </c:pt>
                <c:pt idx="30">
                  <c:v>36.363636363636367</c:v>
                </c:pt>
                <c:pt idx="31">
                  <c:v>100</c:v>
                </c:pt>
              </c:numCache>
            </c:numRef>
          </c:val>
          <c:extLst>
            <c:ext xmlns:c16="http://schemas.microsoft.com/office/drawing/2014/chart" uri="{C3380CC4-5D6E-409C-BE32-E72D297353CC}">
              <c16:uniqueId val="{00000006-023E-4A42-8722-CD0D031E9F58}"/>
            </c:ext>
          </c:extLst>
        </c:ser>
        <c:dLbls>
          <c:showLegendKey val="0"/>
          <c:showVal val="0"/>
          <c:showCatName val="0"/>
          <c:showSerName val="0"/>
          <c:showPercent val="0"/>
          <c:showBubbleSize val="0"/>
        </c:dLbls>
        <c:gapWidth val="129"/>
        <c:overlap val="-27"/>
        <c:axId val="1570901168"/>
        <c:axId val="1570901648"/>
      </c:barChart>
      <c:catAx>
        <c:axId val="157090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70901648"/>
        <c:crosses val="autoZero"/>
        <c:auto val="1"/>
        <c:lblAlgn val="ctr"/>
        <c:lblOffset val="100"/>
        <c:noMultiLvlLbl val="0"/>
      </c:catAx>
      <c:valAx>
        <c:axId val="1570901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70901168"/>
        <c:crosses val="autoZero"/>
        <c:crossBetween val="between"/>
        <c:majorUnit val="20"/>
      </c:valAx>
    </c:plotArea>
    <c:plotVisOnly val="1"/>
    <c:dispBlanksAs val="gap"/>
    <c:showDLblsOverMax val="0"/>
    <c:extLst/>
  </c:chart>
  <c:spPr>
    <a:noFill/>
    <a:ln w="9525" cap="flat" cmpd="sng" algn="ctr">
      <a:noFill/>
      <a:round/>
    </a:ln>
    <a:effectLst/>
  </c:spPr>
  <c:txPr>
    <a:bodyPr/>
    <a:lstStyle/>
    <a:p>
      <a:pPr>
        <a:defRPr/>
      </a:pPr>
      <a:endParaRPr lang="ja-JP"/>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56366010281627E-2"/>
          <c:y val="3.0195767570697137E-2"/>
          <c:w val="0.79233755397900041"/>
          <c:h val="0.84242167194148054"/>
        </c:manualLayout>
      </c:layout>
      <c:barChart>
        <c:barDir val="col"/>
        <c:grouping val="stacked"/>
        <c:varyColors val="0"/>
        <c:ser>
          <c:idx val="0"/>
          <c:order val="0"/>
          <c:tx>
            <c:strRef>
              <c:f>Sheet1!$G$29</c:f>
              <c:strCache>
                <c:ptCount val="1"/>
                <c:pt idx="0">
                  <c:v>在宅サービス</c:v>
                </c:pt>
              </c:strCache>
            </c:strRef>
          </c:tx>
          <c:spPr>
            <a:solidFill>
              <a:schemeClr val="accent1"/>
            </a:solidFill>
            <a:ln w="3175">
              <a:solidFill>
                <a:schemeClr val="bg1"/>
              </a:solidFill>
            </a:ln>
            <a:effectLst/>
          </c:spPr>
          <c:invertIfNegative val="0"/>
          <c:cat>
            <c:strRef>
              <c:f>Sheet1!$F$30:$F$61</c:f>
              <c:strCache>
                <c:ptCount val="32"/>
                <c:pt idx="0">
                  <c:v>伊平屋村</c:v>
                </c:pt>
                <c:pt idx="1">
                  <c:v>北大東村</c:v>
                </c:pt>
                <c:pt idx="2">
                  <c:v>伊江村</c:v>
                </c:pt>
                <c:pt idx="3">
                  <c:v>座間味村</c:v>
                </c:pt>
                <c:pt idx="4">
                  <c:v>宜野座村</c:v>
                </c:pt>
                <c:pt idx="5">
                  <c:v>北中城村</c:v>
                </c:pt>
                <c:pt idx="6">
                  <c:v>渡名喜村</c:v>
                </c:pt>
                <c:pt idx="7">
                  <c:v>読谷村</c:v>
                </c:pt>
                <c:pt idx="8">
                  <c:v>南大東村</c:v>
                </c:pt>
                <c:pt idx="9">
                  <c:v>中城村</c:v>
                </c:pt>
                <c:pt idx="10">
                  <c:v>粟国村</c:v>
                </c:pt>
                <c:pt idx="11">
                  <c:v>本部町</c:v>
                </c:pt>
                <c:pt idx="12">
                  <c:v>豊見城市</c:v>
                </c:pt>
                <c:pt idx="13">
                  <c:v>南城市</c:v>
                </c:pt>
                <c:pt idx="14">
                  <c:v>全国</c:v>
                </c:pt>
                <c:pt idx="15">
                  <c:v>国頭村</c:v>
                </c:pt>
                <c:pt idx="16">
                  <c:v>沖縄県</c:v>
                </c:pt>
                <c:pt idx="17">
                  <c:v>大宜味村</c:v>
                </c:pt>
                <c:pt idx="18">
                  <c:v>久米島町</c:v>
                </c:pt>
                <c:pt idx="19">
                  <c:v>広域連合</c:v>
                </c:pt>
                <c:pt idx="20">
                  <c:v>西原町</c:v>
                </c:pt>
                <c:pt idx="21">
                  <c:v>与那原町</c:v>
                </c:pt>
                <c:pt idx="22">
                  <c:v>嘉手納町</c:v>
                </c:pt>
                <c:pt idx="23">
                  <c:v>金武町</c:v>
                </c:pt>
                <c:pt idx="24">
                  <c:v>北谷町</c:v>
                </c:pt>
                <c:pt idx="25">
                  <c:v>南風原町</c:v>
                </c:pt>
                <c:pt idx="26">
                  <c:v>八重瀬町</c:v>
                </c:pt>
                <c:pt idx="27">
                  <c:v>今帰仁村</c:v>
                </c:pt>
                <c:pt idx="28">
                  <c:v>恩納村</c:v>
                </c:pt>
                <c:pt idx="29">
                  <c:v>伊是名村</c:v>
                </c:pt>
                <c:pt idx="30">
                  <c:v>渡嘉敷村</c:v>
                </c:pt>
                <c:pt idx="31">
                  <c:v>東村</c:v>
                </c:pt>
              </c:strCache>
            </c:strRef>
          </c:cat>
          <c:val>
            <c:numRef>
              <c:f>Sheet1!$G$30:$G$61</c:f>
              <c:numCache>
                <c:formatCode>0.0%</c:formatCode>
                <c:ptCount val="32"/>
                <c:pt idx="0">
                  <c:v>0.55882352941176472</c:v>
                </c:pt>
                <c:pt idx="1">
                  <c:v>0.5</c:v>
                </c:pt>
                <c:pt idx="2">
                  <c:v>0.66279069767441856</c:v>
                </c:pt>
                <c:pt idx="3">
                  <c:v>0.73333333333333328</c:v>
                </c:pt>
                <c:pt idx="4">
                  <c:v>0.68493150684931503</c:v>
                </c:pt>
                <c:pt idx="5">
                  <c:v>0.71955719557195574</c:v>
                </c:pt>
                <c:pt idx="6">
                  <c:v>0.58333333333333337</c:v>
                </c:pt>
                <c:pt idx="7">
                  <c:v>0.79035250463821893</c:v>
                </c:pt>
                <c:pt idx="8">
                  <c:v>0.78947368421052633</c:v>
                </c:pt>
                <c:pt idx="9">
                  <c:v>0.75609756097560976</c:v>
                </c:pt>
                <c:pt idx="10">
                  <c:v>0.53846153846153844</c:v>
                </c:pt>
                <c:pt idx="11">
                  <c:v>0.80363636363636359</c:v>
                </c:pt>
                <c:pt idx="12">
                  <c:v>0.77871148459383754</c:v>
                </c:pt>
                <c:pt idx="13">
                  <c:v>0.75069252077562332</c:v>
                </c:pt>
                <c:pt idx="14">
                  <c:v>0.72980070024239163</c:v>
                </c:pt>
                <c:pt idx="15">
                  <c:v>0.6067415730337079</c:v>
                </c:pt>
                <c:pt idx="16">
                  <c:v>0.77768967738738293</c:v>
                </c:pt>
                <c:pt idx="17">
                  <c:v>0.75</c:v>
                </c:pt>
                <c:pt idx="18">
                  <c:v>0.84868421052631582</c:v>
                </c:pt>
                <c:pt idx="19">
                  <c:v>0.77711244178310046</c:v>
                </c:pt>
                <c:pt idx="20">
                  <c:v>0.79365079365079361</c:v>
                </c:pt>
                <c:pt idx="21">
                  <c:v>0.76987447698744771</c:v>
                </c:pt>
                <c:pt idx="22">
                  <c:v>0.78733031674208143</c:v>
                </c:pt>
                <c:pt idx="23">
                  <c:v>0.69142857142857139</c:v>
                </c:pt>
                <c:pt idx="24">
                  <c:v>0.7901554404145078</c:v>
                </c:pt>
                <c:pt idx="25">
                  <c:v>0.78787878787878785</c:v>
                </c:pt>
                <c:pt idx="26">
                  <c:v>0.84070796460176989</c:v>
                </c:pt>
                <c:pt idx="27">
                  <c:v>0.83009708737864074</c:v>
                </c:pt>
                <c:pt idx="28">
                  <c:v>0.90853658536585369</c:v>
                </c:pt>
                <c:pt idx="29">
                  <c:v>0.7407407407407407</c:v>
                </c:pt>
                <c:pt idx="30">
                  <c:v>0.92307692307692313</c:v>
                </c:pt>
                <c:pt idx="31">
                  <c:v>0.94285714285714284</c:v>
                </c:pt>
              </c:numCache>
            </c:numRef>
          </c:val>
          <c:extLst>
            <c:ext xmlns:c16="http://schemas.microsoft.com/office/drawing/2014/chart" uri="{C3380CC4-5D6E-409C-BE32-E72D297353CC}">
              <c16:uniqueId val="{00000000-C5CA-4D0D-BDA0-07F55DFEA2B6}"/>
            </c:ext>
          </c:extLst>
        </c:ser>
        <c:ser>
          <c:idx val="1"/>
          <c:order val="1"/>
          <c:tx>
            <c:strRef>
              <c:f>Sheet1!$H$29</c:f>
              <c:strCache>
                <c:ptCount val="1"/>
                <c:pt idx="0">
                  <c:v>居住系サービス</c:v>
                </c:pt>
              </c:strCache>
            </c:strRef>
          </c:tx>
          <c:spPr>
            <a:solidFill>
              <a:schemeClr val="tx2">
                <a:lumMod val="50000"/>
                <a:lumOff val="50000"/>
              </a:schemeClr>
            </a:solidFill>
            <a:ln w="3175">
              <a:solidFill>
                <a:schemeClr val="bg1"/>
              </a:solidFill>
            </a:ln>
            <a:effectLst/>
          </c:spPr>
          <c:invertIfNegative val="0"/>
          <c:cat>
            <c:strRef>
              <c:f>Sheet1!$F$30:$F$61</c:f>
              <c:strCache>
                <c:ptCount val="32"/>
                <c:pt idx="0">
                  <c:v>伊平屋村</c:v>
                </c:pt>
                <c:pt idx="1">
                  <c:v>北大東村</c:v>
                </c:pt>
                <c:pt idx="2">
                  <c:v>伊江村</c:v>
                </c:pt>
                <c:pt idx="3">
                  <c:v>座間味村</c:v>
                </c:pt>
                <c:pt idx="4">
                  <c:v>宜野座村</c:v>
                </c:pt>
                <c:pt idx="5">
                  <c:v>北中城村</c:v>
                </c:pt>
                <c:pt idx="6">
                  <c:v>渡名喜村</c:v>
                </c:pt>
                <c:pt idx="7">
                  <c:v>読谷村</c:v>
                </c:pt>
                <c:pt idx="8">
                  <c:v>南大東村</c:v>
                </c:pt>
                <c:pt idx="9">
                  <c:v>中城村</c:v>
                </c:pt>
                <c:pt idx="10">
                  <c:v>粟国村</c:v>
                </c:pt>
                <c:pt idx="11">
                  <c:v>本部町</c:v>
                </c:pt>
                <c:pt idx="12">
                  <c:v>豊見城市</c:v>
                </c:pt>
                <c:pt idx="13">
                  <c:v>南城市</c:v>
                </c:pt>
                <c:pt idx="14">
                  <c:v>全国</c:v>
                </c:pt>
                <c:pt idx="15">
                  <c:v>国頭村</c:v>
                </c:pt>
                <c:pt idx="16">
                  <c:v>沖縄県</c:v>
                </c:pt>
                <c:pt idx="17">
                  <c:v>大宜味村</c:v>
                </c:pt>
                <c:pt idx="18">
                  <c:v>久米島町</c:v>
                </c:pt>
                <c:pt idx="19">
                  <c:v>広域連合</c:v>
                </c:pt>
                <c:pt idx="20">
                  <c:v>西原町</c:v>
                </c:pt>
                <c:pt idx="21">
                  <c:v>与那原町</c:v>
                </c:pt>
                <c:pt idx="22">
                  <c:v>嘉手納町</c:v>
                </c:pt>
                <c:pt idx="23">
                  <c:v>金武町</c:v>
                </c:pt>
                <c:pt idx="24">
                  <c:v>北谷町</c:v>
                </c:pt>
                <c:pt idx="25">
                  <c:v>南風原町</c:v>
                </c:pt>
                <c:pt idx="26">
                  <c:v>八重瀬町</c:v>
                </c:pt>
                <c:pt idx="27">
                  <c:v>今帰仁村</c:v>
                </c:pt>
                <c:pt idx="28">
                  <c:v>恩納村</c:v>
                </c:pt>
                <c:pt idx="29">
                  <c:v>伊是名村</c:v>
                </c:pt>
                <c:pt idx="30">
                  <c:v>渡嘉敷村</c:v>
                </c:pt>
                <c:pt idx="31">
                  <c:v>東村</c:v>
                </c:pt>
              </c:strCache>
            </c:strRef>
          </c:cat>
          <c:val>
            <c:numRef>
              <c:f>Sheet1!$H$30:$H$61</c:f>
              <c:numCache>
                <c:formatCode>0.0%</c:formatCode>
                <c:ptCount val="32"/>
                <c:pt idx="0">
                  <c:v>0</c:v>
                </c:pt>
                <c:pt idx="1">
                  <c:v>0</c:v>
                </c:pt>
                <c:pt idx="2">
                  <c:v>2.3255813953488372E-2</c:v>
                </c:pt>
                <c:pt idx="3">
                  <c:v>0</c:v>
                </c:pt>
                <c:pt idx="4">
                  <c:v>0</c:v>
                </c:pt>
                <c:pt idx="5">
                  <c:v>7.0110701107011064E-2</c:v>
                </c:pt>
                <c:pt idx="6">
                  <c:v>0</c:v>
                </c:pt>
                <c:pt idx="7">
                  <c:v>2.2263450834879406E-2</c:v>
                </c:pt>
                <c:pt idx="8">
                  <c:v>0</c:v>
                </c:pt>
                <c:pt idx="9">
                  <c:v>6.9686411149825784E-3</c:v>
                </c:pt>
                <c:pt idx="10">
                  <c:v>0</c:v>
                </c:pt>
                <c:pt idx="11">
                  <c:v>1.4545454545454545E-2</c:v>
                </c:pt>
                <c:pt idx="12">
                  <c:v>3.081232492997199E-2</c:v>
                </c:pt>
                <c:pt idx="13">
                  <c:v>6.5096952908587261E-2</c:v>
                </c:pt>
                <c:pt idx="14">
                  <c:v>8.3755915509214726E-2</c:v>
                </c:pt>
                <c:pt idx="15">
                  <c:v>0.15730337078651685</c:v>
                </c:pt>
                <c:pt idx="16">
                  <c:v>4.5145943802963467E-2</c:v>
                </c:pt>
                <c:pt idx="17">
                  <c:v>6.6666666666666666E-2</c:v>
                </c:pt>
                <c:pt idx="18">
                  <c:v>6.5789473684210523E-3</c:v>
                </c:pt>
                <c:pt idx="19">
                  <c:v>4.1417165668662673E-2</c:v>
                </c:pt>
                <c:pt idx="20">
                  <c:v>3.1746031746031744E-2</c:v>
                </c:pt>
                <c:pt idx="21">
                  <c:v>2.9288702928870293E-2</c:v>
                </c:pt>
                <c:pt idx="22">
                  <c:v>5.8823529411764705E-2</c:v>
                </c:pt>
                <c:pt idx="23">
                  <c:v>0.12571428571428572</c:v>
                </c:pt>
                <c:pt idx="24">
                  <c:v>2.8497409326424871E-2</c:v>
                </c:pt>
                <c:pt idx="25">
                  <c:v>5.1948051948051951E-2</c:v>
                </c:pt>
                <c:pt idx="26">
                  <c:v>4.71976401179941E-2</c:v>
                </c:pt>
                <c:pt idx="27">
                  <c:v>3.8834951456310676E-2</c:v>
                </c:pt>
                <c:pt idx="28">
                  <c:v>3.048780487804878E-2</c:v>
                </c:pt>
                <c:pt idx="29">
                  <c:v>3.7037037037037035E-2</c:v>
                </c:pt>
                <c:pt idx="30">
                  <c:v>0</c:v>
                </c:pt>
                <c:pt idx="31">
                  <c:v>8.5714285714285715E-2</c:v>
                </c:pt>
              </c:numCache>
            </c:numRef>
          </c:val>
          <c:extLst>
            <c:ext xmlns:c16="http://schemas.microsoft.com/office/drawing/2014/chart" uri="{C3380CC4-5D6E-409C-BE32-E72D297353CC}">
              <c16:uniqueId val="{00000001-C5CA-4D0D-BDA0-07F55DFEA2B6}"/>
            </c:ext>
          </c:extLst>
        </c:ser>
        <c:ser>
          <c:idx val="2"/>
          <c:order val="2"/>
          <c:tx>
            <c:strRef>
              <c:f>Sheet1!$I$29</c:f>
              <c:strCache>
                <c:ptCount val="1"/>
                <c:pt idx="0">
                  <c:v>施設サービス</c:v>
                </c:pt>
              </c:strCache>
            </c:strRef>
          </c:tx>
          <c:spPr>
            <a:solidFill>
              <a:schemeClr val="accent2">
                <a:lumMod val="40000"/>
                <a:lumOff val="60000"/>
              </a:schemeClr>
            </a:solidFill>
            <a:ln w="3175">
              <a:solidFill>
                <a:schemeClr val="bg1"/>
              </a:solidFill>
            </a:ln>
            <a:effectLst/>
          </c:spPr>
          <c:invertIfNegative val="0"/>
          <c:cat>
            <c:strRef>
              <c:f>Sheet1!$F$30:$F$61</c:f>
              <c:strCache>
                <c:ptCount val="32"/>
                <c:pt idx="0">
                  <c:v>伊平屋村</c:v>
                </c:pt>
                <c:pt idx="1">
                  <c:v>北大東村</c:v>
                </c:pt>
                <c:pt idx="2">
                  <c:v>伊江村</c:v>
                </c:pt>
                <c:pt idx="3">
                  <c:v>座間味村</c:v>
                </c:pt>
                <c:pt idx="4">
                  <c:v>宜野座村</c:v>
                </c:pt>
                <c:pt idx="5">
                  <c:v>北中城村</c:v>
                </c:pt>
                <c:pt idx="6">
                  <c:v>渡名喜村</c:v>
                </c:pt>
                <c:pt idx="7">
                  <c:v>読谷村</c:v>
                </c:pt>
                <c:pt idx="8">
                  <c:v>南大東村</c:v>
                </c:pt>
                <c:pt idx="9">
                  <c:v>中城村</c:v>
                </c:pt>
                <c:pt idx="10">
                  <c:v>粟国村</c:v>
                </c:pt>
                <c:pt idx="11">
                  <c:v>本部町</c:v>
                </c:pt>
                <c:pt idx="12">
                  <c:v>豊見城市</c:v>
                </c:pt>
                <c:pt idx="13">
                  <c:v>南城市</c:v>
                </c:pt>
                <c:pt idx="14">
                  <c:v>全国</c:v>
                </c:pt>
                <c:pt idx="15">
                  <c:v>国頭村</c:v>
                </c:pt>
                <c:pt idx="16">
                  <c:v>沖縄県</c:v>
                </c:pt>
                <c:pt idx="17">
                  <c:v>大宜味村</c:v>
                </c:pt>
                <c:pt idx="18">
                  <c:v>久米島町</c:v>
                </c:pt>
                <c:pt idx="19">
                  <c:v>広域連合</c:v>
                </c:pt>
                <c:pt idx="20">
                  <c:v>西原町</c:v>
                </c:pt>
                <c:pt idx="21">
                  <c:v>与那原町</c:v>
                </c:pt>
                <c:pt idx="22">
                  <c:v>嘉手納町</c:v>
                </c:pt>
                <c:pt idx="23">
                  <c:v>金武町</c:v>
                </c:pt>
                <c:pt idx="24">
                  <c:v>北谷町</c:v>
                </c:pt>
                <c:pt idx="25">
                  <c:v>南風原町</c:v>
                </c:pt>
                <c:pt idx="26">
                  <c:v>八重瀬町</c:v>
                </c:pt>
                <c:pt idx="27">
                  <c:v>今帰仁村</c:v>
                </c:pt>
                <c:pt idx="28">
                  <c:v>恩納村</c:v>
                </c:pt>
                <c:pt idx="29">
                  <c:v>伊是名村</c:v>
                </c:pt>
                <c:pt idx="30">
                  <c:v>渡嘉敷村</c:v>
                </c:pt>
                <c:pt idx="31">
                  <c:v>東村</c:v>
                </c:pt>
              </c:strCache>
            </c:strRef>
          </c:cat>
          <c:val>
            <c:numRef>
              <c:f>Sheet1!$I$30:$I$61</c:f>
              <c:numCache>
                <c:formatCode>0.0%</c:formatCode>
                <c:ptCount val="32"/>
                <c:pt idx="0">
                  <c:v>5.8823529411764705E-2</c:v>
                </c:pt>
                <c:pt idx="1">
                  <c:v>0.16666666666666666</c:v>
                </c:pt>
                <c:pt idx="2">
                  <c:v>4.6511627906976744E-2</c:v>
                </c:pt>
                <c:pt idx="3">
                  <c:v>0</c:v>
                </c:pt>
                <c:pt idx="4">
                  <c:v>0.1095890410958904</c:v>
                </c:pt>
                <c:pt idx="5">
                  <c:v>3.6900369003690037E-2</c:v>
                </c:pt>
                <c:pt idx="6">
                  <c:v>0.25</c:v>
                </c:pt>
                <c:pt idx="7">
                  <c:v>2.4118738404452691E-2</c:v>
                </c:pt>
                <c:pt idx="8">
                  <c:v>5.2631578947368418E-2</c:v>
                </c:pt>
                <c:pt idx="9">
                  <c:v>8.0139372822299645E-2</c:v>
                </c:pt>
                <c:pt idx="10">
                  <c:v>0.30769230769230771</c:v>
                </c:pt>
                <c:pt idx="11">
                  <c:v>0.04</c:v>
                </c:pt>
                <c:pt idx="12">
                  <c:v>5.182072829131653E-2</c:v>
                </c:pt>
                <c:pt idx="13">
                  <c:v>4.5706371191135735E-2</c:v>
                </c:pt>
                <c:pt idx="14">
                  <c:v>5.0946096725789695E-2</c:v>
                </c:pt>
                <c:pt idx="15">
                  <c:v>0.10112359550561797</c:v>
                </c:pt>
                <c:pt idx="16">
                  <c:v>4.3461023836661866E-2</c:v>
                </c:pt>
                <c:pt idx="17">
                  <c:v>0.05</c:v>
                </c:pt>
                <c:pt idx="18">
                  <c:v>1.3157894736842105E-2</c:v>
                </c:pt>
                <c:pt idx="19">
                  <c:v>5.1729873586161011E-2</c:v>
                </c:pt>
                <c:pt idx="20">
                  <c:v>4.7619047619047616E-2</c:v>
                </c:pt>
                <c:pt idx="21">
                  <c:v>7.9497907949790794E-2</c:v>
                </c:pt>
                <c:pt idx="22">
                  <c:v>3.6199095022624438E-2</c:v>
                </c:pt>
                <c:pt idx="23">
                  <c:v>6.8571428571428575E-2</c:v>
                </c:pt>
                <c:pt idx="24">
                  <c:v>6.7357512953367879E-2</c:v>
                </c:pt>
                <c:pt idx="25">
                  <c:v>5.627705627705628E-2</c:v>
                </c:pt>
                <c:pt idx="26">
                  <c:v>3.2448377581120944E-2</c:v>
                </c:pt>
                <c:pt idx="27">
                  <c:v>5.3398058252427182E-2</c:v>
                </c:pt>
                <c:pt idx="28">
                  <c:v>3.048780487804878E-2</c:v>
                </c:pt>
                <c:pt idx="29">
                  <c:v>0.25925925925925924</c:v>
                </c:pt>
                <c:pt idx="30">
                  <c:v>0.15384615384615385</c:v>
                </c:pt>
                <c:pt idx="31">
                  <c:v>5.7142857142857141E-2</c:v>
                </c:pt>
              </c:numCache>
            </c:numRef>
          </c:val>
          <c:extLst>
            <c:ext xmlns:c16="http://schemas.microsoft.com/office/drawing/2014/chart" uri="{C3380CC4-5D6E-409C-BE32-E72D297353CC}">
              <c16:uniqueId val="{00000002-C5CA-4D0D-BDA0-07F55DFEA2B6}"/>
            </c:ext>
          </c:extLst>
        </c:ser>
        <c:dLbls>
          <c:showLegendKey val="0"/>
          <c:showVal val="0"/>
          <c:showCatName val="0"/>
          <c:showSerName val="0"/>
          <c:showPercent val="0"/>
          <c:showBubbleSize val="0"/>
        </c:dLbls>
        <c:gapWidth val="100"/>
        <c:overlap val="100"/>
        <c:axId val="973939983"/>
        <c:axId val="973941903"/>
      </c:barChart>
      <c:catAx>
        <c:axId val="9739399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973941903"/>
        <c:crosses val="autoZero"/>
        <c:auto val="1"/>
        <c:lblAlgn val="ctr"/>
        <c:lblOffset val="100"/>
        <c:noMultiLvlLbl val="0"/>
      </c:catAx>
      <c:valAx>
        <c:axId val="973941903"/>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973939983"/>
        <c:crossesAt val="1"/>
        <c:crossBetween val="between"/>
        <c:majorUnit val="0.1"/>
      </c:valAx>
    </c:plotArea>
    <c:legend>
      <c:legendPos val="r"/>
      <c:layout>
        <c:manualLayout>
          <c:xMode val="edge"/>
          <c:yMode val="edge"/>
          <c:x val="0.86885859427560008"/>
          <c:y val="0.3850885622521758"/>
          <c:w val="0.12450507915663218"/>
          <c:h val="0.168166362110245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446193979836704E-2"/>
          <c:y val="3.0195767570697137E-2"/>
          <c:w val="0.78998034977595211"/>
          <c:h val="0.84259799731457286"/>
        </c:manualLayout>
      </c:layout>
      <c:barChart>
        <c:barDir val="col"/>
        <c:grouping val="stacked"/>
        <c:varyColors val="0"/>
        <c:ser>
          <c:idx val="0"/>
          <c:order val="0"/>
          <c:tx>
            <c:strRef>
              <c:f>Sheet1!$M$29</c:f>
              <c:strCache>
                <c:ptCount val="1"/>
                <c:pt idx="0">
                  <c:v>在宅サービス</c:v>
                </c:pt>
              </c:strCache>
            </c:strRef>
          </c:tx>
          <c:spPr>
            <a:solidFill>
              <a:schemeClr val="accent1">
                <a:lumMod val="75000"/>
              </a:schemeClr>
            </a:solidFill>
            <a:ln w="3175">
              <a:solidFill>
                <a:schemeClr val="bg1"/>
              </a:solidFill>
            </a:ln>
            <a:effectLst/>
          </c:spPr>
          <c:invertIfNegative val="0"/>
          <c:cat>
            <c:strRef>
              <c:f>Sheet1!$L$30:$L$61</c:f>
              <c:strCache>
                <c:ptCount val="32"/>
                <c:pt idx="0">
                  <c:v>南大東村</c:v>
                </c:pt>
                <c:pt idx="1">
                  <c:v>座間味村</c:v>
                </c:pt>
                <c:pt idx="2">
                  <c:v>渡嘉敷村</c:v>
                </c:pt>
                <c:pt idx="3">
                  <c:v>宜野座村</c:v>
                </c:pt>
                <c:pt idx="4">
                  <c:v>伊平屋村</c:v>
                </c:pt>
                <c:pt idx="5">
                  <c:v>渡名喜村</c:v>
                </c:pt>
                <c:pt idx="6">
                  <c:v>国頭村</c:v>
                </c:pt>
                <c:pt idx="7">
                  <c:v>伊是名村</c:v>
                </c:pt>
                <c:pt idx="8">
                  <c:v>本部町</c:v>
                </c:pt>
                <c:pt idx="9">
                  <c:v>全国</c:v>
                </c:pt>
                <c:pt idx="10">
                  <c:v>東村</c:v>
                </c:pt>
                <c:pt idx="11">
                  <c:v>伊江村</c:v>
                </c:pt>
                <c:pt idx="12">
                  <c:v>大宜味村</c:v>
                </c:pt>
                <c:pt idx="13">
                  <c:v>沖縄県</c:v>
                </c:pt>
                <c:pt idx="14">
                  <c:v>嘉手納町</c:v>
                </c:pt>
                <c:pt idx="15">
                  <c:v>南風原町</c:v>
                </c:pt>
                <c:pt idx="16">
                  <c:v>久米島町</c:v>
                </c:pt>
                <c:pt idx="17">
                  <c:v>豊見城市</c:v>
                </c:pt>
                <c:pt idx="18">
                  <c:v>恩納村</c:v>
                </c:pt>
                <c:pt idx="19">
                  <c:v>広域連合</c:v>
                </c:pt>
                <c:pt idx="20">
                  <c:v>南城市</c:v>
                </c:pt>
                <c:pt idx="21">
                  <c:v>与那原町</c:v>
                </c:pt>
                <c:pt idx="22">
                  <c:v>北谷町</c:v>
                </c:pt>
                <c:pt idx="23">
                  <c:v>今帰仁村</c:v>
                </c:pt>
                <c:pt idx="24">
                  <c:v>金武町</c:v>
                </c:pt>
                <c:pt idx="25">
                  <c:v>八重瀬町</c:v>
                </c:pt>
                <c:pt idx="26">
                  <c:v>北中城村</c:v>
                </c:pt>
                <c:pt idx="27">
                  <c:v>読谷村</c:v>
                </c:pt>
                <c:pt idx="28">
                  <c:v>西原町</c:v>
                </c:pt>
                <c:pt idx="29">
                  <c:v>中城村</c:v>
                </c:pt>
                <c:pt idx="30">
                  <c:v>粟国村</c:v>
                </c:pt>
                <c:pt idx="31">
                  <c:v>北大東村</c:v>
                </c:pt>
              </c:strCache>
            </c:strRef>
          </c:cat>
          <c:val>
            <c:numRef>
              <c:f>Sheet1!$M$30:$M$61</c:f>
              <c:numCache>
                <c:formatCode>0.0%</c:formatCode>
                <c:ptCount val="32"/>
                <c:pt idx="0">
                  <c:v>0.5</c:v>
                </c:pt>
                <c:pt idx="1">
                  <c:v>0.42857142857142855</c:v>
                </c:pt>
                <c:pt idx="2">
                  <c:v>0.21428571428571427</c:v>
                </c:pt>
                <c:pt idx="3">
                  <c:v>0.44537815126050423</c:v>
                </c:pt>
                <c:pt idx="4">
                  <c:v>0.7</c:v>
                </c:pt>
                <c:pt idx="5">
                  <c:v>0.38095238095238093</c:v>
                </c:pt>
                <c:pt idx="6">
                  <c:v>0.25827814569536423</c:v>
                </c:pt>
                <c:pt idx="7">
                  <c:v>0.28205128205128205</c:v>
                </c:pt>
                <c:pt idx="8">
                  <c:v>0.37465564738292012</c:v>
                </c:pt>
                <c:pt idx="9">
                  <c:v>0.45079151856095412</c:v>
                </c:pt>
                <c:pt idx="10">
                  <c:v>0.375</c:v>
                </c:pt>
                <c:pt idx="11">
                  <c:v>0.43537414965986393</c:v>
                </c:pt>
                <c:pt idx="12">
                  <c:v>0.38333333333333336</c:v>
                </c:pt>
                <c:pt idx="13">
                  <c:v>0.57651127708892891</c:v>
                </c:pt>
                <c:pt idx="14">
                  <c:v>0.5</c:v>
                </c:pt>
                <c:pt idx="15">
                  <c:v>0.54657293497363801</c:v>
                </c:pt>
                <c:pt idx="16">
                  <c:v>0.45128205128205129</c:v>
                </c:pt>
                <c:pt idx="17">
                  <c:v>0.5747241725175527</c:v>
                </c:pt>
                <c:pt idx="18">
                  <c:v>0.52054794520547942</c:v>
                </c:pt>
                <c:pt idx="19">
                  <c:v>0.51373693168003887</c:v>
                </c:pt>
                <c:pt idx="20">
                  <c:v>0.48891129032258063</c:v>
                </c:pt>
                <c:pt idx="21">
                  <c:v>0.53947368421052633</c:v>
                </c:pt>
                <c:pt idx="22">
                  <c:v>0.54059829059829057</c:v>
                </c:pt>
                <c:pt idx="23">
                  <c:v>0.43272727272727274</c:v>
                </c:pt>
                <c:pt idx="24">
                  <c:v>0.52671755725190839</c:v>
                </c:pt>
                <c:pt idx="25">
                  <c:v>0.49090909090909091</c:v>
                </c:pt>
                <c:pt idx="26">
                  <c:v>0.53355704697986572</c:v>
                </c:pt>
                <c:pt idx="27">
                  <c:v>0.56349206349206349</c:v>
                </c:pt>
                <c:pt idx="28">
                  <c:v>0.60309278350515461</c:v>
                </c:pt>
                <c:pt idx="29">
                  <c:v>0.57417582417582413</c:v>
                </c:pt>
                <c:pt idx="30">
                  <c:v>0.29411764705882354</c:v>
                </c:pt>
                <c:pt idx="31">
                  <c:v>0.66666666666666663</c:v>
                </c:pt>
              </c:numCache>
            </c:numRef>
          </c:val>
          <c:extLst>
            <c:ext xmlns:c16="http://schemas.microsoft.com/office/drawing/2014/chart" uri="{C3380CC4-5D6E-409C-BE32-E72D297353CC}">
              <c16:uniqueId val="{00000000-635D-4692-9F77-799E1D1D0055}"/>
            </c:ext>
          </c:extLst>
        </c:ser>
        <c:ser>
          <c:idx val="1"/>
          <c:order val="1"/>
          <c:tx>
            <c:strRef>
              <c:f>Sheet1!$N$29</c:f>
              <c:strCache>
                <c:ptCount val="1"/>
                <c:pt idx="0">
                  <c:v>居住系サービス</c:v>
                </c:pt>
              </c:strCache>
            </c:strRef>
          </c:tx>
          <c:spPr>
            <a:solidFill>
              <a:schemeClr val="accent1">
                <a:lumMod val="60000"/>
                <a:lumOff val="40000"/>
              </a:schemeClr>
            </a:solidFill>
            <a:ln w="3175">
              <a:solidFill>
                <a:schemeClr val="bg1"/>
              </a:solidFill>
            </a:ln>
            <a:effectLst/>
          </c:spPr>
          <c:invertIfNegative val="0"/>
          <c:cat>
            <c:strRef>
              <c:f>Sheet1!$L$30:$L$61</c:f>
              <c:strCache>
                <c:ptCount val="32"/>
                <c:pt idx="0">
                  <c:v>南大東村</c:v>
                </c:pt>
                <c:pt idx="1">
                  <c:v>座間味村</c:v>
                </c:pt>
                <c:pt idx="2">
                  <c:v>渡嘉敷村</c:v>
                </c:pt>
                <c:pt idx="3">
                  <c:v>宜野座村</c:v>
                </c:pt>
                <c:pt idx="4">
                  <c:v>伊平屋村</c:v>
                </c:pt>
                <c:pt idx="5">
                  <c:v>渡名喜村</c:v>
                </c:pt>
                <c:pt idx="6">
                  <c:v>国頭村</c:v>
                </c:pt>
                <c:pt idx="7">
                  <c:v>伊是名村</c:v>
                </c:pt>
                <c:pt idx="8">
                  <c:v>本部町</c:v>
                </c:pt>
                <c:pt idx="9">
                  <c:v>全国</c:v>
                </c:pt>
                <c:pt idx="10">
                  <c:v>東村</c:v>
                </c:pt>
                <c:pt idx="11">
                  <c:v>伊江村</c:v>
                </c:pt>
                <c:pt idx="12">
                  <c:v>大宜味村</c:v>
                </c:pt>
                <c:pt idx="13">
                  <c:v>沖縄県</c:v>
                </c:pt>
                <c:pt idx="14">
                  <c:v>嘉手納町</c:v>
                </c:pt>
                <c:pt idx="15">
                  <c:v>南風原町</c:v>
                </c:pt>
                <c:pt idx="16">
                  <c:v>久米島町</c:v>
                </c:pt>
                <c:pt idx="17">
                  <c:v>豊見城市</c:v>
                </c:pt>
                <c:pt idx="18">
                  <c:v>恩納村</c:v>
                </c:pt>
                <c:pt idx="19">
                  <c:v>広域連合</c:v>
                </c:pt>
                <c:pt idx="20">
                  <c:v>南城市</c:v>
                </c:pt>
                <c:pt idx="21">
                  <c:v>与那原町</c:v>
                </c:pt>
                <c:pt idx="22">
                  <c:v>北谷町</c:v>
                </c:pt>
                <c:pt idx="23">
                  <c:v>今帰仁村</c:v>
                </c:pt>
                <c:pt idx="24">
                  <c:v>金武町</c:v>
                </c:pt>
                <c:pt idx="25">
                  <c:v>八重瀬町</c:v>
                </c:pt>
                <c:pt idx="26">
                  <c:v>北中城村</c:v>
                </c:pt>
                <c:pt idx="27">
                  <c:v>読谷村</c:v>
                </c:pt>
                <c:pt idx="28">
                  <c:v>西原町</c:v>
                </c:pt>
                <c:pt idx="29">
                  <c:v>中城村</c:v>
                </c:pt>
                <c:pt idx="30">
                  <c:v>粟国村</c:v>
                </c:pt>
                <c:pt idx="31">
                  <c:v>北大東村</c:v>
                </c:pt>
              </c:strCache>
            </c:strRef>
          </c:cat>
          <c:val>
            <c:numRef>
              <c:f>Sheet1!$N$30:$N$61</c:f>
              <c:numCache>
                <c:formatCode>0.0%</c:formatCode>
                <c:ptCount val="32"/>
                <c:pt idx="0">
                  <c:v>0</c:v>
                </c:pt>
                <c:pt idx="1">
                  <c:v>0</c:v>
                </c:pt>
                <c:pt idx="2">
                  <c:v>0</c:v>
                </c:pt>
                <c:pt idx="3">
                  <c:v>7.5630252100840331E-2</c:v>
                </c:pt>
                <c:pt idx="4">
                  <c:v>0</c:v>
                </c:pt>
                <c:pt idx="5">
                  <c:v>0.14285714285714285</c:v>
                </c:pt>
                <c:pt idx="6">
                  <c:v>4.6357615894039736E-2</c:v>
                </c:pt>
                <c:pt idx="7">
                  <c:v>0</c:v>
                </c:pt>
                <c:pt idx="8">
                  <c:v>4.4077134986225897E-2</c:v>
                </c:pt>
                <c:pt idx="9">
                  <c:v>0.10226293208739733</c:v>
                </c:pt>
                <c:pt idx="10">
                  <c:v>0.10416666666666667</c:v>
                </c:pt>
                <c:pt idx="11">
                  <c:v>4.7619047619047616E-2</c:v>
                </c:pt>
                <c:pt idx="12">
                  <c:v>7.4999999999999997E-2</c:v>
                </c:pt>
                <c:pt idx="13">
                  <c:v>7.0164465212112295E-2</c:v>
                </c:pt>
                <c:pt idx="14">
                  <c:v>7.2519083969465645E-2</c:v>
                </c:pt>
                <c:pt idx="15">
                  <c:v>7.5571177504393669E-2</c:v>
                </c:pt>
                <c:pt idx="16">
                  <c:v>3.5897435897435895E-2</c:v>
                </c:pt>
                <c:pt idx="17">
                  <c:v>5.6168505516549651E-2</c:v>
                </c:pt>
                <c:pt idx="18">
                  <c:v>9.1324200913242004E-3</c:v>
                </c:pt>
                <c:pt idx="19">
                  <c:v>6.479455385363482E-2</c:v>
                </c:pt>
                <c:pt idx="20">
                  <c:v>6.6532258064516125E-2</c:v>
                </c:pt>
                <c:pt idx="21">
                  <c:v>9.2105263157894732E-2</c:v>
                </c:pt>
                <c:pt idx="22">
                  <c:v>0.13034188034188035</c:v>
                </c:pt>
                <c:pt idx="23">
                  <c:v>0.08</c:v>
                </c:pt>
                <c:pt idx="24">
                  <c:v>0.14503816793893129</c:v>
                </c:pt>
                <c:pt idx="25">
                  <c:v>8.545454545454545E-2</c:v>
                </c:pt>
                <c:pt idx="26">
                  <c:v>0.10738255033557047</c:v>
                </c:pt>
                <c:pt idx="27">
                  <c:v>4.2328042328042326E-2</c:v>
                </c:pt>
                <c:pt idx="28">
                  <c:v>2.5773195876288658E-2</c:v>
                </c:pt>
                <c:pt idx="29">
                  <c:v>2.197802197802198E-2</c:v>
                </c:pt>
                <c:pt idx="30">
                  <c:v>0</c:v>
                </c:pt>
                <c:pt idx="31">
                  <c:v>0.1111111111111111</c:v>
                </c:pt>
              </c:numCache>
            </c:numRef>
          </c:val>
          <c:extLst>
            <c:ext xmlns:c16="http://schemas.microsoft.com/office/drawing/2014/chart" uri="{C3380CC4-5D6E-409C-BE32-E72D297353CC}">
              <c16:uniqueId val="{00000001-635D-4692-9F77-799E1D1D0055}"/>
            </c:ext>
          </c:extLst>
        </c:ser>
        <c:ser>
          <c:idx val="2"/>
          <c:order val="2"/>
          <c:tx>
            <c:strRef>
              <c:f>Sheet1!$O$29</c:f>
              <c:strCache>
                <c:ptCount val="1"/>
                <c:pt idx="0">
                  <c:v>施設サービス</c:v>
                </c:pt>
              </c:strCache>
            </c:strRef>
          </c:tx>
          <c:spPr>
            <a:solidFill>
              <a:schemeClr val="accent2">
                <a:lumMod val="40000"/>
                <a:lumOff val="60000"/>
              </a:schemeClr>
            </a:solidFill>
            <a:ln w="3175">
              <a:solidFill>
                <a:schemeClr val="bg1"/>
              </a:solidFill>
            </a:ln>
            <a:effectLst/>
          </c:spPr>
          <c:invertIfNegative val="0"/>
          <c:cat>
            <c:strRef>
              <c:f>Sheet1!$L$30:$L$61</c:f>
              <c:strCache>
                <c:ptCount val="32"/>
                <c:pt idx="0">
                  <c:v>南大東村</c:v>
                </c:pt>
                <c:pt idx="1">
                  <c:v>座間味村</c:v>
                </c:pt>
                <c:pt idx="2">
                  <c:v>渡嘉敷村</c:v>
                </c:pt>
                <c:pt idx="3">
                  <c:v>宜野座村</c:v>
                </c:pt>
                <c:pt idx="4">
                  <c:v>伊平屋村</c:v>
                </c:pt>
                <c:pt idx="5">
                  <c:v>渡名喜村</c:v>
                </c:pt>
                <c:pt idx="6">
                  <c:v>国頭村</c:v>
                </c:pt>
                <c:pt idx="7">
                  <c:v>伊是名村</c:v>
                </c:pt>
                <c:pt idx="8">
                  <c:v>本部町</c:v>
                </c:pt>
                <c:pt idx="9">
                  <c:v>全国</c:v>
                </c:pt>
                <c:pt idx="10">
                  <c:v>東村</c:v>
                </c:pt>
                <c:pt idx="11">
                  <c:v>伊江村</c:v>
                </c:pt>
                <c:pt idx="12">
                  <c:v>大宜味村</c:v>
                </c:pt>
                <c:pt idx="13">
                  <c:v>沖縄県</c:v>
                </c:pt>
                <c:pt idx="14">
                  <c:v>嘉手納町</c:v>
                </c:pt>
                <c:pt idx="15">
                  <c:v>南風原町</c:v>
                </c:pt>
                <c:pt idx="16">
                  <c:v>久米島町</c:v>
                </c:pt>
                <c:pt idx="17">
                  <c:v>豊見城市</c:v>
                </c:pt>
                <c:pt idx="18">
                  <c:v>恩納村</c:v>
                </c:pt>
                <c:pt idx="19">
                  <c:v>広域連合</c:v>
                </c:pt>
                <c:pt idx="20">
                  <c:v>南城市</c:v>
                </c:pt>
                <c:pt idx="21">
                  <c:v>与那原町</c:v>
                </c:pt>
                <c:pt idx="22">
                  <c:v>北谷町</c:v>
                </c:pt>
                <c:pt idx="23">
                  <c:v>今帰仁村</c:v>
                </c:pt>
                <c:pt idx="24">
                  <c:v>金武町</c:v>
                </c:pt>
                <c:pt idx="25">
                  <c:v>八重瀬町</c:v>
                </c:pt>
                <c:pt idx="26">
                  <c:v>北中城村</c:v>
                </c:pt>
                <c:pt idx="27">
                  <c:v>読谷村</c:v>
                </c:pt>
                <c:pt idx="28">
                  <c:v>西原町</c:v>
                </c:pt>
                <c:pt idx="29">
                  <c:v>中城村</c:v>
                </c:pt>
                <c:pt idx="30">
                  <c:v>粟国村</c:v>
                </c:pt>
                <c:pt idx="31">
                  <c:v>北大東村</c:v>
                </c:pt>
              </c:strCache>
            </c:strRef>
          </c:cat>
          <c:val>
            <c:numRef>
              <c:f>Sheet1!$O$30:$O$61</c:f>
              <c:numCache>
                <c:formatCode>0.0%</c:formatCode>
                <c:ptCount val="32"/>
                <c:pt idx="0">
                  <c:v>0.14285714285714285</c:v>
                </c:pt>
                <c:pt idx="1">
                  <c:v>0.2857142857142857</c:v>
                </c:pt>
                <c:pt idx="2">
                  <c:v>0.5</c:v>
                </c:pt>
                <c:pt idx="3">
                  <c:v>0.33613445378151263</c:v>
                </c:pt>
                <c:pt idx="4">
                  <c:v>0.17499999999999999</c:v>
                </c:pt>
                <c:pt idx="5">
                  <c:v>0.38095238095238093</c:v>
                </c:pt>
                <c:pt idx="6">
                  <c:v>0.61589403973509937</c:v>
                </c:pt>
                <c:pt idx="7">
                  <c:v>0.64102564102564108</c:v>
                </c:pt>
                <c:pt idx="8">
                  <c:v>0.50964187327823696</c:v>
                </c:pt>
                <c:pt idx="9">
                  <c:v>0.37953084528481118</c:v>
                </c:pt>
                <c:pt idx="10">
                  <c:v>0.45833333333333331</c:v>
                </c:pt>
                <c:pt idx="11">
                  <c:v>0.45578231292517007</c:v>
                </c:pt>
                <c:pt idx="12">
                  <c:v>0.48333333333333334</c:v>
                </c:pt>
                <c:pt idx="13">
                  <c:v>0.29703079583501968</c:v>
                </c:pt>
                <c:pt idx="14">
                  <c:v>0.37404580152671757</c:v>
                </c:pt>
                <c:pt idx="15">
                  <c:v>0.3251318101933216</c:v>
                </c:pt>
                <c:pt idx="16">
                  <c:v>0.46153846153846156</c:v>
                </c:pt>
                <c:pt idx="17">
                  <c:v>0.31795386158475425</c:v>
                </c:pt>
                <c:pt idx="18">
                  <c:v>0.42009132420091322</c:v>
                </c:pt>
                <c:pt idx="19">
                  <c:v>0.37138341842937028</c:v>
                </c:pt>
                <c:pt idx="20">
                  <c:v>0.39717741935483869</c:v>
                </c:pt>
                <c:pt idx="21">
                  <c:v>0.32236842105263158</c:v>
                </c:pt>
                <c:pt idx="22">
                  <c:v>0.28418803418803418</c:v>
                </c:pt>
                <c:pt idx="23">
                  <c:v>0.44363636363636366</c:v>
                </c:pt>
                <c:pt idx="24">
                  <c:v>0.2862595419847328</c:v>
                </c:pt>
                <c:pt idx="25">
                  <c:v>0.38181818181818183</c:v>
                </c:pt>
                <c:pt idx="26">
                  <c:v>0.31879194630872482</c:v>
                </c:pt>
                <c:pt idx="27">
                  <c:v>0.35449735449735448</c:v>
                </c:pt>
                <c:pt idx="28">
                  <c:v>0.33676975945017185</c:v>
                </c:pt>
                <c:pt idx="29">
                  <c:v>0.37362637362637363</c:v>
                </c:pt>
                <c:pt idx="30">
                  <c:v>0.70588235294117652</c:v>
                </c:pt>
                <c:pt idx="31">
                  <c:v>0.44444444444444442</c:v>
                </c:pt>
              </c:numCache>
            </c:numRef>
          </c:val>
          <c:extLst>
            <c:ext xmlns:c16="http://schemas.microsoft.com/office/drawing/2014/chart" uri="{C3380CC4-5D6E-409C-BE32-E72D297353CC}">
              <c16:uniqueId val="{00000002-635D-4692-9F77-799E1D1D0055}"/>
            </c:ext>
          </c:extLst>
        </c:ser>
        <c:dLbls>
          <c:showLegendKey val="0"/>
          <c:showVal val="0"/>
          <c:showCatName val="0"/>
          <c:showSerName val="0"/>
          <c:showPercent val="0"/>
          <c:showBubbleSize val="0"/>
        </c:dLbls>
        <c:gapWidth val="100"/>
        <c:overlap val="100"/>
        <c:axId val="973939983"/>
        <c:axId val="973941903"/>
      </c:barChart>
      <c:catAx>
        <c:axId val="9739399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973941903"/>
        <c:crosses val="autoZero"/>
        <c:auto val="1"/>
        <c:lblAlgn val="ctr"/>
        <c:lblOffset val="100"/>
        <c:noMultiLvlLbl val="0"/>
      </c:catAx>
      <c:valAx>
        <c:axId val="9739419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crossAx val="973939983"/>
        <c:crosses val="autoZero"/>
        <c:crossBetween val="between"/>
        <c:majorUnit val="0.1"/>
      </c:valAx>
    </c:plotArea>
    <c:legend>
      <c:legendPos val="r"/>
      <c:layout>
        <c:manualLayout>
          <c:xMode val="edge"/>
          <c:yMode val="edge"/>
          <c:x val="0.85380891261886105"/>
          <c:y val="0.3850885622521758"/>
          <c:w val="0.13883938961552927"/>
          <c:h val="0.172960577985224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509713297673994E-2"/>
          <c:y val="4.0625557983460132E-2"/>
          <c:w val="0.6755409386949297"/>
          <c:h val="0.77430912924269923"/>
        </c:manualLayout>
      </c:layout>
      <c:barChart>
        <c:barDir val="col"/>
        <c:grouping val="stacked"/>
        <c:varyColors val="0"/>
        <c:ser>
          <c:idx val="2"/>
          <c:order val="0"/>
          <c:tx>
            <c:strRef>
              <c:f>Sheet1!$T$118</c:f>
              <c:strCache>
                <c:ptCount val="1"/>
                <c:pt idx="0">
                  <c:v>要支援１</c:v>
                </c:pt>
              </c:strCache>
            </c:strRef>
          </c:tx>
          <c:spPr>
            <a:solidFill>
              <a:srgbClr val="9AA507"/>
            </a:solidFill>
            <a:ln w="3175">
              <a:solidFill>
                <a:schemeClr val="bg1"/>
              </a:solidFill>
            </a:ln>
            <a:effectLst/>
          </c:spPr>
          <c:invertIfNegative val="0"/>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Sheet1!$U$118:$AG$118</c:f>
              <c:numCache>
                <c:formatCode>General</c:formatCode>
                <c:ptCount val="13"/>
                <c:pt idx="0">
                  <c:v>-59</c:v>
                </c:pt>
                <c:pt idx="1">
                  <c:v>-55</c:v>
                </c:pt>
                <c:pt idx="2">
                  <c:v>-46</c:v>
                </c:pt>
                <c:pt idx="3">
                  <c:v>-40</c:v>
                </c:pt>
                <c:pt idx="4">
                  <c:v>-44</c:v>
                </c:pt>
                <c:pt idx="5">
                  <c:v>-41</c:v>
                </c:pt>
                <c:pt idx="6">
                  <c:v>-37</c:v>
                </c:pt>
                <c:pt idx="7">
                  <c:v>-49</c:v>
                </c:pt>
                <c:pt idx="8">
                  <c:v>-52</c:v>
                </c:pt>
                <c:pt idx="9">
                  <c:v>-55</c:v>
                </c:pt>
                <c:pt idx="10">
                  <c:v>-57</c:v>
                </c:pt>
                <c:pt idx="11">
                  <c:v>-53</c:v>
                </c:pt>
                <c:pt idx="12">
                  <c:v>-57</c:v>
                </c:pt>
              </c:numCache>
            </c:numRef>
          </c:val>
          <c:extLst>
            <c:ext xmlns:c16="http://schemas.microsoft.com/office/drawing/2014/chart" uri="{C3380CC4-5D6E-409C-BE32-E72D297353CC}">
              <c16:uniqueId val="{00000000-1646-4507-B06C-ABDE0E1A6008}"/>
            </c:ext>
          </c:extLst>
        </c:ser>
        <c:ser>
          <c:idx val="0"/>
          <c:order val="1"/>
          <c:tx>
            <c:strRef>
              <c:f>Sheet1!$T$119</c:f>
              <c:strCache>
                <c:ptCount val="1"/>
                <c:pt idx="0">
                  <c:v>要支援２</c:v>
                </c:pt>
              </c:strCache>
            </c:strRef>
          </c:tx>
          <c:spPr>
            <a:solidFill>
              <a:srgbClr val="D2EB39"/>
            </a:solidFill>
            <a:ln w="3175">
              <a:solidFill>
                <a:schemeClr val="bg1"/>
              </a:solidFill>
            </a:ln>
            <a:effectLst/>
          </c:spPr>
          <c:invertIfNegative val="0"/>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Sheet1!$U$119:$AG$119</c:f>
              <c:numCache>
                <c:formatCode>General</c:formatCode>
                <c:ptCount val="13"/>
                <c:pt idx="0">
                  <c:v>-73</c:v>
                </c:pt>
                <c:pt idx="1">
                  <c:v>-86</c:v>
                </c:pt>
                <c:pt idx="2">
                  <c:v>-88</c:v>
                </c:pt>
                <c:pt idx="3">
                  <c:v>-83</c:v>
                </c:pt>
                <c:pt idx="4">
                  <c:v>-58</c:v>
                </c:pt>
                <c:pt idx="5">
                  <c:v>-62</c:v>
                </c:pt>
                <c:pt idx="6">
                  <c:v>-63</c:v>
                </c:pt>
                <c:pt idx="7">
                  <c:v>-66</c:v>
                </c:pt>
                <c:pt idx="8">
                  <c:v>-62</c:v>
                </c:pt>
                <c:pt idx="9">
                  <c:v>-69</c:v>
                </c:pt>
                <c:pt idx="10">
                  <c:v>-70</c:v>
                </c:pt>
                <c:pt idx="11">
                  <c:v>-70</c:v>
                </c:pt>
                <c:pt idx="12">
                  <c:v>-85</c:v>
                </c:pt>
              </c:numCache>
            </c:numRef>
          </c:val>
          <c:extLst>
            <c:ext xmlns:c16="http://schemas.microsoft.com/office/drawing/2014/chart" uri="{C3380CC4-5D6E-409C-BE32-E72D297353CC}">
              <c16:uniqueId val="{00000001-1646-4507-B06C-ABDE0E1A6008}"/>
            </c:ext>
          </c:extLst>
        </c:ser>
        <c:ser>
          <c:idx val="1"/>
          <c:order val="2"/>
          <c:tx>
            <c:strRef>
              <c:f>Sheet1!$T$120</c:f>
              <c:strCache>
                <c:ptCount val="1"/>
                <c:pt idx="0">
                  <c:v>要介護１</c:v>
                </c:pt>
              </c:strCache>
            </c:strRef>
          </c:tx>
          <c:spPr>
            <a:solidFill>
              <a:schemeClr val="accent1">
                <a:lumMod val="20000"/>
                <a:lumOff val="80000"/>
              </a:schemeClr>
            </a:solidFill>
            <a:ln w="3175">
              <a:solidFill>
                <a:schemeClr val="bg1"/>
              </a:solidFill>
            </a:ln>
            <a:effectLst/>
          </c:spPr>
          <c:invertIfNegative val="0"/>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Sheet1!$U$120:$AG$120</c:f>
              <c:numCache>
                <c:formatCode>General</c:formatCode>
                <c:ptCount val="13"/>
                <c:pt idx="0">
                  <c:v>88</c:v>
                </c:pt>
                <c:pt idx="1">
                  <c:v>79</c:v>
                </c:pt>
                <c:pt idx="2">
                  <c:v>90</c:v>
                </c:pt>
                <c:pt idx="3">
                  <c:v>101</c:v>
                </c:pt>
                <c:pt idx="4">
                  <c:v>101</c:v>
                </c:pt>
                <c:pt idx="5">
                  <c:v>113</c:v>
                </c:pt>
                <c:pt idx="6">
                  <c:v>108</c:v>
                </c:pt>
                <c:pt idx="7">
                  <c:v>100</c:v>
                </c:pt>
                <c:pt idx="8">
                  <c:v>102</c:v>
                </c:pt>
                <c:pt idx="9">
                  <c:v>121</c:v>
                </c:pt>
                <c:pt idx="10">
                  <c:v>121</c:v>
                </c:pt>
                <c:pt idx="11">
                  <c:v>118</c:v>
                </c:pt>
                <c:pt idx="12">
                  <c:v>101</c:v>
                </c:pt>
              </c:numCache>
            </c:numRef>
          </c:val>
          <c:extLst>
            <c:ext xmlns:c16="http://schemas.microsoft.com/office/drawing/2014/chart" uri="{C3380CC4-5D6E-409C-BE32-E72D297353CC}">
              <c16:uniqueId val="{00000002-1646-4507-B06C-ABDE0E1A6008}"/>
            </c:ext>
          </c:extLst>
        </c:ser>
        <c:ser>
          <c:idx val="3"/>
          <c:order val="3"/>
          <c:tx>
            <c:strRef>
              <c:f>Sheet1!$T$121</c:f>
              <c:strCache>
                <c:ptCount val="1"/>
                <c:pt idx="0">
                  <c:v>要介護２</c:v>
                </c:pt>
              </c:strCache>
            </c:strRef>
          </c:tx>
          <c:spPr>
            <a:solidFill>
              <a:schemeClr val="accent1">
                <a:lumMod val="60000"/>
                <a:lumOff val="40000"/>
              </a:schemeClr>
            </a:solidFill>
            <a:ln w="3175">
              <a:solidFill>
                <a:schemeClr val="bg1"/>
              </a:solidFill>
            </a:ln>
            <a:effectLst/>
          </c:spPr>
          <c:invertIfNegative val="0"/>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Sheet1!$U$121:$AG$121</c:f>
              <c:numCache>
                <c:formatCode>General</c:formatCode>
                <c:ptCount val="13"/>
                <c:pt idx="0">
                  <c:v>92</c:v>
                </c:pt>
                <c:pt idx="1">
                  <c:v>99</c:v>
                </c:pt>
                <c:pt idx="2">
                  <c:v>96</c:v>
                </c:pt>
                <c:pt idx="3">
                  <c:v>106</c:v>
                </c:pt>
                <c:pt idx="4">
                  <c:v>101</c:v>
                </c:pt>
                <c:pt idx="5">
                  <c:v>99</c:v>
                </c:pt>
                <c:pt idx="6">
                  <c:v>107</c:v>
                </c:pt>
                <c:pt idx="7">
                  <c:v>101</c:v>
                </c:pt>
                <c:pt idx="8">
                  <c:v>125</c:v>
                </c:pt>
                <c:pt idx="9">
                  <c:v>112</c:v>
                </c:pt>
                <c:pt idx="10">
                  <c:v>115</c:v>
                </c:pt>
                <c:pt idx="11">
                  <c:v>100</c:v>
                </c:pt>
                <c:pt idx="12">
                  <c:v>105</c:v>
                </c:pt>
              </c:numCache>
            </c:numRef>
          </c:val>
          <c:extLst>
            <c:ext xmlns:c16="http://schemas.microsoft.com/office/drawing/2014/chart" uri="{C3380CC4-5D6E-409C-BE32-E72D297353CC}">
              <c16:uniqueId val="{00000003-1646-4507-B06C-ABDE0E1A6008}"/>
            </c:ext>
          </c:extLst>
        </c:ser>
        <c:ser>
          <c:idx val="4"/>
          <c:order val="4"/>
          <c:tx>
            <c:strRef>
              <c:f>Sheet1!$T$122</c:f>
              <c:strCache>
                <c:ptCount val="1"/>
                <c:pt idx="0">
                  <c:v>要介護３</c:v>
                </c:pt>
              </c:strCache>
            </c:strRef>
          </c:tx>
          <c:spPr>
            <a:solidFill>
              <a:schemeClr val="accent5">
                <a:lumMod val="20000"/>
                <a:lumOff val="80000"/>
              </a:schemeClr>
            </a:solidFill>
            <a:ln w="3175">
              <a:solidFill>
                <a:schemeClr val="bg1"/>
              </a:solidFill>
            </a:ln>
            <a:effectLst/>
          </c:spPr>
          <c:invertIfNegative val="0"/>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Sheet1!$U$122:$AG$122</c:f>
              <c:numCache>
                <c:formatCode>General</c:formatCode>
                <c:ptCount val="13"/>
                <c:pt idx="0">
                  <c:v>87</c:v>
                </c:pt>
                <c:pt idx="1">
                  <c:v>91</c:v>
                </c:pt>
                <c:pt idx="2">
                  <c:v>96</c:v>
                </c:pt>
                <c:pt idx="3">
                  <c:v>92</c:v>
                </c:pt>
                <c:pt idx="4">
                  <c:v>92</c:v>
                </c:pt>
                <c:pt idx="5">
                  <c:v>113</c:v>
                </c:pt>
                <c:pt idx="6">
                  <c:v>103</c:v>
                </c:pt>
                <c:pt idx="7">
                  <c:v>108</c:v>
                </c:pt>
                <c:pt idx="8">
                  <c:v>119</c:v>
                </c:pt>
                <c:pt idx="9">
                  <c:v>126</c:v>
                </c:pt>
                <c:pt idx="10">
                  <c:v>132</c:v>
                </c:pt>
                <c:pt idx="11">
                  <c:v>133</c:v>
                </c:pt>
                <c:pt idx="12">
                  <c:v>103</c:v>
                </c:pt>
              </c:numCache>
            </c:numRef>
          </c:val>
          <c:extLst>
            <c:ext xmlns:c16="http://schemas.microsoft.com/office/drawing/2014/chart" uri="{C3380CC4-5D6E-409C-BE32-E72D297353CC}">
              <c16:uniqueId val="{00000004-1646-4507-B06C-ABDE0E1A6008}"/>
            </c:ext>
          </c:extLst>
        </c:ser>
        <c:ser>
          <c:idx val="5"/>
          <c:order val="5"/>
          <c:tx>
            <c:strRef>
              <c:f>Sheet1!$T$123</c:f>
              <c:strCache>
                <c:ptCount val="1"/>
                <c:pt idx="0">
                  <c:v>要介護４</c:v>
                </c:pt>
              </c:strCache>
            </c:strRef>
          </c:tx>
          <c:spPr>
            <a:solidFill>
              <a:schemeClr val="accent5">
                <a:lumMod val="60000"/>
                <a:lumOff val="40000"/>
              </a:schemeClr>
            </a:solidFill>
            <a:ln w="3175">
              <a:solidFill>
                <a:schemeClr val="bg1"/>
              </a:solidFill>
            </a:ln>
            <a:effectLst/>
          </c:spPr>
          <c:invertIfNegative val="0"/>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Sheet1!$U$123:$AG$123</c:f>
              <c:numCache>
                <c:formatCode>General</c:formatCode>
                <c:ptCount val="13"/>
                <c:pt idx="0">
                  <c:v>110</c:v>
                </c:pt>
                <c:pt idx="1">
                  <c:v>123</c:v>
                </c:pt>
                <c:pt idx="2">
                  <c:v>129</c:v>
                </c:pt>
                <c:pt idx="3">
                  <c:v>126</c:v>
                </c:pt>
                <c:pt idx="4">
                  <c:v>140</c:v>
                </c:pt>
                <c:pt idx="5">
                  <c:v>137</c:v>
                </c:pt>
                <c:pt idx="6">
                  <c:v>127</c:v>
                </c:pt>
                <c:pt idx="7">
                  <c:v>124</c:v>
                </c:pt>
                <c:pt idx="8">
                  <c:v>131</c:v>
                </c:pt>
                <c:pt idx="9">
                  <c:v>128</c:v>
                </c:pt>
                <c:pt idx="10">
                  <c:v>111</c:v>
                </c:pt>
                <c:pt idx="11">
                  <c:v>111</c:v>
                </c:pt>
                <c:pt idx="12">
                  <c:v>110</c:v>
                </c:pt>
              </c:numCache>
            </c:numRef>
          </c:val>
          <c:extLst>
            <c:ext xmlns:c16="http://schemas.microsoft.com/office/drawing/2014/chart" uri="{C3380CC4-5D6E-409C-BE32-E72D297353CC}">
              <c16:uniqueId val="{00000005-1646-4507-B06C-ABDE0E1A6008}"/>
            </c:ext>
          </c:extLst>
        </c:ser>
        <c:ser>
          <c:idx val="6"/>
          <c:order val="6"/>
          <c:tx>
            <c:strRef>
              <c:f>Sheet1!$T$124</c:f>
              <c:strCache>
                <c:ptCount val="1"/>
                <c:pt idx="0">
                  <c:v>要介護５</c:v>
                </c:pt>
              </c:strCache>
            </c:strRef>
          </c:tx>
          <c:spPr>
            <a:solidFill>
              <a:schemeClr val="accent5">
                <a:lumMod val="75000"/>
              </a:schemeClr>
            </a:solidFill>
            <a:ln w="3175">
              <a:solidFill>
                <a:schemeClr val="bg1"/>
              </a:solidFill>
            </a:ln>
            <a:effectLst/>
          </c:spPr>
          <c:invertIfNegative val="0"/>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Sheet1!$U$124:$AG$124</c:f>
              <c:numCache>
                <c:formatCode>General</c:formatCode>
                <c:ptCount val="13"/>
                <c:pt idx="0">
                  <c:v>79</c:v>
                </c:pt>
                <c:pt idx="1">
                  <c:v>56</c:v>
                </c:pt>
                <c:pt idx="2">
                  <c:v>45</c:v>
                </c:pt>
                <c:pt idx="3">
                  <c:v>50</c:v>
                </c:pt>
                <c:pt idx="4">
                  <c:v>71</c:v>
                </c:pt>
                <c:pt idx="5">
                  <c:v>69</c:v>
                </c:pt>
                <c:pt idx="6">
                  <c:v>72</c:v>
                </c:pt>
                <c:pt idx="7">
                  <c:v>65</c:v>
                </c:pt>
                <c:pt idx="8">
                  <c:v>58</c:v>
                </c:pt>
                <c:pt idx="9">
                  <c:v>56</c:v>
                </c:pt>
                <c:pt idx="10">
                  <c:v>55</c:v>
                </c:pt>
                <c:pt idx="11">
                  <c:v>54</c:v>
                </c:pt>
                <c:pt idx="12">
                  <c:v>62</c:v>
                </c:pt>
              </c:numCache>
            </c:numRef>
          </c:val>
          <c:extLst>
            <c:ext xmlns:c16="http://schemas.microsoft.com/office/drawing/2014/chart" uri="{C3380CC4-5D6E-409C-BE32-E72D297353CC}">
              <c16:uniqueId val="{00000006-1646-4507-B06C-ABDE0E1A6008}"/>
            </c:ext>
          </c:extLst>
        </c:ser>
        <c:dLbls>
          <c:showLegendKey val="0"/>
          <c:showVal val="0"/>
          <c:showCatName val="0"/>
          <c:showSerName val="0"/>
          <c:showPercent val="0"/>
          <c:showBubbleSize val="0"/>
        </c:dLbls>
        <c:gapWidth val="150"/>
        <c:overlap val="100"/>
        <c:axId val="97556192"/>
        <c:axId val="1062344943"/>
      </c:barChart>
      <c:lineChart>
        <c:grouping val="standard"/>
        <c:varyColors val="0"/>
        <c:ser>
          <c:idx val="7"/>
          <c:order val="7"/>
          <c:tx>
            <c:strRef>
              <c:f>Sheet1!$T$125</c:f>
              <c:strCache>
                <c:ptCount val="1"/>
                <c:pt idx="0">
                  <c:v>要支援認定者数</c:v>
                </c:pt>
              </c:strCache>
            </c:strRef>
          </c:tx>
          <c:spPr>
            <a:ln w="28575" cap="rnd">
              <a:noFill/>
              <a:round/>
            </a:ln>
            <a:effectLst/>
          </c:spPr>
          <c:marker>
            <c:symbol val="none"/>
          </c:marker>
          <c:dLbls>
            <c:numFmt formatCode="[&lt;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Sheet1!$U$125:$AG$125</c:f>
              <c:numCache>
                <c:formatCode>General</c:formatCode>
                <c:ptCount val="13"/>
                <c:pt idx="0">
                  <c:v>-132</c:v>
                </c:pt>
                <c:pt idx="1">
                  <c:v>-141</c:v>
                </c:pt>
                <c:pt idx="2">
                  <c:v>-134</c:v>
                </c:pt>
                <c:pt idx="3">
                  <c:v>-123</c:v>
                </c:pt>
                <c:pt idx="4">
                  <c:v>-102</c:v>
                </c:pt>
                <c:pt idx="5">
                  <c:v>-103</c:v>
                </c:pt>
                <c:pt idx="6">
                  <c:v>-100</c:v>
                </c:pt>
                <c:pt idx="7">
                  <c:v>-115</c:v>
                </c:pt>
                <c:pt idx="8">
                  <c:v>-114</c:v>
                </c:pt>
                <c:pt idx="9">
                  <c:v>-124</c:v>
                </c:pt>
                <c:pt idx="10">
                  <c:v>-127</c:v>
                </c:pt>
                <c:pt idx="11">
                  <c:v>-123</c:v>
                </c:pt>
                <c:pt idx="12">
                  <c:v>-142</c:v>
                </c:pt>
              </c:numCache>
            </c:numRef>
          </c:val>
          <c:smooth val="0"/>
          <c:extLst>
            <c:ext xmlns:c16="http://schemas.microsoft.com/office/drawing/2014/chart" uri="{C3380CC4-5D6E-409C-BE32-E72D297353CC}">
              <c16:uniqueId val="{00000007-1646-4507-B06C-ABDE0E1A6008}"/>
            </c:ext>
          </c:extLst>
        </c:ser>
        <c:ser>
          <c:idx val="8"/>
          <c:order val="8"/>
          <c:tx>
            <c:strRef>
              <c:f>Sheet1!$T$126</c:f>
              <c:strCache>
                <c:ptCount val="1"/>
                <c:pt idx="0">
                  <c:v>要介護認定者数</c:v>
                </c:pt>
              </c:strCache>
            </c:strRef>
          </c:tx>
          <c:spPr>
            <a:ln w="28575" cap="rnd">
              <a:noFill/>
              <a:round/>
            </a:ln>
            <a:effectLst/>
          </c:spPr>
          <c:marker>
            <c:symbol val="none"/>
          </c:marker>
          <c:dLbls>
            <c:dLbl>
              <c:idx val="0"/>
              <c:layout>
                <c:manualLayout>
                  <c:x val="-2.4326915839604977E-2"/>
                  <c:y val="-1.063720681063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646-4507-B06C-ABDE0E1A6008}"/>
                </c:ext>
              </c:extLst>
            </c:dLbl>
            <c:dLbl>
              <c:idx val="1"/>
              <c:layout>
                <c:manualLayout>
                  <c:x val="-2.4326915839605005E-2"/>
                  <c:y val="-1.7677798501222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646-4507-B06C-ABDE0E1A6008}"/>
                </c:ext>
              </c:extLst>
            </c:dLbl>
            <c:dLbl>
              <c:idx val="2"/>
              <c:layout>
                <c:manualLayout>
                  <c:x val="-2.4326915839604977E-2"/>
                  <c:y val="-1.5330934604360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646-4507-B06C-ABDE0E1A6008}"/>
                </c:ext>
              </c:extLst>
            </c:dLbl>
            <c:dLbl>
              <c:idx val="3"/>
              <c:layout>
                <c:manualLayout>
                  <c:x val="-2.4326915839605032E-2"/>
                  <c:y val="-1.5330934604360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646-4507-B06C-ABDE0E1A6008}"/>
                </c:ext>
              </c:extLst>
            </c:dLbl>
            <c:dLbl>
              <c:idx val="4"/>
              <c:layout>
                <c:manualLayout>
                  <c:x val="-3.0508114775608299E-3"/>
                  <c:y val="1.0484568261123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646-4507-B06C-ABDE0E1A6008}"/>
                </c:ext>
              </c:extLst>
            </c:dLbl>
            <c:dLbl>
              <c:idx val="5"/>
              <c:layout>
                <c:manualLayout>
                  <c:x val="-1.136799726880874E-5"/>
                  <c:y val="1.635172800327895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936892537603838E-2"/>
                      <c:h val="4.4743052589893667E-2"/>
                    </c:manualLayout>
                  </c15:layout>
                </c:ext>
                <c:ext xmlns:c16="http://schemas.microsoft.com/office/drawing/2014/chart" uri="{C3380CC4-5D6E-409C-BE32-E72D297353CC}">
                  <c16:uniqueId val="{0000001A-1646-4507-B06C-ABDE0E1A6008}"/>
                </c:ext>
              </c:extLst>
            </c:dLbl>
            <c:dLbl>
              <c:idx val="6"/>
              <c:layout>
                <c:manualLayout>
                  <c:x val="-1.5310897374148751E-3"/>
                  <c:y val="3.44397657053702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646-4507-B06C-ABDE0E1A6008}"/>
                </c:ext>
              </c:extLst>
            </c:dLbl>
            <c:dLbl>
              <c:idx val="7"/>
              <c:layout>
                <c:manualLayout>
                  <c:x val="-1.8248028879020935E-2"/>
                  <c:y val="-1.5330934604360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646-4507-B06C-ABDE0E1A6008}"/>
                </c:ext>
              </c:extLst>
            </c:dLbl>
            <c:dLbl>
              <c:idx val="8"/>
              <c:layout>
                <c:manualLayout>
                  <c:x val="-1.5310897374148193E-3"/>
                  <c:y val="1.0484568261123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646-4507-B06C-ABDE0E1A6008}"/>
                </c:ext>
              </c:extLst>
            </c:dLbl>
            <c:dLbl>
              <c:idx val="9"/>
              <c:layout>
                <c:manualLayout>
                  <c:x val="-1.0929034671836904E-5"/>
                  <c:y val="1.51782960548478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646-4507-B06C-ABDE0E1A6008}"/>
                </c:ext>
              </c:extLst>
            </c:dLbl>
            <c:dLbl>
              <c:idx val="10"/>
              <c:layout>
                <c:manualLayout>
                  <c:x val="1.4501103372330892E-3"/>
                  <c:y val="2.2218887745434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646-4507-B06C-ABDE0E1A6008}"/>
                </c:ext>
              </c:extLst>
            </c:dLbl>
            <c:dLbl>
              <c:idx val="11"/>
              <c:layout>
                <c:manualLayout>
                  <c:x val="-5.8550865222914347E-3"/>
                  <c:y val="1.7525159951710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646-4507-B06C-ABDE0E1A6008}"/>
                </c:ext>
              </c:extLst>
            </c:dLbl>
            <c:dLbl>
              <c:idx val="12"/>
              <c:layout>
                <c:manualLayout>
                  <c:x val="-3.2854979072624241E-3"/>
                  <c:y val="8.13770436426132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646-4507-B06C-ABDE0E1A600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Sheet1!$U$126:$AG$126</c:f>
              <c:numCache>
                <c:formatCode>General</c:formatCode>
                <c:ptCount val="13"/>
                <c:pt idx="0">
                  <c:v>456</c:v>
                </c:pt>
                <c:pt idx="1">
                  <c:v>448</c:v>
                </c:pt>
                <c:pt idx="2">
                  <c:v>456</c:v>
                </c:pt>
                <c:pt idx="3">
                  <c:v>475</c:v>
                </c:pt>
                <c:pt idx="4">
                  <c:v>505</c:v>
                </c:pt>
                <c:pt idx="5">
                  <c:v>531</c:v>
                </c:pt>
                <c:pt idx="6">
                  <c:v>517</c:v>
                </c:pt>
                <c:pt idx="7">
                  <c:v>498</c:v>
                </c:pt>
                <c:pt idx="8">
                  <c:v>535</c:v>
                </c:pt>
                <c:pt idx="9">
                  <c:v>543</c:v>
                </c:pt>
                <c:pt idx="10">
                  <c:v>534</c:v>
                </c:pt>
                <c:pt idx="11">
                  <c:v>516</c:v>
                </c:pt>
                <c:pt idx="12">
                  <c:v>481</c:v>
                </c:pt>
              </c:numCache>
            </c:numRef>
          </c:val>
          <c:smooth val="0"/>
          <c:extLst>
            <c:ext xmlns:c16="http://schemas.microsoft.com/office/drawing/2014/chart" uri="{C3380CC4-5D6E-409C-BE32-E72D297353CC}">
              <c16:uniqueId val="{00000008-1646-4507-B06C-ABDE0E1A6008}"/>
            </c:ext>
          </c:extLst>
        </c:ser>
        <c:dLbls>
          <c:showLegendKey val="0"/>
          <c:showVal val="0"/>
          <c:showCatName val="0"/>
          <c:showSerName val="0"/>
          <c:showPercent val="0"/>
          <c:showBubbleSize val="0"/>
        </c:dLbls>
        <c:marker val="1"/>
        <c:smooth val="0"/>
        <c:axId val="97556192"/>
        <c:axId val="1062344943"/>
      </c:lineChart>
      <c:lineChart>
        <c:grouping val="standard"/>
        <c:varyColors val="0"/>
        <c:ser>
          <c:idx val="9"/>
          <c:order val="9"/>
          <c:tx>
            <c:strRef>
              <c:f>Sheet1!$T$127</c:f>
              <c:strCache>
                <c:ptCount val="1"/>
                <c:pt idx="0">
                  <c:v>認定率</c:v>
                </c:pt>
              </c:strCache>
            </c:strRef>
          </c:tx>
          <c:spPr>
            <a:ln w="22225" cap="rnd">
              <a:solidFill>
                <a:schemeClr val="tx1"/>
              </a:solidFill>
              <a:round/>
            </a:ln>
            <a:effectLst/>
          </c:spPr>
          <c:marker>
            <c:symbol val="circle"/>
            <c:size val="6"/>
            <c:spPr>
              <a:solidFill>
                <a:schemeClr val="bg1"/>
              </a:solidFill>
              <a:ln w="9525">
                <a:solidFill>
                  <a:schemeClr val="accent4">
                    <a:lumMod val="60000"/>
                  </a:schemeClr>
                </a:solidFill>
              </a:ln>
              <a:effectLst/>
            </c:spPr>
          </c:marker>
          <c:dLbls>
            <c:dLbl>
              <c:idx val="8"/>
              <c:layout>
                <c:manualLayout>
                  <c:x val="-3.2332139853170946E-2"/>
                  <c:y val="-2.1045455797003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646-4507-B06C-ABDE0E1A6008}"/>
                </c:ext>
              </c:extLst>
            </c:dLbl>
            <c:dLbl>
              <c:idx val="9"/>
              <c:layout>
                <c:manualLayout>
                  <c:x val="-3.0812418113025049E-2"/>
                  <c:y val="-2.5739183590727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646-4507-B06C-ABDE0E1A6008}"/>
                </c:ext>
              </c:extLst>
            </c:dLbl>
            <c:dLbl>
              <c:idx val="10"/>
              <c:layout>
                <c:manualLayout>
                  <c:x val="-3.2332139853170946E-2"/>
                  <c:y val="-2.1045455797003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646-4507-B06C-ABDE0E1A6008}"/>
                </c:ext>
              </c:extLst>
            </c:dLbl>
            <c:dLbl>
              <c:idx val="11"/>
              <c:layout>
                <c:manualLayout>
                  <c:x val="-3.2332139853170946E-2"/>
                  <c:y val="-2.8086047487589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646-4507-B06C-ABDE0E1A60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Sheet1!$U$127:$AG$127</c:f>
              <c:numCache>
                <c:formatCode>0.0%</c:formatCode>
                <c:ptCount val="13"/>
                <c:pt idx="0">
                  <c:v>0.2479966258962463</c:v>
                </c:pt>
                <c:pt idx="1">
                  <c:v>0.24169060320065655</c:v>
                </c:pt>
                <c:pt idx="2">
                  <c:v>0.23571713943268077</c:v>
                </c:pt>
                <c:pt idx="3">
                  <c:v>0.23053199691595991</c:v>
                </c:pt>
                <c:pt idx="4">
                  <c:v>0.2243992606284658</c:v>
                </c:pt>
                <c:pt idx="5">
                  <c:v>0.22929475587703435</c:v>
                </c:pt>
                <c:pt idx="6">
                  <c:v>0.2166432584269663</c:v>
                </c:pt>
                <c:pt idx="7">
                  <c:v>0.20935792349726776</c:v>
                </c:pt>
                <c:pt idx="8">
                  <c:v>0.21554300896712056</c:v>
                </c:pt>
                <c:pt idx="9">
                  <c:v>0.21733463668947539</c:v>
                </c:pt>
                <c:pt idx="10">
                  <c:v>0.21091257179323547</c:v>
                </c:pt>
                <c:pt idx="11">
                  <c:v>0.20157728706624609</c:v>
                </c:pt>
                <c:pt idx="12">
                  <c:v>0.1931184128952263</c:v>
                </c:pt>
              </c:numCache>
            </c:numRef>
          </c:val>
          <c:smooth val="0"/>
          <c:extLst>
            <c:ext xmlns:c16="http://schemas.microsoft.com/office/drawing/2014/chart" uri="{C3380CC4-5D6E-409C-BE32-E72D297353CC}">
              <c16:uniqueId val="{00000009-1646-4507-B06C-ABDE0E1A6008}"/>
            </c:ext>
          </c:extLst>
        </c:ser>
        <c:ser>
          <c:idx val="10"/>
          <c:order val="10"/>
          <c:tx>
            <c:strRef>
              <c:f>Sheet1!$T$128</c:f>
              <c:strCache>
                <c:ptCount val="1"/>
                <c:pt idx="0">
                  <c:v>広域連合</c:v>
                </c:pt>
              </c:strCache>
            </c:strRef>
          </c:tx>
          <c:spPr>
            <a:ln w="19050" cap="rnd">
              <a:solidFill>
                <a:schemeClr val="accent5">
                  <a:lumMod val="60000"/>
                </a:schemeClr>
              </a:solidFill>
              <a:prstDash val="sysDot"/>
              <a:round/>
            </a:ln>
            <a:effectLst/>
          </c:spPr>
          <c:marker>
            <c:symbol val="x"/>
            <c:size val="5"/>
            <c:spPr>
              <a:solidFill>
                <a:schemeClr val="bg1"/>
              </a:solidFill>
              <a:ln w="9525" cmpd="sng">
                <a:solidFill>
                  <a:schemeClr val="accent5">
                    <a:lumMod val="75000"/>
                  </a:schemeClr>
                </a:solidFill>
                <a:prstDash val="solid"/>
              </a:ln>
              <a:effectLst/>
            </c:spPr>
          </c:marker>
          <c:dLbls>
            <c:dLbl>
              <c:idx val="12"/>
              <c:layout>
                <c:manualLayout>
                  <c:x val="-1.9042812290500949E-3"/>
                  <c:y val="-1.42281709828654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46-4507-B06C-ABDE0E1A60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Sheet1!$U$128:$AG$128</c:f>
              <c:numCache>
                <c:formatCode>0.0%</c:formatCode>
                <c:ptCount val="13"/>
                <c:pt idx="0">
                  <c:v>0.189124609817408</c:v>
                </c:pt>
                <c:pt idx="1">
                  <c:v>0.19002406707042901</c:v>
                </c:pt>
                <c:pt idx="2">
                  <c:v>0.19057012206837298</c:v>
                </c:pt>
                <c:pt idx="3">
                  <c:v>0.18937865892655001</c:v>
                </c:pt>
                <c:pt idx="4">
                  <c:v>0.18870385822237298</c:v>
                </c:pt>
                <c:pt idx="5">
                  <c:v>0.18411646268352799</c:v>
                </c:pt>
                <c:pt idx="6">
                  <c:v>0.18101155439284899</c:v>
                </c:pt>
                <c:pt idx="7">
                  <c:v>0.18028765161725002</c:v>
                </c:pt>
                <c:pt idx="8">
                  <c:v>0.17788942670996399</c:v>
                </c:pt>
                <c:pt idx="9">
                  <c:v>0.17887268036121801</c:v>
                </c:pt>
                <c:pt idx="10">
                  <c:v>0.17490652666653697</c:v>
                </c:pt>
                <c:pt idx="11">
                  <c:v>0.17335269558903602</c:v>
                </c:pt>
                <c:pt idx="12">
                  <c:v>0.17224489795918299</c:v>
                </c:pt>
              </c:numCache>
            </c:numRef>
          </c:val>
          <c:smooth val="0"/>
          <c:extLst>
            <c:ext xmlns:c16="http://schemas.microsoft.com/office/drawing/2014/chart" uri="{C3380CC4-5D6E-409C-BE32-E72D297353CC}">
              <c16:uniqueId val="{0000000B-1646-4507-B06C-ABDE0E1A6008}"/>
            </c:ext>
          </c:extLst>
        </c:ser>
        <c:ser>
          <c:idx val="11"/>
          <c:order val="11"/>
          <c:tx>
            <c:strRef>
              <c:f>Sheet1!$T$129</c:f>
              <c:strCache>
                <c:ptCount val="1"/>
                <c:pt idx="0">
                  <c:v>沖縄県</c:v>
                </c:pt>
              </c:strCache>
            </c:strRef>
          </c:tx>
          <c:spPr>
            <a:ln w="19050" cap="rnd">
              <a:solidFill>
                <a:schemeClr val="accent6">
                  <a:lumMod val="60000"/>
                </a:schemeClr>
              </a:solidFill>
              <a:prstDash val="lgDashDot"/>
              <a:round/>
            </a:ln>
            <a:effectLst/>
          </c:spPr>
          <c:marker>
            <c:symbol val="square"/>
            <c:size val="6"/>
            <c:spPr>
              <a:solidFill>
                <a:schemeClr val="bg1"/>
              </a:solidFill>
              <a:ln w="6350">
                <a:solidFill>
                  <a:schemeClr val="accent2">
                    <a:lumMod val="50000"/>
                  </a:schemeClr>
                </a:solidFill>
              </a:ln>
              <a:effectLst/>
            </c:spPr>
          </c:marker>
          <c:dLbls>
            <c:dLbl>
              <c:idx val="12"/>
              <c:layout>
                <c:manualLayout>
                  <c:x val="1.8106994559181414E-2"/>
                  <c:y val="-1.4838647563317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646-4507-B06C-ABDE0E1A60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Sheet1!$U$129:$AG$129</c:f>
              <c:numCache>
                <c:formatCode>0.0%</c:formatCode>
                <c:ptCount val="13"/>
                <c:pt idx="0">
                  <c:v>0.18826226122870399</c:v>
                </c:pt>
                <c:pt idx="1">
                  <c:v>0.188771841092469</c:v>
                </c:pt>
                <c:pt idx="2">
                  <c:v>0.19150811639993498</c:v>
                </c:pt>
                <c:pt idx="3">
                  <c:v>0.19149808838824001</c:v>
                </c:pt>
                <c:pt idx="4">
                  <c:v>0.19004432847964503</c:v>
                </c:pt>
                <c:pt idx="5">
                  <c:v>0.18270618983699499</c:v>
                </c:pt>
                <c:pt idx="6">
                  <c:v>0.17967966168718402</c:v>
                </c:pt>
                <c:pt idx="7">
                  <c:v>0.17837355516249498</c:v>
                </c:pt>
                <c:pt idx="8">
                  <c:v>0.17747123745201102</c:v>
                </c:pt>
                <c:pt idx="9">
                  <c:v>0.17835206442694801</c:v>
                </c:pt>
                <c:pt idx="10">
                  <c:v>0.17774359487177901</c:v>
                </c:pt>
                <c:pt idx="11">
                  <c:v>0.17758448827524401</c:v>
                </c:pt>
                <c:pt idx="12">
                  <c:v>0.17742193343572801</c:v>
                </c:pt>
              </c:numCache>
            </c:numRef>
          </c:val>
          <c:smooth val="0"/>
          <c:extLst>
            <c:ext xmlns:c16="http://schemas.microsoft.com/office/drawing/2014/chart" uri="{C3380CC4-5D6E-409C-BE32-E72D297353CC}">
              <c16:uniqueId val="{0000000D-1646-4507-B06C-ABDE0E1A6008}"/>
            </c:ext>
          </c:extLst>
        </c:ser>
        <c:ser>
          <c:idx val="12"/>
          <c:order val="12"/>
          <c:tx>
            <c:strRef>
              <c:f>Sheet1!$T$130</c:f>
              <c:strCache>
                <c:ptCount val="1"/>
                <c:pt idx="0">
                  <c:v>全国</c:v>
                </c:pt>
              </c:strCache>
            </c:strRef>
          </c:tx>
          <c:spPr>
            <a:ln w="19050" cap="rnd">
              <a:solidFill>
                <a:schemeClr val="accent1">
                  <a:lumMod val="80000"/>
                  <a:lumOff val="20000"/>
                </a:schemeClr>
              </a:solidFill>
              <a:prstDash val="lgDash"/>
              <a:round/>
            </a:ln>
            <a:effectLst/>
          </c:spPr>
          <c:marker>
            <c:symbol val="triangle"/>
            <c:size val="6"/>
            <c:spPr>
              <a:solidFill>
                <a:schemeClr val="bg1"/>
              </a:solidFill>
              <a:ln w="6350">
                <a:solidFill>
                  <a:schemeClr val="accent1">
                    <a:lumMod val="80000"/>
                    <a:lumOff val="20000"/>
                  </a:schemeClr>
                </a:solidFill>
              </a:ln>
              <a:effectLst/>
            </c:spPr>
          </c:marker>
          <c:dLbls>
            <c:dLbl>
              <c:idx val="12"/>
              <c:layout>
                <c:manualLayout>
                  <c:x val="-2.0910054849988507E-2"/>
                  <c:y val="-3.0509230659208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646-4507-B06C-ABDE0E1A60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Sheet1!$U$116:$AG$116</c:f>
              <c:strCache>
                <c:ptCount val="13"/>
                <c:pt idx="0">
                  <c:v>平成23年度</c:v>
                </c:pt>
                <c:pt idx="1">
                  <c:v>平成24年度</c:v>
                </c:pt>
                <c:pt idx="2">
                  <c:v>平成25年度</c:v>
                </c:pt>
                <c:pt idx="3">
                  <c:v>平成26年度</c:v>
                </c:pt>
                <c:pt idx="4">
                  <c:v>平成27年度</c:v>
                </c:pt>
                <c:pt idx="5">
                  <c:v>平成28年度</c:v>
                </c:pt>
                <c:pt idx="6">
                  <c:v>平成29年度</c:v>
                </c:pt>
                <c:pt idx="7">
                  <c:v>平成30年度</c:v>
                </c:pt>
                <c:pt idx="8">
                  <c:v>令和元年度</c:v>
                </c:pt>
                <c:pt idx="9">
                  <c:v>令和２年度</c:v>
                </c:pt>
                <c:pt idx="10">
                  <c:v>令和３年度</c:v>
                </c:pt>
                <c:pt idx="11">
                  <c:v>令和４年度</c:v>
                </c:pt>
                <c:pt idx="12">
                  <c:v>令和５年度</c:v>
                </c:pt>
              </c:strCache>
            </c:strRef>
          </c:cat>
          <c:val>
            <c:numRef>
              <c:f>Sheet1!$U$130:$AG$130</c:f>
              <c:numCache>
                <c:formatCode>0.0%</c:formatCode>
                <c:ptCount val="13"/>
                <c:pt idx="0">
                  <c:v>0.172922277173478</c:v>
                </c:pt>
                <c:pt idx="1">
                  <c:v>0.17638528598945399</c:v>
                </c:pt>
                <c:pt idx="2">
                  <c:v>0.17774887611398099</c:v>
                </c:pt>
                <c:pt idx="3">
                  <c:v>0.17920819862683099</c:v>
                </c:pt>
                <c:pt idx="4">
                  <c:v>0.179456286376416</c:v>
                </c:pt>
                <c:pt idx="5">
                  <c:v>0.179824528386067</c:v>
                </c:pt>
                <c:pt idx="6">
                  <c:v>0.18012183840329998</c:v>
                </c:pt>
                <c:pt idx="7">
                  <c:v>0.18304373798387899</c:v>
                </c:pt>
                <c:pt idx="8">
                  <c:v>0.18449399255292101</c:v>
                </c:pt>
                <c:pt idx="9">
                  <c:v>0.18689478010083399</c:v>
                </c:pt>
                <c:pt idx="10">
                  <c:v>0.18853670884326401</c:v>
                </c:pt>
                <c:pt idx="11">
                  <c:v>0.190102970126661</c:v>
                </c:pt>
                <c:pt idx="12">
                  <c:v>0.193707180628682</c:v>
                </c:pt>
              </c:numCache>
            </c:numRef>
          </c:val>
          <c:smooth val="0"/>
          <c:extLst>
            <c:ext xmlns:c16="http://schemas.microsoft.com/office/drawing/2014/chart" uri="{C3380CC4-5D6E-409C-BE32-E72D297353CC}">
              <c16:uniqueId val="{0000000F-1646-4507-B06C-ABDE0E1A6008}"/>
            </c:ext>
          </c:extLst>
        </c:ser>
        <c:dLbls>
          <c:showLegendKey val="0"/>
          <c:showVal val="0"/>
          <c:showCatName val="0"/>
          <c:showSerName val="0"/>
          <c:showPercent val="0"/>
          <c:showBubbleSize val="0"/>
        </c:dLbls>
        <c:marker val="1"/>
        <c:smooth val="0"/>
        <c:axId val="481105168"/>
        <c:axId val="481115248"/>
      </c:lineChart>
      <c:catAx>
        <c:axId val="97556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062344943"/>
        <c:crosses val="autoZero"/>
        <c:auto val="1"/>
        <c:lblAlgn val="ctr"/>
        <c:lblOffset val="100"/>
        <c:noMultiLvlLbl val="0"/>
      </c:catAx>
      <c:valAx>
        <c:axId val="1062344943"/>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l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97556192"/>
        <c:crosses val="autoZero"/>
        <c:crossBetween val="between"/>
      </c:valAx>
      <c:valAx>
        <c:axId val="481115248"/>
        <c:scaling>
          <c:orientation val="minMax"/>
          <c:max val="0.2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481105168"/>
        <c:crosses val="max"/>
        <c:crossBetween val="between"/>
      </c:valAx>
      <c:catAx>
        <c:axId val="481105168"/>
        <c:scaling>
          <c:orientation val="minMax"/>
        </c:scaling>
        <c:delete val="1"/>
        <c:axPos val="b"/>
        <c:numFmt formatCode="General" sourceLinked="1"/>
        <c:majorTickMark val="out"/>
        <c:minorTickMark val="none"/>
        <c:tickLblPos val="nextTo"/>
        <c:crossAx val="481115248"/>
        <c:crosses val="autoZero"/>
        <c:auto val="1"/>
        <c:lblAlgn val="ctr"/>
        <c:lblOffset val="100"/>
        <c:noMultiLvlLbl val="0"/>
      </c:catAx>
    </c:plotArea>
    <c:legend>
      <c:legendPos val="r"/>
      <c:legendEntry>
        <c:idx val="7"/>
        <c:delete val="1"/>
      </c:legendEntry>
      <c:legendEntry>
        <c:idx val="8"/>
        <c:delete val="1"/>
      </c:legendEntry>
      <c:layout>
        <c:manualLayout>
          <c:xMode val="edge"/>
          <c:yMode val="edge"/>
          <c:x val="0.835227177681653"/>
          <c:y val="0.17805975592094969"/>
          <c:w val="0.13943752356448585"/>
          <c:h val="0.551441633880605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2303753052467"/>
          <c:y val="4.1624593966787936E-2"/>
          <c:w val="0.84459953452971404"/>
          <c:h val="0.8016826711819125"/>
        </c:manualLayout>
      </c:layout>
      <c:barChart>
        <c:barDir val="col"/>
        <c:grouping val="stacked"/>
        <c:varyColors val="0"/>
        <c:ser>
          <c:idx val="2"/>
          <c:order val="1"/>
          <c:tx>
            <c:strRef>
              <c:f>Sheet1!$E$138:$F$138</c:f>
              <c:strCache>
                <c:ptCount val="2"/>
                <c:pt idx="0">
                  <c:v>今帰仁村</c:v>
                </c:pt>
                <c:pt idx="1">
                  <c:v>要支援</c:v>
                </c:pt>
              </c:strCache>
            </c:strRef>
          </c:tx>
          <c:spPr>
            <a:solidFill>
              <a:schemeClr val="accent1">
                <a:lumMod val="75000"/>
              </a:schemeClr>
            </a:solidFill>
            <a:ln>
              <a:solidFill>
                <a:schemeClr val="bg1"/>
              </a:solidFill>
            </a:ln>
            <a:effectLst/>
          </c:spPr>
          <c:invertIfNegative val="0"/>
          <c:cat>
            <c:multiLvlStrRef>
              <c:f>Sheet1!$G$134:$L$135</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Sheet1!$G$138:$L$138</c:f>
              <c:numCache>
                <c:formatCode>0.0%</c:formatCode>
                <c:ptCount val="6"/>
                <c:pt idx="0">
                  <c:v>1.2987012987012988E-2</c:v>
                </c:pt>
                <c:pt idx="1">
                  <c:v>1.8867924528301886E-2</c:v>
                </c:pt>
                <c:pt idx="2">
                  <c:v>2.6315789473684209E-2</c:v>
                </c:pt>
                <c:pt idx="3">
                  <c:v>5.9459459459459463E-2</c:v>
                </c:pt>
                <c:pt idx="4">
                  <c:v>0.11811023622047244</c:v>
                </c:pt>
                <c:pt idx="5">
                  <c:v>0.15662650602409639</c:v>
                </c:pt>
              </c:numCache>
            </c:numRef>
          </c:val>
          <c:extLst>
            <c:ext xmlns:c16="http://schemas.microsoft.com/office/drawing/2014/chart" uri="{C3380CC4-5D6E-409C-BE32-E72D297353CC}">
              <c16:uniqueId val="{00000000-40E2-4E81-9946-57A036CCBBCF}"/>
            </c:ext>
          </c:extLst>
        </c:ser>
        <c:ser>
          <c:idx val="0"/>
          <c:order val="2"/>
          <c:tx>
            <c:strRef>
              <c:f>Sheet1!$E$137:$F$137</c:f>
              <c:strCache>
                <c:ptCount val="2"/>
                <c:pt idx="0">
                  <c:v>今帰仁村</c:v>
                </c:pt>
                <c:pt idx="1">
                  <c:v>要介護</c:v>
                </c:pt>
              </c:strCache>
            </c:strRef>
          </c:tx>
          <c:spPr>
            <a:solidFill>
              <a:schemeClr val="accent1">
                <a:lumMod val="40000"/>
                <a:lumOff val="60000"/>
              </a:schemeClr>
            </a:solidFill>
            <a:ln>
              <a:solidFill>
                <a:schemeClr val="bg1"/>
              </a:solidFill>
            </a:ln>
            <a:effectLst/>
          </c:spPr>
          <c:invertIfNegative val="0"/>
          <c:cat>
            <c:multiLvlStrRef>
              <c:f>Sheet1!$G$134:$L$135</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Sheet1!$G$137:$L$137</c:f>
              <c:numCache>
                <c:formatCode>0.0%</c:formatCode>
                <c:ptCount val="6"/>
                <c:pt idx="0">
                  <c:v>2.3809523809523808E-2</c:v>
                </c:pt>
                <c:pt idx="1">
                  <c:v>6.0377358490566038E-2</c:v>
                </c:pt>
                <c:pt idx="2">
                  <c:v>7.5187969924812026E-2</c:v>
                </c:pt>
                <c:pt idx="3">
                  <c:v>0.14594594594594595</c:v>
                </c:pt>
                <c:pt idx="4">
                  <c:v>0.25196850393700787</c:v>
                </c:pt>
                <c:pt idx="5">
                  <c:v>0.43373493975903615</c:v>
                </c:pt>
              </c:numCache>
            </c:numRef>
          </c:val>
          <c:extLst>
            <c:ext xmlns:c16="http://schemas.microsoft.com/office/drawing/2014/chart" uri="{C3380CC4-5D6E-409C-BE32-E72D297353CC}">
              <c16:uniqueId val="{00000001-40E2-4E81-9946-57A036CCBBCF}"/>
            </c:ext>
          </c:extLst>
        </c:ser>
        <c:dLbls>
          <c:showLegendKey val="0"/>
          <c:showVal val="0"/>
          <c:showCatName val="0"/>
          <c:showSerName val="0"/>
          <c:showPercent val="0"/>
          <c:showBubbleSize val="0"/>
        </c:dLbls>
        <c:gapWidth val="150"/>
        <c:overlap val="100"/>
        <c:axId val="1581183807"/>
        <c:axId val="1581179007"/>
      </c:barChart>
      <c:lineChart>
        <c:grouping val="standard"/>
        <c:varyColors val="0"/>
        <c:ser>
          <c:idx val="1"/>
          <c:order val="0"/>
          <c:tx>
            <c:strRef>
              <c:f>Sheet1!$E$136:$F$136</c:f>
              <c:strCache>
                <c:ptCount val="2"/>
                <c:pt idx="0">
                  <c:v>今帰仁村</c:v>
                </c:pt>
                <c:pt idx="1">
                  <c:v>認定率</c:v>
                </c:pt>
              </c:strCache>
            </c:strRef>
          </c:tx>
          <c:spPr>
            <a:ln w="25400" cap="rnd">
              <a:noFill/>
              <a:round/>
            </a:ln>
            <a:effectLst/>
          </c:spPr>
          <c:marker>
            <c:symbol val="none"/>
          </c:marker>
          <c:dLbls>
            <c:dLbl>
              <c:idx val="1"/>
              <c:layout>
                <c:manualLayout>
                  <c:x val="6.1871631467229713E-3"/>
                  <c:y val="2.36538976594561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E2-4E81-9946-57A036CCBBCF}"/>
                </c:ext>
              </c:extLst>
            </c:dLbl>
            <c:dLbl>
              <c:idx val="5"/>
              <c:layout>
                <c:manualLayout>
                  <c:x val="-1.1343001400338668E-16"/>
                  <c:y val="-4.73077953189122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E2-4E81-9946-57A036CCBB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Sheet1!$G$134:$L$135</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Sheet1!$G$136:$L$136</c:f>
              <c:numCache>
                <c:formatCode>0.0%</c:formatCode>
                <c:ptCount val="6"/>
                <c:pt idx="0">
                  <c:v>3.67965367965368E-2</c:v>
                </c:pt>
                <c:pt idx="1">
                  <c:v>7.9245283018867921E-2</c:v>
                </c:pt>
                <c:pt idx="2">
                  <c:v>0.10150375939849623</c:v>
                </c:pt>
                <c:pt idx="3">
                  <c:v>0.20540540540540542</c:v>
                </c:pt>
                <c:pt idx="4">
                  <c:v>0.37007874015748032</c:v>
                </c:pt>
                <c:pt idx="5">
                  <c:v>0.59036144578313254</c:v>
                </c:pt>
              </c:numCache>
            </c:numRef>
          </c:val>
          <c:smooth val="0"/>
          <c:extLst>
            <c:ext xmlns:c16="http://schemas.microsoft.com/office/drawing/2014/chart" uri="{C3380CC4-5D6E-409C-BE32-E72D297353CC}">
              <c16:uniqueId val="{00000002-40E2-4E81-9946-57A036CCBBCF}"/>
            </c:ext>
          </c:extLst>
        </c:ser>
        <c:ser>
          <c:idx val="3"/>
          <c:order val="3"/>
          <c:tx>
            <c:strRef>
              <c:f>Sheet1!$E$139:$F$139</c:f>
              <c:strCache>
                <c:ptCount val="2"/>
                <c:pt idx="0">
                  <c:v>広域連合</c:v>
                </c:pt>
              </c:strCache>
            </c:strRef>
          </c:tx>
          <c:spPr>
            <a:ln w="28575" cap="rnd">
              <a:solidFill>
                <a:schemeClr val="accent6">
                  <a:lumMod val="75000"/>
                </a:schemeClr>
              </a:solidFill>
              <a:prstDash val="sysDot"/>
              <a:round/>
            </a:ln>
            <a:effectLst/>
          </c:spPr>
          <c:marker>
            <c:symbol val="circle"/>
            <c:size val="5"/>
            <c:spPr>
              <a:solidFill>
                <a:schemeClr val="bg1"/>
              </a:solidFill>
              <a:ln w="9525">
                <a:solidFill>
                  <a:schemeClr val="accent4"/>
                </a:solidFill>
              </a:ln>
              <a:effectLst/>
            </c:spPr>
          </c:marker>
          <c:dLbls>
            <c:dLbl>
              <c:idx val="1"/>
              <c:layout>
                <c:manualLayout>
                  <c:x val="-8.7463345930137673E-2"/>
                  <c:y val="-1.3086565442884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2-4E81-9946-57A036CCBBCF}"/>
                </c:ext>
              </c:extLst>
            </c:dLbl>
            <c:dLbl>
              <c:idx val="5"/>
              <c:layout>
                <c:manualLayout>
                  <c:x val="-0.10149091144708014"/>
                  <c:y val="1.05673322165713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E2-4E81-9946-57A036CCBB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Sheet1!$G$134:$L$135</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Sheet1!$G$139:$L$139</c:f>
              <c:numCache>
                <c:formatCode>0.0%</c:formatCode>
                <c:ptCount val="6"/>
                <c:pt idx="0">
                  <c:v>3.5214225707084851E-2</c:v>
                </c:pt>
                <c:pt idx="1">
                  <c:v>6.8526709765226262E-2</c:v>
                </c:pt>
                <c:pt idx="2">
                  <c:v>0.10179789212647242</c:v>
                </c:pt>
                <c:pt idx="3">
                  <c:v>0.20671514776419619</c:v>
                </c:pt>
                <c:pt idx="4">
                  <c:v>0.36286522148916117</c:v>
                </c:pt>
                <c:pt idx="5">
                  <c:v>0.56481481481481477</c:v>
                </c:pt>
              </c:numCache>
            </c:numRef>
          </c:val>
          <c:smooth val="0"/>
          <c:extLst>
            <c:ext xmlns:c16="http://schemas.microsoft.com/office/drawing/2014/chart" uri="{C3380CC4-5D6E-409C-BE32-E72D297353CC}">
              <c16:uniqueId val="{00000003-40E2-4E81-9946-57A036CCBBCF}"/>
            </c:ext>
          </c:extLst>
        </c:ser>
        <c:dLbls>
          <c:showLegendKey val="0"/>
          <c:showVal val="0"/>
          <c:showCatName val="0"/>
          <c:showSerName val="0"/>
          <c:showPercent val="0"/>
          <c:showBubbleSize val="0"/>
        </c:dLbls>
        <c:marker val="1"/>
        <c:smooth val="0"/>
        <c:axId val="1581183807"/>
        <c:axId val="1581179007"/>
      </c:lineChart>
      <c:catAx>
        <c:axId val="158118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79007"/>
        <c:crosses val="autoZero"/>
        <c:auto val="1"/>
        <c:lblAlgn val="ctr"/>
        <c:lblOffset val="100"/>
        <c:noMultiLvlLbl val="0"/>
      </c:catAx>
      <c:valAx>
        <c:axId val="15811790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83807"/>
        <c:crosses val="autoZero"/>
        <c:crossBetween val="between"/>
      </c:valAx>
      <c:spPr>
        <a:noFill/>
        <a:ln>
          <a:noFill/>
        </a:ln>
        <a:effectLst/>
      </c:spPr>
    </c:plotArea>
    <c:legend>
      <c:legendPos val="r"/>
      <c:legendEntry>
        <c:idx val="2"/>
        <c:delete val="1"/>
      </c:legendEntry>
      <c:layout>
        <c:manualLayout>
          <c:xMode val="edge"/>
          <c:yMode val="edge"/>
          <c:x val="0.14724531433362673"/>
          <c:y val="5.5890459694962306E-2"/>
          <c:w val="0.44251706784950923"/>
          <c:h val="0.20307270736800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2303753052467"/>
          <c:y val="4.1624593966787936E-2"/>
          <c:w val="0.84459953452971404"/>
          <c:h val="0.81619883686525363"/>
        </c:manualLayout>
      </c:layout>
      <c:barChart>
        <c:barDir val="col"/>
        <c:grouping val="stacked"/>
        <c:varyColors val="0"/>
        <c:ser>
          <c:idx val="2"/>
          <c:order val="1"/>
          <c:tx>
            <c:strRef>
              <c:f>Sheet1!$E$138:$F$138</c:f>
              <c:strCache>
                <c:ptCount val="2"/>
                <c:pt idx="0">
                  <c:v>今帰仁村</c:v>
                </c:pt>
                <c:pt idx="1">
                  <c:v>要支援</c:v>
                </c:pt>
              </c:strCache>
            </c:strRef>
          </c:tx>
          <c:spPr>
            <a:solidFill>
              <a:schemeClr val="accent1">
                <a:lumMod val="75000"/>
              </a:schemeClr>
            </a:solidFill>
            <a:ln>
              <a:solidFill>
                <a:schemeClr val="bg1"/>
              </a:solidFill>
            </a:ln>
            <a:effectLst/>
          </c:spPr>
          <c:invertIfNegative val="0"/>
          <c:cat>
            <c:multiLvlStrRef>
              <c:f>Sheet1!$M$134:$R$135</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Sheet1!$M$138:$R$138</c:f>
              <c:numCache>
                <c:formatCode>0.0%</c:formatCode>
                <c:ptCount val="6"/>
                <c:pt idx="0">
                  <c:v>5.4495912806539508E-3</c:v>
                </c:pt>
                <c:pt idx="1">
                  <c:v>1.3661202185792349E-2</c:v>
                </c:pt>
                <c:pt idx="2">
                  <c:v>3.4632034632034632E-2</c:v>
                </c:pt>
                <c:pt idx="3">
                  <c:v>6.9892473118279563E-2</c:v>
                </c:pt>
                <c:pt idx="4">
                  <c:v>0.1144578313253012</c:v>
                </c:pt>
                <c:pt idx="5">
                  <c:v>0.12547528517110265</c:v>
                </c:pt>
              </c:numCache>
            </c:numRef>
          </c:val>
          <c:extLst>
            <c:ext xmlns:c16="http://schemas.microsoft.com/office/drawing/2014/chart" uri="{C3380CC4-5D6E-409C-BE32-E72D297353CC}">
              <c16:uniqueId val="{00000000-5620-4C12-A53B-0D249DB7514E}"/>
            </c:ext>
          </c:extLst>
        </c:ser>
        <c:ser>
          <c:idx val="0"/>
          <c:order val="2"/>
          <c:tx>
            <c:strRef>
              <c:f>Sheet1!$E$137:$F$137</c:f>
              <c:strCache>
                <c:ptCount val="2"/>
                <c:pt idx="0">
                  <c:v>今帰仁村</c:v>
                </c:pt>
                <c:pt idx="1">
                  <c:v>要介護</c:v>
                </c:pt>
              </c:strCache>
            </c:strRef>
          </c:tx>
          <c:spPr>
            <a:solidFill>
              <a:schemeClr val="accent1">
                <a:lumMod val="40000"/>
                <a:lumOff val="60000"/>
              </a:schemeClr>
            </a:solidFill>
            <a:ln>
              <a:solidFill>
                <a:schemeClr val="bg1"/>
              </a:solidFill>
            </a:ln>
            <a:effectLst/>
          </c:spPr>
          <c:invertIfNegative val="0"/>
          <c:cat>
            <c:multiLvlStrRef>
              <c:f>Sheet1!$M$134:$R$135</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Sheet1!$M$137:$R$137</c:f>
              <c:numCache>
                <c:formatCode>0.0%</c:formatCode>
                <c:ptCount val="6"/>
                <c:pt idx="0">
                  <c:v>2.7247956403269754E-3</c:v>
                </c:pt>
                <c:pt idx="1">
                  <c:v>3.5519125683060107E-2</c:v>
                </c:pt>
                <c:pt idx="2">
                  <c:v>6.9264069264069264E-2</c:v>
                </c:pt>
                <c:pt idx="3">
                  <c:v>0.20430107526881722</c:v>
                </c:pt>
                <c:pt idx="4">
                  <c:v>0.36144578313253012</c:v>
                </c:pt>
                <c:pt idx="5">
                  <c:v>0.7414448669201521</c:v>
                </c:pt>
              </c:numCache>
            </c:numRef>
          </c:val>
          <c:extLst>
            <c:ext xmlns:c16="http://schemas.microsoft.com/office/drawing/2014/chart" uri="{C3380CC4-5D6E-409C-BE32-E72D297353CC}">
              <c16:uniqueId val="{00000001-5620-4C12-A53B-0D249DB7514E}"/>
            </c:ext>
          </c:extLst>
        </c:ser>
        <c:dLbls>
          <c:showLegendKey val="0"/>
          <c:showVal val="0"/>
          <c:showCatName val="0"/>
          <c:showSerName val="0"/>
          <c:showPercent val="0"/>
          <c:showBubbleSize val="0"/>
        </c:dLbls>
        <c:gapWidth val="150"/>
        <c:overlap val="100"/>
        <c:axId val="1581183807"/>
        <c:axId val="1581179007"/>
      </c:barChart>
      <c:lineChart>
        <c:grouping val="standard"/>
        <c:varyColors val="0"/>
        <c:ser>
          <c:idx val="1"/>
          <c:order val="0"/>
          <c:tx>
            <c:strRef>
              <c:f>Sheet1!$E$136:$F$136</c:f>
              <c:strCache>
                <c:ptCount val="2"/>
                <c:pt idx="0">
                  <c:v>今帰仁村</c:v>
                </c:pt>
                <c:pt idx="1">
                  <c:v>認定率</c:v>
                </c:pt>
              </c:strCache>
            </c:strRef>
          </c:tx>
          <c:spPr>
            <a:ln w="25400" cap="rnd">
              <a:noFill/>
              <a:round/>
            </a:ln>
            <a:effectLst/>
          </c:spPr>
          <c:marker>
            <c:symbol val="none"/>
          </c:marker>
          <c:dLbls>
            <c:dLbl>
              <c:idx val="3"/>
              <c:layout>
                <c:manualLayout>
                  <c:x val="3.11971705394555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20-4C12-A53B-0D249DB7514E}"/>
                </c:ext>
              </c:extLst>
            </c:dLbl>
            <c:dLbl>
              <c:idx val="5"/>
              <c:layout>
                <c:manualLayout>
                  <c:x val="-3.4316887593401249E-2"/>
                  <c:y val="-1.4322899044989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20-4C12-A53B-0D249DB751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Sheet1!$M$134:$R$135</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Sheet1!$M$136:$R$136</c:f>
              <c:numCache>
                <c:formatCode>0.0%</c:formatCode>
                <c:ptCount val="6"/>
                <c:pt idx="0">
                  <c:v>8.1743869209809257E-3</c:v>
                </c:pt>
                <c:pt idx="1">
                  <c:v>4.9180327868852458E-2</c:v>
                </c:pt>
                <c:pt idx="2">
                  <c:v>0.1038961038961039</c:v>
                </c:pt>
                <c:pt idx="3">
                  <c:v>0.27419354838709675</c:v>
                </c:pt>
                <c:pt idx="4">
                  <c:v>0.4759036144578313</c:v>
                </c:pt>
                <c:pt idx="5">
                  <c:v>0.86692015209125473</c:v>
                </c:pt>
              </c:numCache>
            </c:numRef>
          </c:val>
          <c:smooth val="0"/>
          <c:extLst>
            <c:ext xmlns:c16="http://schemas.microsoft.com/office/drawing/2014/chart" uri="{C3380CC4-5D6E-409C-BE32-E72D297353CC}">
              <c16:uniqueId val="{00000002-5620-4C12-A53B-0D249DB7514E}"/>
            </c:ext>
          </c:extLst>
        </c:ser>
        <c:ser>
          <c:idx val="3"/>
          <c:order val="3"/>
          <c:tx>
            <c:strRef>
              <c:f>Sheet1!$E$139:$F$139</c:f>
              <c:strCache>
                <c:ptCount val="2"/>
                <c:pt idx="0">
                  <c:v>広域連合</c:v>
                </c:pt>
              </c:strCache>
            </c:strRef>
          </c:tx>
          <c:spPr>
            <a:ln w="28575" cap="rnd">
              <a:solidFill>
                <a:schemeClr val="accent6">
                  <a:lumMod val="75000"/>
                </a:schemeClr>
              </a:solidFill>
              <a:prstDash val="sysDot"/>
              <a:round/>
            </a:ln>
            <a:effectLst/>
          </c:spPr>
          <c:marker>
            <c:symbol val="circle"/>
            <c:size val="5"/>
            <c:spPr>
              <a:solidFill>
                <a:schemeClr val="bg1"/>
              </a:solidFill>
              <a:ln w="6350">
                <a:solidFill>
                  <a:schemeClr val="accent6"/>
                </a:solidFill>
              </a:ln>
            </c:spPr>
          </c:marker>
          <c:dLbls>
            <c:dLbl>
              <c:idx val="3"/>
              <c:layout>
                <c:manualLayout>
                  <c:x val="-0.10224884926657171"/>
                  <c:y val="-3.658354122213049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20-4C12-A53B-0D249DB7514E}"/>
                </c:ext>
              </c:extLst>
            </c:dLbl>
            <c:dLbl>
              <c:idx val="5"/>
              <c:layout>
                <c:manualLayout>
                  <c:x val="-6.4125415573332761E-2"/>
                  <c:y val="-2.0368403008034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20-4C12-A53B-0D249DB751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Sheet1!$M$134:$R$135</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Sheet1!$M$139:$R$139</c:f>
              <c:numCache>
                <c:formatCode>0.0%</c:formatCode>
                <c:ptCount val="6"/>
                <c:pt idx="0">
                  <c:v>2.1986075485525832E-2</c:v>
                </c:pt>
                <c:pt idx="1">
                  <c:v>5.1761168384879729E-2</c:v>
                </c:pt>
                <c:pt idx="2">
                  <c:v>0.10929590427979752</c:v>
                </c:pt>
                <c:pt idx="3">
                  <c:v>0.26203139187962121</c:v>
                </c:pt>
                <c:pt idx="4">
                  <c:v>0.50956112852664581</c:v>
                </c:pt>
                <c:pt idx="5">
                  <c:v>0.80442676811343594</c:v>
                </c:pt>
              </c:numCache>
            </c:numRef>
          </c:val>
          <c:smooth val="0"/>
          <c:extLst>
            <c:ext xmlns:c16="http://schemas.microsoft.com/office/drawing/2014/chart" uri="{C3380CC4-5D6E-409C-BE32-E72D297353CC}">
              <c16:uniqueId val="{00000003-5620-4C12-A53B-0D249DB7514E}"/>
            </c:ext>
          </c:extLst>
        </c:ser>
        <c:dLbls>
          <c:showLegendKey val="0"/>
          <c:showVal val="0"/>
          <c:showCatName val="0"/>
          <c:showSerName val="0"/>
          <c:showPercent val="0"/>
          <c:showBubbleSize val="0"/>
        </c:dLbls>
        <c:marker val="1"/>
        <c:smooth val="0"/>
        <c:axId val="1581183807"/>
        <c:axId val="1581179007"/>
      </c:lineChart>
      <c:catAx>
        <c:axId val="158118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79007"/>
        <c:crosses val="autoZero"/>
        <c:auto val="1"/>
        <c:lblAlgn val="ctr"/>
        <c:lblOffset val="100"/>
        <c:noMultiLvlLbl val="0"/>
      </c:catAx>
      <c:valAx>
        <c:axId val="15811790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83807"/>
        <c:crosses val="autoZero"/>
        <c:crossBetween val="between"/>
      </c:valAx>
    </c:plotArea>
    <c:legend>
      <c:legendPos val="r"/>
      <c:legendEntry>
        <c:idx val="2"/>
        <c:delete val="1"/>
      </c:legendEntry>
      <c:layout>
        <c:manualLayout>
          <c:xMode val="edge"/>
          <c:yMode val="edge"/>
          <c:x val="0.14724531433362673"/>
          <c:y val="5.5890459694962306E-2"/>
          <c:w val="0.44251706784950923"/>
          <c:h val="0.20307270736800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2303753052467"/>
          <c:y val="4.8279260791641639E-2"/>
          <c:w val="0.84966991329162078"/>
          <c:h val="0.7815230689603947"/>
        </c:manualLayout>
      </c:layout>
      <c:barChart>
        <c:barDir val="col"/>
        <c:grouping val="stacked"/>
        <c:varyColors val="0"/>
        <c:ser>
          <c:idx val="2"/>
          <c:order val="1"/>
          <c:tx>
            <c:strRef>
              <c:f>Sheet1!$E$154:$F$154</c:f>
              <c:strCache>
                <c:ptCount val="2"/>
                <c:pt idx="0">
                  <c:v>今帰仁村</c:v>
                </c:pt>
                <c:pt idx="1">
                  <c:v>要支援</c:v>
                </c:pt>
              </c:strCache>
            </c:strRef>
          </c:tx>
          <c:spPr>
            <a:solidFill>
              <a:schemeClr val="accent1">
                <a:lumMod val="75000"/>
              </a:schemeClr>
            </a:solidFill>
            <a:ln w="6350">
              <a:solidFill>
                <a:schemeClr val="bg1"/>
              </a:solidFill>
            </a:ln>
            <a:effectLst/>
          </c:spPr>
          <c:invertIfNegative val="0"/>
          <c:cat>
            <c:multiLvlStrRef>
              <c:f>Sheet1!$G$150:$L$151</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Sheet1!$G$154:$L$154</c:f>
              <c:numCache>
                <c:formatCode>0.0%</c:formatCode>
                <c:ptCount val="6"/>
                <c:pt idx="0">
                  <c:v>1.0570824524312896E-2</c:v>
                </c:pt>
                <c:pt idx="1">
                  <c:v>1.3618677042801557E-2</c:v>
                </c:pt>
                <c:pt idx="2">
                  <c:v>2.553191489361702E-2</c:v>
                </c:pt>
                <c:pt idx="3">
                  <c:v>5.2631578947368418E-2</c:v>
                </c:pt>
                <c:pt idx="4">
                  <c:v>8.0357142857142863E-2</c:v>
                </c:pt>
                <c:pt idx="5">
                  <c:v>6.097560975609756E-2</c:v>
                </c:pt>
              </c:numCache>
            </c:numRef>
          </c:val>
          <c:extLst>
            <c:ext xmlns:c16="http://schemas.microsoft.com/office/drawing/2014/chart" uri="{C3380CC4-5D6E-409C-BE32-E72D297353CC}">
              <c16:uniqueId val="{00000000-E8ED-4DA0-81B9-41DED58CC1B5}"/>
            </c:ext>
          </c:extLst>
        </c:ser>
        <c:ser>
          <c:idx val="0"/>
          <c:order val="2"/>
          <c:tx>
            <c:strRef>
              <c:f>Sheet1!$E$153:$F$153</c:f>
              <c:strCache>
                <c:ptCount val="2"/>
                <c:pt idx="0">
                  <c:v>今帰仁村</c:v>
                </c:pt>
                <c:pt idx="1">
                  <c:v>要介護</c:v>
                </c:pt>
              </c:strCache>
            </c:strRef>
          </c:tx>
          <c:spPr>
            <a:solidFill>
              <a:schemeClr val="accent1">
                <a:lumMod val="40000"/>
                <a:lumOff val="60000"/>
              </a:schemeClr>
            </a:solidFill>
            <a:ln w="6350">
              <a:solidFill>
                <a:schemeClr val="bg1"/>
              </a:solidFill>
            </a:ln>
            <a:effectLst/>
          </c:spPr>
          <c:invertIfNegative val="0"/>
          <c:cat>
            <c:multiLvlStrRef>
              <c:f>Sheet1!$G$150:$L$151</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Sheet1!$G$153:$L$153</c:f>
              <c:numCache>
                <c:formatCode>0.0%</c:formatCode>
                <c:ptCount val="6"/>
                <c:pt idx="0">
                  <c:v>3.1712473572938688E-2</c:v>
                </c:pt>
                <c:pt idx="1">
                  <c:v>6.2256809338521402E-2</c:v>
                </c:pt>
                <c:pt idx="2">
                  <c:v>6.8085106382978725E-2</c:v>
                </c:pt>
                <c:pt idx="3">
                  <c:v>0.18947368421052632</c:v>
                </c:pt>
                <c:pt idx="4">
                  <c:v>0.2857142857142857</c:v>
                </c:pt>
                <c:pt idx="5">
                  <c:v>0.48780487804878048</c:v>
                </c:pt>
              </c:numCache>
            </c:numRef>
          </c:val>
          <c:extLst>
            <c:ext xmlns:c16="http://schemas.microsoft.com/office/drawing/2014/chart" uri="{C3380CC4-5D6E-409C-BE32-E72D297353CC}">
              <c16:uniqueId val="{00000001-E8ED-4DA0-81B9-41DED58CC1B5}"/>
            </c:ext>
          </c:extLst>
        </c:ser>
        <c:dLbls>
          <c:showLegendKey val="0"/>
          <c:showVal val="0"/>
          <c:showCatName val="0"/>
          <c:showSerName val="0"/>
          <c:showPercent val="0"/>
          <c:showBubbleSize val="0"/>
        </c:dLbls>
        <c:gapWidth val="150"/>
        <c:overlap val="100"/>
        <c:axId val="1581183807"/>
        <c:axId val="1581179007"/>
      </c:barChart>
      <c:lineChart>
        <c:grouping val="standard"/>
        <c:varyColors val="0"/>
        <c:ser>
          <c:idx val="1"/>
          <c:order val="0"/>
          <c:tx>
            <c:strRef>
              <c:f>Sheet1!$E$152:$F$152</c:f>
              <c:strCache>
                <c:ptCount val="2"/>
                <c:pt idx="0">
                  <c:v>今帰仁村</c:v>
                </c:pt>
                <c:pt idx="1">
                  <c:v>認定率</c:v>
                </c:pt>
              </c:strCache>
            </c:strRef>
          </c:tx>
          <c:spPr>
            <a:ln w="25400" cap="rnd">
              <a:noFill/>
              <a:round/>
            </a:ln>
            <a:effectLst/>
          </c:spPr>
          <c:marker>
            <c:symbol val="none"/>
          </c:marker>
          <c:dLbls>
            <c:dLbl>
              <c:idx val="0"/>
              <c:layout>
                <c:manualLayout>
                  <c:x val="3.0935808197988606E-3"/>
                  <c:y val="-8.61693117572764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8ED-4DA0-81B9-41DED58CC1B5}"/>
                </c:ext>
              </c:extLst>
            </c:dLbl>
            <c:dLbl>
              <c:idx val="1"/>
              <c:layout>
                <c:manualLayout>
                  <c:x val="-3.0935808197989174E-3"/>
                  <c:y val="-7.0502978612061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ED-4DA0-81B9-41DED58CC1B5}"/>
                </c:ext>
              </c:extLst>
            </c:dLbl>
            <c:dLbl>
              <c:idx val="3"/>
              <c:layout>
                <c:manualLayout>
                  <c:x val="-3.0935808197989174E-3"/>
                  <c:y val="2.35009928706869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ED-4DA0-81B9-41DED58CC1B5}"/>
                </c:ext>
              </c:extLst>
            </c:dLbl>
            <c:dLbl>
              <c:idx val="4"/>
              <c:layout>
                <c:manualLayout>
                  <c:x val="-6.1871616395978348E-3"/>
                  <c:y val="-7.05029786120613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ED-4DA0-81B9-41DED58CC1B5}"/>
                </c:ext>
              </c:extLst>
            </c:dLbl>
            <c:dLbl>
              <c:idx val="5"/>
              <c:layout>
                <c:manualLayout>
                  <c:x val="-1.1342998637307835E-16"/>
                  <c:y val="2.8201191444824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ED-4DA0-81B9-41DED58CC1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Sheet1!$G$150:$L$151</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Sheet1!$G$152:$L$152</c:f>
              <c:numCache>
                <c:formatCode>0.0%</c:formatCode>
                <c:ptCount val="6"/>
                <c:pt idx="0">
                  <c:v>4.2283298097251586E-2</c:v>
                </c:pt>
                <c:pt idx="1">
                  <c:v>7.5875486381322937E-2</c:v>
                </c:pt>
                <c:pt idx="2">
                  <c:v>9.3617021276595741E-2</c:v>
                </c:pt>
                <c:pt idx="3">
                  <c:v>0.24210526315789471</c:v>
                </c:pt>
                <c:pt idx="4">
                  <c:v>0.36607142857142855</c:v>
                </c:pt>
                <c:pt idx="5">
                  <c:v>0.54878048780487809</c:v>
                </c:pt>
              </c:numCache>
            </c:numRef>
          </c:val>
          <c:smooth val="0"/>
          <c:extLst>
            <c:ext xmlns:c16="http://schemas.microsoft.com/office/drawing/2014/chart" uri="{C3380CC4-5D6E-409C-BE32-E72D297353CC}">
              <c16:uniqueId val="{00000002-E8ED-4DA0-81B9-41DED58CC1B5}"/>
            </c:ext>
          </c:extLst>
        </c:ser>
        <c:ser>
          <c:idx val="3"/>
          <c:order val="3"/>
          <c:tx>
            <c:strRef>
              <c:f>Sheet1!$E$155:$F$155</c:f>
              <c:strCache>
                <c:ptCount val="2"/>
                <c:pt idx="0">
                  <c:v>広域連合</c:v>
                </c:pt>
              </c:strCache>
            </c:strRef>
          </c:tx>
          <c:spPr>
            <a:ln w="25400" cap="rnd">
              <a:solidFill>
                <a:schemeClr val="accent6">
                  <a:lumMod val="75000"/>
                </a:schemeClr>
              </a:solidFill>
              <a:prstDash val="sysDot"/>
              <a:round/>
            </a:ln>
            <a:effectLst/>
          </c:spPr>
          <c:marker>
            <c:symbol val="circle"/>
            <c:size val="5"/>
            <c:spPr>
              <a:solidFill>
                <a:schemeClr val="bg1"/>
              </a:solidFill>
              <a:ln w="6350">
                <a:solidFill>
                  <a:schemeClr val="accent6">
                    <a:lumMod val="75000"/>
                  </a:schemeClr>
                </a:solidFill>
              </a:ln>
              <a:effectLst/>
            </c:spPr>
          </c:marker>
          <c:dLbls>
            <c:dLbl>
              <c:idx val="0"/>
              <c:layout>
                <c:manualLayout>
                  <c:x val="-9.055690544482406E-2"/>
                  <c:y val="-1.25147413216115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ED-4DA0-81B9-41DED58CC1B5}"/>
                </c:ext>
              </c:extLst>
            </c:dLbl>
            <c:dLbl>
              <c:idx val="1"/>
              <c:layout>
                <c:manualLayout>
                  <c:x val="-8.7463324625025124E-2"/>
                  <c:y val="-1.3001970567504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ED-4DA0-81B9-41DED58CC1B5}"/>
                </c:ext>
              </c:extLst>
            </c:dLbl>
            <c:dLbl>
              <c:idx val="3"/>
              <c:layout>
                <c:manualLayout>
                  <c:x val="-0.11067297562282673"/>
                  <c:y val="-2.0052268428710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ED-4DA0-81B9-41DED58CC1B5}"/>
                </c:ext>
              </c:extLst>
            </c:dLbl>
            <c:dLbl>
              <c:idx val="4"/>
              <c:layout>
                <c:manualLayout>
                  <c:x val="-0.11686013726242456"/>
                  <c:y val="1.098625154907627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ED-4DA0-81B9-41DED58CC1B5}"/>
                </c:ext>
              </c:extLst>
            </c:dLbl>
            <c:dLbl>
              <c:idx val="5"/>
              <c:layout>
                <c:manualLayout>
                  <c:x val="-4.1158265889617629E-2"/>
                  <c:y val="-2.7102566289916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ED-4DA0-81B9-41DED58CC1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Sheet1!$G$150:$L$151</c:f>
              <c:multiLvlStrCache>
                <c:ptCount val="6"/>
                <c:lvl>
                  <c:pt idx="0">
                    <c:v>65-69歳</c:v>
                  </c:pt>
                  <c:pt idx="1">
                    <c:v>70-74歳</c:v>
                  </c:pt>
                  <c:pt idx="2">
                    <c:v>75-79歳</c:v>
                  </c:pt>
                  <c:pt idx="3">
                    <c:v>80-84歳</c:v>
                  </c:pt>
                  <c:pt idx="4">
                    <c:v>85-89歳</c:v>
                  </c:pt>
                  <c:pt idx="5">
                    <c:v>90歳以上</c:v>
                  </c:pt>
                </c:lvl>
                <c:lvl>
                  <c:pt idx="0">
                    <c:v>男性</c:v>
                  </c:pt>
                </c:lvl>
              </c:multiLvlStrCache>
            </c:multiLvlStrRef>
          </c:cat>
          <c:val>
            <c:numRef>
              <c:f>Sheet1!$G$155:$L$155</c:f>
              <c:numCache>
                <c:formatCode>0.0%</c:formatCode>
                <c:ptCount val="6"/>
                <c:pt idx="0">
                  <c:v>3.6022462676345707E-2</c:v>
                </c:pt>
                <c:pt idx="1">
                  <c:v>6.6318719554627703E-2</c:v>
                </c:pt>
                <c:pt idx="2">
                  <c:v>0.10691144708423328</c:v>
                </c:pt>
                <c:pt idx="3">
                  <c:v>0.21150879358222771</c:v>
                </c:pt>
                <c:pt idx="4">
                  <c:v>0.35543766578249336</c:v>
                </c:pt>
                <c:pt idx="5">
                  <c:v>0.55718475073313778</c:v>
                </c:pt>
              </c:numCache>
            </c:numRef>
          </c:val>
          <c:smooth val="0"/>
          <c:extLst>
            <c:ext xmlns:c16="http://schemas.microsoft.com/office/drawing/2014/chart" uri="{C3380CC4-5D6E-409C-BE32-E72D297353CC}">
              <c16:uniqueId val="{00000003-E8ED-4DA0-81B9-41DED58CC1B5}"/>
            </c:ext>
          </c:extLst>
        </c:ser>
        <c:dLbls>
          <c:showLegendKey val="0"/>
          <c:showVal val="0"/>
          <c:showCatName val="0"/>
          <c:showSerName val="0"/>
          <c:showPercent val="0"/>
          <c:showBubbleSize val="0"/>
        </c:dLbls>
        <c:marker val="1"/>
        <c:smooth val="0"/>
        <c:axId val="1581183807"/>
        <c:axId val="1581179007"/>
      </c:lineChart>
      <c:catAx>
        <c:axId val="158118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79007"/>
        <c:crosses val="autoZero"/>
        <c:auto val="1"/>
        <c:lblAlgn val="ctr"/>
        <c:lblOffset val="100"/>
        <c:noMultiLvlLbl val="0"/>
      </c:catAx>
      <c:valAx>
        <c:axId val="15811790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83807"/>
        <c:crosses val="autoZero"/>
        <c:crossBetween val="between"/>
      </c:valAx>
      <c:spPr>
        <a:noFill/>
        <a:ln>
          <a:noFill/>
        </a:ln>
        <a:effectLst/>
      </c:spPr>
    </c:plotArea>
    <c:legend>
      <c:legendPos val="r"/>
      <c:legendEntry>
        <c:idx val="2"/>
        <c:delete val="1"/>
      </c:legendEntry>
      <c:layout>
        <c:manualLayout>
          <c:xMode val="edge"/>
          <c:yMode val="edge"/>
          <c:x val="0.14724531433362673"/>
          <c:y val="5.5890459694962306E-2"/>
          <c:w val="0.43854236107257161"/>
          <c:h val="0.20307270736800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n-ea"/>
          <a:ea typeface="+mn-ea"/>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2303753052467"/>
          <c:y val="4.8279260791641639E-2"/>
          <c:w val="0.84966991329162078"/>
          <c:h val="0.7815230689603947"/>
        </c:manualLayout>
      </c:layout>
      <c:barChart>
        <c:barDir val="col"/>
        <c:grouping val="stacked"/>
        <c:varyColors val="0"/>
        <c:ser>
          <c:idx val="2"/>
          <c:order val="1"/>
          <c:tx>
            <c:strRef>
              <c:f>Sheet1!$E$154:$F$154</c:f>
              <c:strCache>
                <c:ptCount val="2"/>
                <c:pt idx="0">
                  <c:v>今帰仁村</c:v>
                </c:pt>
                <c:pt idx="1">
                  <c:v>要支援</c:v>
                </c:pt>
              </c:strCache>
            </c:strRef>
          </c:tx>
          <c:spPr>
            <a:solidFill>
              <a:schemeClr val="accent1">
                <a:lumMod val="75000"/>
              </a:schemeClr>
            </a:solidFill>
            <a:ln w="6350">
              <a:solidFill>
                <a:schemeClr val="bg1"/>
              </a:solidFill>
            </a:ln>
            <a:effectLst/>
          </c:spPr>
          <c:invertIfNegative val="0"/>
          <c:cat>
            <c:multiLvlStrRef>
              <c:f>Sheet1!$M$150:$R$151</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Sheet1!$M$154:$R$154</c:f>
              <c:numCache>
                <c:formatCode>0.0%</c:formatCode>
                <c:ptCount val="6"/>
                <c:pt idx="0">
                  <c:v>0</c:v>
                </c:pt>
                <c:pt idx="1">
                  <c:v>3.5230352303523033E-2</c:v>
                </c:pt>
                <c:pt idx="2">
                  <c:v>2.0100502512562814E-2</c:v>
                </c:pt>
                <c:pt idx="3">
                  <c:v>6.0773480662983423E-2</c:v>
                </c:pt>
                <c:pt idx="4">
                  <c:v>0.1176470588235294</c:v>
                </c:pt>
                <c:pt idx="5">
                  <c:v>0.11870503597122302</c:v>
                </c:pt>
              </c:numCache>
            </c:numRef>
          </c:val>
          <c:extLst>
            <c:ext xmlns:c16="http://schemas.microsoft.com/office/drawing/2014/chart" uri="{C3380CC4-5D6E-409C-BE32-E72D297353CC}">
              <c16:uniqueId val="{00000000-F555-463D-96EF-72D05F213E45}"/>
            </c:ext>
          </c:extLst>
        </c:ser>
        <c:ser>
          <c:idx val="0"/>
          <c:order val="2"/>
          <c:tx>
            <c:strRef>
              <c:f>Sheet1!$E$153:$F$153</c:f>
              <c:strCache>
                <c:ptCount val="2"/>
                <c:pt idx="0">
                  <c:v>今帰仁村</c:v>
                </c:pt>
                <c:pt idx="1">
                  <c:v>要介護</c:v>
                </c:pt>
              </c:strCache>
            </c:strRef>
          </c:tx>
          <c:spPr>
            <a:solidFill>
              <a:schemeClr val="accent1">
                <a:lumMod val="40000"/>
                <a:lumOff val="60000"/>
              </a:schemeClr>
            </a:solidFill>
            <a:ln w="6350">
              <a:solidFill>
                <a:schemeClr val="bg1"/>
              </a:solidFill>
            </a:ln>
            <a:effectLst/>
          </c:spPr>
          <c:invertIfNegative val="0"/>
          <c:cat>
            <c:multiLvlStrRef>
              <c:f>Sheet1!$M$150:$R$151</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Sheet1!$M$153:$R$153</c:f>
              <c:numCache>
                <c:formatCode>0.0%</c:formatCode>
                <c:ptCount val="6"/>
                <c:pt idx="0">
                  <c:v>1.3623978201634876E-2</c:v>
                </c:pt>
                <c:pt idx="1">
                  <c:v>2.7100271002710029E-2</c:v>
                </c:pt>
                <c:pt idx="2">
                  <c:v>0.10552763819095476</c:v>
                </c:pt>
                <c:pt idx="3">
                  <c:v>0.19889502762430936</c:v>
                </c:pt>
                <c:pt idx="4">
                  <c:v>0.40588235294117647</c:v>
                </c:pt>
                <c:pt idx="5">
                  <c:v>0.74100719424460437</c:v>
                </c:pt>
              </c:numCache>
            </c:numRef>
          </c:val>
          <c:extLst>
            <c:ext xmlns:c16="http://schemas.microsoft.com/office/drawing/2014/chart" uri="{C3380CC4-5D6E-409C-BE32-E72D297353CC}">
              <c16:uniqueId val="{00000001-F555-463D-96EF-72D05F213E45}"/>
            </c:ext>
          </c:extLst>
        </c:ser>
        <c:dLbls>
          <c:showLegendKey val="0"/>
          <c:showVal val="0"/>
          <c:showCatName val="0"/>
          <c:showSerName val="0"/>
          <c:showPercent val="0"/>
          <c:showBubbleSize val="0"/>
        </c:dLbls>
        <c:gapWidth val="150"/>
        <c:overlap val="100"/>
        <c:axId val="1581183807"/>
        <c:axId val="1581179007"/>
      </c:barChart>
      <c:lineChart>
        <c:grouping val="standard"/>
        <c:varyColors val="0"/>
        <c:ser>
          <c:idx val="1"/>
          <c:order val="0"/>
          <c:tx>
            <c:strRef>
              <c:f>Sheet1!$E$152:$F$152</c:f>
              <c:strCache>
                <c:ptCount val="2"/>
                <c:pt idx="0">
                  <c:v>今帰仁村</c:v>
                </c:pt>
                <c:pt idx="1">
                  <c:v>認定率</c:v>
                </c:pt>
              </c:strCache>
            </c:strRef>
          </c:tx>
          <c:spPr>
            <a:ln w="25400" cap="rnd">
              <a:noFill/>
              <a:round/>
            </a:ln>
            <a:effectLst/>
          </c:spPr>
          <c:marker>
            <c:symbol val="none"/>
          </c:marker>
          <c:dLbls>
            <c:dLbl>
              <c:idx val="1"/>
              <c:layout>
                <c:manualLayout>
                  <c:x val="9.3837626425266711E-3"/>
                  <c:y val="2.3538574255582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55-463D-96EF-72D05F213E45}"/>
                </c:ext>
              </c:extLst>
            </c:dLbl>
            <c:dLbl>
              <c:idx val="2"/>
              <c:layout>
                <c:manualLayout>
                  <c:x val="-9.3837626425267284E-3"/>
                  <c:y val="2.3538574255582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0E-4EC8-BDC5-219BD4E2E14B}"/>
                </c:ext>
              </c:extLst>
            </c:dLbl>
            <c:dLbl>
              <c:idx val="4"/>
              <c:layout>
                <c:manualLayout>
                  <c:x val="6.2558417616843326E-3"/>
                  <c:y val="-2.3538574255584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55-463D-96EF-72D05F213E45}"/>
                </c:ext>
              </c:extLst>
            </c:dLbl>
            <c:dLbl>
              <c:idx val="5"/>
              <c:layout>
                <c:manualLayout>
                  <c:x val="0"/>
                  <c:y val="-4.7077148511166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55-463D-96EF-72D05F213E45}"/>
                </c:ext>
              </c:extLst>
            </c:dLbl>
            <c:spPr>
              <a:noFill/>
              <a:ln>
                <a:noFill/>
              </a:ln>
              <a:effectLst/>
            </c:spPr>
            <c:txPr>
              <a:bodyPr wrap="square" lIns="38100" tIns="19050" rIns="38100" bIns="19050" anchor="ctr">
                <a:spAutoFit/>
              </a:bodyPr>
              <a:lstStyle/>
              <a:p>
                <a:pPr>
                  <a:defRPr sz="9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Sheet1!$M$150:$R$151</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Sheet1!$M$152:$R$152</c:f>
              <c:numCache>
                <c:formatCode>0.0%</c:formatCode>
                <c:ptCount val="6"/>
                <c:pt idx="0">
                  <c:v>1.3623978201634876E-2</c:v>
                </c:pt>
                <c:pt idx="1">
                  <c:v>6.2330623306233061E-2</c:v>
                </c:pt>
                <c:pt idx="2">
                  <c:v>0.12562814070351758</c:v>
                </c:pt>
                <c:pt idx="3">
                  <c:v>0.25966850828729282</c:v>
                </c:pt>
                <c:pt idx="4">
                  <c:v>0.52352941176470591</c:v>
                </c:pt>
                <c:pt idx="5">
                  <c:v>0.85971223021582732</c:v>
                </c:pt>
              </c:numCache>
            </c:numRef>
          </c:val>
          <c:smooth val="0"/>
          <c:extLst>
            <c:ext xmlns:c16="http://schemas.microsoft.com/office/drawing/2014/chart" uri="{C3380CC4-5D6E-409C-BE32-E72D297353CC}">
              <c16:uniqueId val="{00000002-F555-463D-96EF-72D05F213E45}"/>
            </c:ext>
          </c:extLst>
        </c:ser>
        <c:ser>
          <c:idx val="3"/>
          <c:order val="3"/>
          <c:tx>
            <c:strRef>
              <c:f>Sheet1!$E$155:$F$155</c:f>
              <c:strCache>
                <c:ptCount val="2"/>
                <c:pt idx="0">
                  <c:v>広域連合</c:v>
                </c:pt>
              </c:strCache>
            </c:strRef>
          </c:tx>
          <c:spPr>
            <a:ln w="25400" cap="rnd">
              <a:solidFill>
                <a:schemeClr val="accent6">
                  <a:lumMod val="75000"/>
                </a:schemeClr>
              </a:solidFill>
              <a:prstDash val="sysDot"/>
              <a:round/>
            </a:ln>
            <a:effectLst/>
          </c:spPr>
          <c:marker>
            <c:symbol val="circle"/>
            <c:size val="5"/>
            <c:spPr>
              <a:solidFill>
                <a:schemeClr val="bg1"/>
              </a:solidFill>
              <a:ln w="6350">
                <a:solidFill>
                  <a:schemeClr val="accent6">
                    <a:lumMod val="75000"/>
                  </a:schemeClr>
                </a:solidFill>
              </a:ln>
              <a:effectLst/>
            </c:spPr>
          </c:marker>
          <c:dLbls>
            <c:dLbl>
              <c:idx val="1"/>
              <c:layout>
                <c:manualLayout>
                  <c:x val="-8.557991529984324E-2"/>
                  <c:y val="-1.4982209842126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55-463D-96EF-72D05F213E45}"/>
                </c:ext>
              </c:extLst>
            </c:dLbl>
            <c:dLbl>
              <c:idx val="2"/>
              <c:layout>
                <c:manualLayout>
                  <c:x val="-9.9389809135253027E-2"/>
                  <c:y val="-1.7730477393794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0E-4EC8-BDC5-219BD4E2E14B}"/>
                </c:ext>
              </c:extLst>
            </c:dLbl>
            <c:dLbl>
              <c:idx val="3"/>
              <c:layout>
                <c:manualLayout>
                  <c:x val="-0.10365929799111129"/>
                  <c:y val="-2.9105354395476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55-463D-96EF-72D05F213E45}"/>
                </c:ext>
              </c:extLst>
            </c:dLbl>
            <c:dLbl>
              <c:idx val="4"/>
              <c:layout>
                <c:manualLayout>
                  <c:x val="-0.10678721887195351"/>
                  <c:y val="-1.733606726768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55-463D-96EF-72D05F213E45}"/>
                </c:ext>
              </c:extLst>
            </c:dLbl>
            <c:dLbl>
              <c:idx val="5"/>
              <c:layout>
                <c:manualLayout>
                  <c:x val="-8.0155066061935301E-2"/>
                  <c:y val="-1.2628352416568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55-463D-96EF-72D05F213E45}"/>
                </c:ext>
              </c:extLst>
            </c:dLbl>
            <c:spPr>
              <a:noFill/>
              <a:ln>
                <a:noFill/>
              </a:ln>
              <a:effectLst/>
            </c:spPr>
            <c:txPr>
              <a:bodyPr wrap="square" lIns="38100" tIns="19050" rIns="38100" bIns="19050" anchor="ctr">
                <a:spAutoFit/>
              </a:bodyPr>
              <a:lstStyle/>
              <a:p>
                <a:pPr>
                  <a:defRPr sz="90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a:solidFill>
                        <a:sysClr val="window" lastClr="FFFFFF">
                          <a:lumMod val="85000"/>
                        </a:sysClr>
                      </a:solidFill>
                    </a:ln>
                  </c:spPr>
                </c15:leaderLines>
              </c:ext>
            </c:extLst>
          </c:dLbls>
          <c:cat>
            <c:multiLvlStrRef>
              <c:f>Sheet1!$M$150:$R$151</c:f>
              <c:multiLvlStrCache>
                <c:ptCount val="6"/>
                <c:lvl>
                  <c:pt idx="0">
                    <c:v>65-69歳</c:v>
                  </c:pt>
                  <c:pt idx="1">
                    <c:v>70-74歳</c:v>
                  </c:pt>
                  <c:pt idx="2">
                    <c:v>75-79歳</c:v>
                  </c:pt>
                  <c:pt idx="3">
                    <c:v>80-84歳</c:v>
                  </c:pt>
                  <c:pt idx="4">
                    <c:v>85-89歳</c:v>
                  </c:pt>
                  <c:pt idx="5">
                    <c:v>90歳以上</c:v>
                  </c:pt>
                </c:lvl>
                <c:lvl>
                  <c:pt idx="0">
                    <c:v>女性</c:v>
                  </c:pt>
                </c:lvl>
              </c:multiLvlStrCache>
            </c:multiLvlStrRef>
          </c:cat>
          <c:val>
            <c:numRef>
              <c:f>Sheet1!$M$155:$R$155</c:f>
              <c:numCache>
                <c:formatCode>0.0%</c:formatCode>
                <c:ptCount val="6"/>
                <c:pt idx="0">
                  <c:v>2.3551509897413669E-2</c:v>
                </c:pt>
                <c:pt idx="1">
                  <c:v>5.4040106163373638E-2</c:v>
                </c:pt>
                <c:pt idx="2">
                  <c:v>0.11128775834658187</c:v>
                </c:pt>
                <c:pt idx="3">
                  <c:v>0.2694347432414953</c:v>
                </c:pt>
                <c:pt idx="4">
                  <c:v>0.50163119465589556</c:v>
                </c:pt>
                <c:pt idx="5">
                  <c:v>0.78931140801644395</c:v>
                </c:pt>
              </c:numCache>
            </c:numRef>
          </c:val>
          <c:smooth val="0"/>
          <c:extLst>
            <c:ext xmlns:c16="http://schemas.microsoft.com/office/drawing/2014/chart" uri="{C3380CC4-5D6E-409C-BE32-E72D297353CC}">
              <c16:uniqueId val="{00000003-F555-463D-96EF-72D05F213E45}"/>
            </c:ext>
          </c:extLst>
        </c:ser>
        <c:dLbls>
          <c:showLegendKey val="0"/>
          <c:showVal val="0"/>
          <c:showCatName val="0"/>
          <c:showSerName val="0"/>
          <c:showPercent val="0"/>
          <c:showBubbleSize val="0"/>
        </c:dLbls>
        <c:marker val="1"/>
        <c:smooth val="0"/>
        <c:axId val="1581183807"/>
        <c:axId val="1581179007"/>
      </c:lineChart>
      <c:catAx>
        <c:axId val="158118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79007"/>
        <c:crosses val="autoZero"/>
        <c:auto val="1"/>
        <c:lblAlgn val="ctr"/>
        <c:lblOffset val="100"/>
        <c:noMultiLvlLbl val="0"/>
      </c:catAx>
      <c:valAx>
        <c:axId val="15811790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581183807"/>
        <c:crosses val="autoZero"/>
        <c:crossBetween val="between"/>
      </c:valAx>
    </c:plotArea>
    <c:legend>
      <c:legendPos val="r"/>
      <c:legendEntry>
        <c:idx val="2"/>
        <c:delete val="1"/>
      </c:legendEntry>
      <c:layout>
        <c:manualLayout>
          <c:xMode val="edge"/>
          <c:yMode val="edge"/>
          <c:x val="0.14724531433362673"/>
          <c:y val="5.5890459694962306E-2"/>
          <c:w val="0.43854236107257161"/>
          <c:h val="0.20307270736800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extLst/>
  </c:chart>
  <c:spPr>
    <a:noFill/>
    <a:ln w="9525" cap="flat" cmpd="sng" algn="ctr">
      <a:noFill/>
      <a:round/>
    </a:ln>
    <a:effectLst/>
  </c:spPr>
  <c:txPr>
    <a:bodyPr/>
    <a:lstStyle/>
    <a:p>
      <a:pPr>
        <a:defRPr>
          <a:latin typeface="+mn-ea"/>
          <a:ea typeface="+mn-ea"/>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0.74331</cdr:x>
      <cdr:y>0.09117</cdr:y>
    </cdr:from>
    <cdr:to>
      <cdr:x>0.74331</cdr:x>
      <cdr:y>0.18945</cdr:y>
    </cdr:to>
    <cdr:cxnSp macro="">
      <cdr:nvCxnSpPr>
        <cdr:cNvPr id="2" name="直線矢印コネクタ 1">
          <a:extLst xmlns:a="http://schemas.openxmlformats.org/drawingml/2006/main">
            <a:ext uri="{FF2B5EF4-FFF2-40B4-BE49-F238E27FC236}">
              <a16:creationId xmlns:a16="http://schemas.microsoft.com/office/drawing/2014/main" id="{BB4633F4-ACCB-FEF7-C2C4-65C8D1CF7A51}"/>
            </a:ext>
          </a:extLst>
        </cdr:cNvPr>
        <cdr:cNvCxnSpPr>
          <a:cxnSpLocks xmlns:a="http://schemas.openxmlformats.org/drawingml/2006/main"/>
        </cdr:cNvCxnSpPr>
      </cdr:nvCxnSpPr>
      <cdr:spPr>
        <a:xfrm xmlns:a="http://schemas.openxmlformats.org/drawingml/2006/main">
          <a:off x="6321249" y="500906"/>
          <a:ext cx="0" cy="539984"/>
        </a:xfrm>
        <a:prstGeom xmlns:a="http://schemas.openxmlformats.org/drawingml/2006/main" prst="straightConnector1">
          <a:avLst/>
        </a:prstGeom>
        <a:ln xmlns:a="http://schemas.openxmlformats.org/drawingml/2006/main" w="44450">
          <a:solidFill>
            <a:srgbClr val="C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0.68742</cdr:x>
      <cdr:y>0.09356</cdr:y>
    </cdr:from>
    <cdr:to>
      <cdr:x>0.68742</cdr:x>
      <cdr:y>0.19184</cdr:y>
    </cdr:to>
    <cdr:cxnSp macro="">
      <cdr:nvCxnSpPr>
        <cdr:cNvPr id="2" name="直線矢印コネクタ 1">
          <a:extLst xmlns:a="http://schemas.openxmlformats.org/drawingml/2006/main">
            <a:ext uri="{FF2B5EF4-FFF2-40B4-BE49-F238E27FC236}">
              <a16:creationId xmlns:a16="http://schemas.microsoft.com/office/drawing/2014/main" id="{BB4633F4-ACCB-FEF7-C2C4-65C8D1CF7A51}"/>
            </a:ext>
          </a:extLst>
        </cdr:cNvPr>
        <cdr:cNvCxnSpPr>
          <a:cxnSpLocks xmlns:a="http://schemas.openxmlformats.org/drawingml/2006/main"/>
        </cdr:cNvCxnSpPr>
      </cdr:nvCxnSpPr>
      <cdr:spPr>
        <a:xfrm xmlns:a="http://schemas.openxmlformats.org/drawingml/2006/main">
          <a:off x="5845992" y="514046"/>
          <a:ext cx="0" cy="539983"/>
        </a:xfrm>
        <a:prstGeom xmlns:a="http://schemas.openxmlformats.org/drawingml/2006/main" prst="straightConnector1">
          <a:avLst/>
        </a:prstGeom>
        <a:ln xmlns:a="http://schemas.openxmlformats.org/drawingml/2006/main" w="44450">
          <a:solidFill>
            <a:srgbClr val="C00000"/>
          </a:solidFill>
          <a:headEnd type="none"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25" tIns="45713" rIns="91425" bIns="45713" rtlCol="0"/>
          <a:lstStyle>
            <a:lvl1pPr algn="r">
              <a:defRPr sz="1200"/>
            </a:lvl1pPr>
          </a:lstStyle>
          <a:p>
            <a:fld id="{6E7C90CC-B97A-437E-A159-C1D4C12EDFB0}" type="datetimeFigureOut">
              <a:rPr kumimoji="1" lang="ja-JP" altLang="en-US" smtClean="0"/>
              <a:t>2024/11/20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1425" tIns="45713" rIns="91425" bIns="45713" rtlCol="0" anchor="b"/>
          <a:lstStyle>
            <a:lvl1pPr algn="r">
              <a:defRPr sz="1200"/>
            </a:lvl1pPr>
          </a:lstStyle>
          <a:p>
            <a:fld id="{DCDFC8B8-7A43-4E5E-ACA8-CA926076A783}" type="slidenum">
              <a:rPr kumimoji="1" lang="ja-JP" altLang="en-US" smtClean="0"/>
              <a:t>‹#›</a:t>
            </a:fld>
            <a:endParaRPr kumimoji="1" lang="ja-JP" altLang="en-US"/>
          </a:p>
        </p:txBody>
      </p:sp>
    </p:spTree>
    <p:extLst>
      <p:ext uri="{BB962C8B-B14F-4D97-AF65-F5344CB8AC3E}">
        <p14:creationId xmlns:p14="http://schemas.microsoft.com/office/powerpoint/2010/main" val="3987236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13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4650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88150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387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4824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9751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9032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50024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2440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788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9656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534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2558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DFC8B8-7A43-4E5E-ACA8-CA926076A783}" type="slidenum">
              <a:rPr kumimoji="1" lang="ja-JP" altLang="en-US" smtClean="0"/>
              <a:t>7</a:t>
            </a:fld>
            <a:endParaRPr kumimoji="1" lang="ja-JP" altLang="en-US"/>
          </a:p>
        </p:txBody>
      </p:sp>
    </p:spTree>
    <p:extLst>
      <p:ext uri="{BB962C8B-B14F-4D97-AF65-F5344CB8AC3E}">
        <p14:creationId xmlns:p14="http://schemas.microsoft.com/office/powerpoint/2010/main" val="150705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3059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391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4575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4882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2657211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26090-E4A8-492C-B0CA-D9F6DCE235D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DEB7056-DE25-4A86-A2D8-4660D596E2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B258A1-54D8-4BED-9FA7-42EE742F6C92}"/>
              </a:ext>
            </a:extLst>
          </p:cNvPr>
          <p:cNvSpPr>
            <a:spLocks noGrp="1"/>
          </p:cNvSpPr>
          <p:nvPr>
            <p:ph type="dt" sz="half" idx="10"/>
          </p:nvPr>
        </p:nvSpPr>
        <p:spPr/>
        <p:txBody>
          <a:bodyPr/>
          <a:lstStyle/>
          <a:p>
            <a:fld id="{97BF1DB1-416F-417D-9B0F-A792F7433CE6}" type="datetime1">
              <a:rPr kumimoji="1" lang="ja-JP" altLang="en-US" smtClean="0"/>
              <a:t>2024/11/20</a:t>
            </a:fld>
            <a:endParaRPr kumimoji="1" lang="ja-JP" altLang="en-US"/>
          </a:p>
        </p:txBody>
      </p:sp>
      <p:sp>
        <p:nvSpPr>
          <p:cNvPr id="5" name="フッター プレースホルダー 4">
            <a:extLst>
              <a:ext uri="{FF2B5EF4-FFF2-40B4-BE49-F238E27FC236}">
                <a16:creationId xmlns:a16="http://schemas.microsoft.com/office/drawing/2014/main" id="{7BD52F1D-29D5-4E87-924D-EE9DA1530F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4B373C-9C77-4B41-B4CB-3AF36F05E414}"/>
              </a:ext>
            </a:extLst>
          </p:cNvPr>
          <p:cNvSpPr>
            <a:spLocks noGrp="1"/>
          </p:cNvSpPr>
          <p:nvPr>
            <p:ph type="sldNum" sz="quarter" idx="12"/>
          </p:nvPr>
        </p:nvSpPr>
        <p:spPr>
          <a:xfrm>
            <a:off x="7086600" y="6492875"/>
            <a:ext cx="2057400" cy="365125"/>
          </a:xfrm>
          <a:prstGeom prst="rect">
            <a:avLst/>
          </a:prstGeom>
        </p:spPr>
        <p:txBody>
          <a:bodyPr/>
          <a:lstStyle/>
          <a:p>
            <a:fld id="{0689E27D-1950-4930-8D06-280ECFA7327D}" type="slidenum">
              <a:rPr kumimoji="1" lang="ja-JP" altLang="en-US" smtClean="0"/>
              <a:t>‹#›</a:t>
            </a:fld>
            <a:endParaRPr kumimoji="1" lang="ja-JP" altLang="en-US"/>
          </a:p>
        </p:txBody>
      </p:sp>
    </p:spTree>
    <p:extLst>
      <p:ext uri="{BB962C8B-B14F-4D97-AF65-F5344CB8AC3E}">
        <p14:creationId xmlns:p14="http://schemas.microsoft.com/office/powerpoint/2010/main" val="360357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AFBEB-CD00-4012-B7CE-3DD0EFCB7B30}"/>
              </a:ext>
            </a:extLst>
          </p:cNvPr>
          <p:cNvSpPr>
            <a:spLocks noGrp="1"/>
          </p:cNvSpPr>
          <p:nvPr>
            <p:ph type="title"/>
          </p:nvPr>
        </p:nvSpPr>
        <p:spPr/>
        <p:txBody>
          <a:bodyPr/>
          <a:lstStyle>
            <a:lvl1pPr>
              <a:defRPr b="1">
                <a:solidFill>
                  <a:schemeClr val="tx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320F82A8-C80B-44A1-8C0F-10049F9F2701}"/>
              </a:ext>
            </a:extLst>
          </p:cNvPr>
          <p:cNvSpPr>
            <a:spLocks noGrp="1"/>
          </p:cNvSpPr>
          <p:nvPr>
            <p:ph idx="1"/>
          </p:nvPr>
        </p:nvSpPr>
        <p:spPr>
          <a:xfrm>
            <a:off x="327660" y="1059180"/>
            <a:ext cx="8503920" cy="5494017"/>
          </a:xfrm>
        </p:spPr>
        <p:txBody>
          <a:bodyPr/>
          <a:lstStyle>
            <a:lvl1pPr>
              <a:defRPr sz="2400"/>
            </a:lvl1pPr>
            <a:lvl2pPr>
              <a:defRPr sz="20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F782D66D-2FE8-41E4-834B-E86C7DE5A3B6}"/>
              </a:ext>
            </a:extLst>
          </p:cNvPr>
          <p:cNvSpPr>
            <a:spLocks noGrp="1"/>
          </p:cNvSpPr>
          <p:nvPr>
            <p:ph type="dt" sz="half" idx="10"/>
          </p:nvPr>
        </p:nvSpPr>
        <p:spPr/>
        <p:txBody>
          <a:bodyPr/>
          <a:lstStyle/>
          <a:p>
            <a:fld id="{77C4EB34-8623-45AA-9A7B-D10980030C76}" type="datetime1">
              <a:rPr kumimoji="1" lang="ja-JP" altLang="en-US" smtClean="0"/>
              <a:t>2024/11/20</a:t>
            </a:fld>
            <a:endParaRPr kumimoji="1" lang="ja-JP" altLang="en-US"/>
          </a:p>
        </p:txBody>
      </p:sp>
      <p:sp>
        <p:nvSpPr>
          <p:cNvPr id="5" name="フッター プレースホルダー 4">
            <a:extLst>
              <a:ext uri="{FF2B5EF4-FFF2-40B4-BE49-F238E27FC236}">
                <a16:creationId xmlns:a16="http://schemas.microsoft.com/office/drawing/2014/main" id="{DDC4F0D7-4B85-45A5-B13E-666677F4A9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D57D40-4879-46A8-A385-2C0BE4ED0AA7}"/>
              </a:ext>
            </a:extLst>
          </p:cNvPr>
          <p:cNvSpPr>
            <a:spLocks noGrp="1"/>
          </p:cNvSpPr>
          <p:nvPr>
            <p:ph type="sldNum" sz="quarter" idx="12"/>
          </p:nvPr>
        </p:nvSpPr>
        <p:spPr>
          <a:xfrm>
            <a:off x="7086600" y="6492875"/>
            <a:ext cx="2057400" cy="365125"/>
          </a:xfrm>
          <a:prstGeom prst="rect">
            <a:avLst/>
          </a:prstGeom>
        </p:spPr>
        <p:txBody>
          <a:bodyPr/>
          <a:lstStyle>
            <a:lvl1pPr>
              <a:defRPr sz="1200">
                <a:solidFill>
                  <a:schemeClr val="tx1"/>
                </a:solidFill>
              </a:defRPr>
            </a:lvl1pPr>
          </a:lstStyle>
          <a:p>
            <a:fld id="{0689E27D-1950-4930-8D06-280ECFA7327D}" type="slidenum">
              <a:rPr lang="ja-JP" altLang="en-US" smtClean="0"/>
              <a:pPr/>
              <a:t>‹#›</a:t>
            </a:fld>
            <a:endParaRPr lang="ja-JP" altLang="en-US" dirty="0"/>
          </a:p>
        </p:txBody>
      </p:sp>
      <p:cxnSp>
        <p:nvCxnSpPr>
          <p:cNvPr id="9" name="直線コネクタ 8">
            <a:extLst>
              <a:ext uri="{FF2B5EF4-FFF2-40B4-BE49-F238E27FC236}">
                <a16:creationId xmlns:a16="http://schemas.microsoft.com/office/drawing/2014/main" id="{08541999-43A4-47FB-A642-ED99E0F28CF8}"/>
              </a:ext>
            </a:extLst>
          </p:cNvPr>
          <p:cNvCxnSpPr>
            <a:cxnSpLocks/>
          </p:cNvCxnSpPr>
          <p:nvPr userDrawn="1"/>
        </p:nvCxnSpPr>
        <p:spPr>
          <a:xfrm>
            <a:off x="432000" y="809469"/>
            <a:ext cx="828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13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AFBEB-CD00-4012-B7CE-3DD0EFCB7B30}"/>
              </a:ext>
            </a:extLst>
          </p:cNvPr>
          <p:cNvSpPr>
            <a:spLocks noGrp="1"/>
          </p:cNvSpPr>
          <p:nvPr>
            <p:ph type="title"/>
          </p:nvPr>
        </p:nvSpPr>
        <p:spPr/>
        <p:txBody>
          <a:bodyPr/>
          <a:lstStyle>
            <a:lvl1pPr>
              <a:defRPr b="1">
                <a:solidFill>
                  <a:schemeClr val="tx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320F82A8-C80B-44A1-8C0F-10049F9F2701}"/>
              </a:ext>
            </a:extLst>
          </p:cNvPr>
          <p:cNvSpPr>
            <a:spLocks noGrp="1"/>
          </p:cNvSpPr>
          <p:nvPr>
            <p:ph idx="1"/>
          </p:nvPr>
        </p:nvSpPr>
        <p:spPr>
          <a:xfrm>
            <a:off x="266700" y="1043942"/>
            <a:ext cx="4105276" cy="5448927"/>
          </a:xfrm>
        </p:spPr>
        <p:txBody>
          <a:bodyPr/>
          <a:lstStyle>
            <a:lvl1pPr>
              <a:defRPr sz="2400"/>
            </a:lvl1pPr>
            <a:lvl2pPr>
              <a:defRPr sz="20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F782D66D-2FE8-41E4-834B-E86C7DE5A3B6}"/>
              </a:ext>
            </a:extLst>
          </p:cNvPr>
          <p:cNvSpPr>
            <a:spLocks noGrp="1"/>
          </p:cNvSpPr>
          <p:nvPr>
            <p:ph type="dt" sz="half" idx="10"/>
          </p:nvPr>
        </p:nvSpPr>
        <p:spPr/>
        <p:txBody>
          <a:bodyPr/>
          <a:lstStyle/>
          <a:p>
            <a:fld id="{C6C6F3B3-D72C-438A-9016-329693CB15EE}" type="datetime1">
              <a:rPr kumimoji="1" lang="ja-JP" altLang="en-US" smtClean="0"/>
              <a:t>2024/11/20</a:t>
            </a:fld>
            <a:endParaRPr kumimoji="1" lang="ja-JP" altLang="en-US"/>
          </a:p>
        </p:txBody>
      </p:sp>
      <p:sp>
        <p:nvSpPr>
          <p:cNvPr id="5" name="フッター プレースホルダー 4">
            <a:extLst>
              <a:ext uri="{FF2B5EF4-FFF2-40B4-BE49-F238E27FC236}">
                <a16:creationId xmlns:a16="http://schemas.microsoft.com/office/drawing/2014/main" id="{DDC4F0D7-4B85-45A5-B13E-666677F4A9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D57D40-4879-46A8-A385-2C0BE4ED0AA7}"/>
              </a:ext>
            </a:extLst>
          </p:cNvPr>
          <p:cNvSpPr>
            <a:spLocks noGrp="1"/>
          </p:cNvSpPr>
          <p:nvPr>
            <p:ph type="sldNum" sz="quarter" idx="12"/>
          </p:nvPr>
        </p:nvSpPr>
        <p:spPr>
          <a:xfrm>
            <a:off x="7086600" y="6492875"/>
            <a:ext cx="2057400" cy="365125"/>
          </a:xfrm>
          <a:prstGeom prst="rect">
            <a:avLst/>
          </a:prstGeom>
        </p:spPr>
        <p:txBody>
          <a:bodyPr/>
          <a:lstStyle>
            <a:lvl1pPr>
              <a:defRPr sz="1200">
                <a:solidFill>
                  <a:schemeClr val="tx1"/>
                </a:solidFill>
              </a:defRPr>
            </a:lvl1pPr>
          </a:lstStyle>
          <a:p>
            <a:fld id="{0689E27D-1950-4930-8D06-280ECFA7327D}" type="slidenum">
              <a:rPr lang="ja-JP" altLang="en-US" smtClean="0"/>
              <a:pPr/>
              <a:t>‹#›</a:t>
            </a:fld>
            <a:endParaRPr lang="ja-JP" altLang="en-US"/>
          </a:p>
        </p:txBody>
      </p:sp>
      <p:cxnSp>
        <p:nvCxnSpPr>
          <p:cNvPr id="9" name="直線コネクタ 8">
            <a:extLst>
              <a:ext uri="{FF2B5EF4-FFF2-40B4-BE49-F238E27FC236}">
                <a16:creationId xmlns:a16="http://schemas.microsoft.com/office/drawing/2014/main" id="{08541999-43A4-47FB-A642-ED99E0F28CF8}"/>
              </a:ext>
            </a:extLst>
          </p:cNvPr>
          <p:cNvCxnSpPr>
            <a:cxnSpLocks/>
          </p:cNvCxnSpPr>
          <p:nvPr userDrawn="1"/>
        </p:nvCxnSpPr>
        <p:spPr>
          <a:xfrm>
            <a:off x="432000" y="809469"/>
            <a:ext cx="82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コンテンツ プレースホルダー 2">
            <a:extLst>
              <a:ext uri="{FF2B5EF4-FFF2-40B4-BE49-F238E27FC236}">
                <a16:creationId xmlns:a16="http://schemas.microsoft.com/office/drawing/2014/main" id="{BB457AC6-802D-315E-8F22-20759A6B20DD}"/>
              </a:ext>
            </a:extLst>
          </p:cNvPr>
          <p:cNvSpPr>
            <a:spLocks noGrp="1"/>
          </p:cNvSpPr>
          <p:nvPr>
            <p:ph idx="13"/>
          </p:nvPr>
        </p:nvSpPr>
        <p:spPr>
          <a:xfrm>
            <a:off x="4772026" y="1043938"/>
            <a:ext cx="4105274" cy="5448927"/>
          </a:xfrm>
        </p:spPr>
        <p:txBody>
          <a:bodyPr/>
          <a:lstStyle>
            <a:lvl1pPr>
              <a:defRPr sz="2400"/>
            </a:lvl1pPr>
            <a:lvl2pPr>
              <a:defRPr sz="20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22338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AFBEB-CD00-4012-B7CE-3DD0EFCB7B30}"/>
              </a:ext>
            </a:extLst>
          </p:cNvPr>
          <p:cNvSpPr>
            <a:spLocks noGrp="1"/>
          </p:cNvSpPr>
          <p:nvPr>
            <p:ph type="title"/>
          </p:nvPr>
        </p:nvSpPr>
        <p:spPr/>
        <p:txBody>
          <a:bodyPr/>
          <a:lstStyle>
            <a:lvl1pPr>
              <a:defRPr b="1">
                <a:solidFill>
                  <a:schemeClr val="tx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320F82A8-C80B-44A1-8C0F-10049F9F2701}"/>
              </a:ext>
            </a:extLst>
          </p:cNvPr>
          <p:cNvSpPr>
            <a:spLocks noGrp="1"/>
          </p:cNvSpPr>
          <p:nvPr>
            <p:ph idx="1"/>
          </p:nvPr>
        </p:nvSpPr>
        <p:spPr>
          <a:xfrm>
            <a:off x="335280" y="3911191"/>
            <a:ext cx="8450580" cy="2739992"/>
          </a:xfrm>
        </p:spPr>
        <p:txBody>
          <a:bodyPr/>
          <a:lstStyle>
            <a:lvl1pPr>
              <a:defRPr sz="2400"/>
            </a:lvl1pPr>
            <a:lvl2pPr>
              <a:defRPr sz="20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F782D66D-2FE8-41E4-834B-E86C7DE5A3B6}"/>
              </a:ext>
            </a:extLst>
          </p:cNvPr>
          <p:cNvSpPr>
            <a:spLocks noGrp="1"/>
          </p:cNvSpPr>
          <p:nvPr>
            <p:ph type="dt" sz="half" idx="10"/>
          </p:nvPr>
        </p:nvSpPr>
        <p:spPr/>
        <p:txBody>
          <a:bodyPr/>
          <a:lstStyle/>
          <a:p>
            <a:fld id="{5A022D83-9408-4871-944C-F51DB110B459}" type="datetime1">
              <a:rPr kumimoji="1" lang="ja-JP" altLang="en-US" smtClean="0"/>
              <a:t>2024/11/20</a:t>
            </a:fld>
            <a:endParaRPr kumimoji="1" lang="ja-JP" altLang="en-US"/>
          </a:p>
        </p:txBody>
      </p:sp>
      <p:sp>
        <p:nvSpPr>
          <p:cNvPr id="5" name="フッター プレースホルダー 4">
            <a:extLst>
              <a:ext uri="{FF2B5EF4-FFF2-40B4-BE49-F238E27FC236}">
                <a16:creationId xmlns:a16="http://schemas.microsoft.com/office/drawing/2014/main" id="{DDC4F0D7-4B85-45A5-B13E-666677F4A9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D57D40-4879-46A8-A385-2C0BE4ED0AA7}"/>
              </a:ext>
            </a:extLst>
          </p:cNvPr>
          <p:cNvSpPr>
            <a:spLocks noGrp="1"/>
          </p:cNvSpPr>
          <p:nvPr>
            <p:ph type="sldNum" sz="quarter" idx="12"/>
          </p:nvPr>
        </p:nvSpPr>
        <p:spPr>
          <a:xfrm>
            <a:off x="7086600" y="6492875"/>
            <a:ext cx="2057400" cy="365125"/>
          </a:xfrm>
          <a:prstGeom prst="rect">
            <a:avLst/>
          </a:prstGeom>
        </p:spPr>
        <p:txBody>
          <a:bodyPr/>
          <a:lstStyle>
            <a:lvl1pPr>
              <a:defRPr sz="1200">
                <a:solidFill>
                  <a:schemeClr val="tx1"/>
                </a:solidFill>
              </a:defRPr>
            </a:lvl1pPr>
          </a:lstStyle>
          <a:p>
            <a:fld id="{0689E27D-1950-4930-8D06-280ECFA7327D}" type="slidenum">
              <a:rPr lang="ja-JP" altLang="en-US" smtClean="0"/>
              <a:pPr/>
              <a:t>‹#›</a:t>
            </a:fld>
            <a:endParaRPr lang="ja-JP" altLang="en-US"/>
          </a:p>
        </p:txBody>
      </p:sp>
      <p:cxnSp>
        <p:nvCxnSpPr>
          <p:cNvPr id="9" name="直線コネクタ 8">
            <a:extLst>
              <a:ext uri="{FF2B5EF4-FFF2-40B4-BE49-F238E27FC236}">
                <a16:creationId xmlns:a16="http://schemas.microsoft.com/office/drawing/2014/main" id="{08541999-43A4-47FB-A642-ED99E0F28CF8}"/>
              </a:ext>
            </a:extLst>
          </p:cNvPr>
          <p:cNvCxnSpPr>
            <a:cxnSpLocks/>
          </p:cNvCxnSpPr>
          <p:nvPr userDrawn="1"/>
        </p:nvCxnSpPr>
        <p:spPr>
          <a:xfrm>
            <a:off x="432000" y="809469"/>
            <a:ext cx="828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コンテンツ プレースホルダー 2">
            <a:extLst>
              <a:ext uri="{FF2B5EF4-FFF2-40B4-BE49-F238E27FC236}">
                <a16:creationId xmlns:a16="http://schemas.microsoft.com/office/drawing/2014/main" id="{7BE92DD7-46A1-B3C0-3E22-7D5CDCE91D74}"/>
              </a:ext>
            </a:extLst>
          </p:cNvPr>
          <p:cNvSpPr>
            <a:spLocks noGrp="1"/>
          </p:cNvSpPr>
          <p:nvPr>
            <p:ph idx="13"/>
          </p:nvPr>
        </p:nvSpPr>
        <p:spPr>
          <a:xfrm>
            <a:off x="335280" y="958756"/>
            <a:ext cx="8450580" cy="2739992"/>
          </a:xfrm>
        </p:spPr>
        <p:txBody>
          <a:bodyPr/>
          <a:lstStyle>
            <a:lvl1pPr>
              <a:defRPr sz="2400"/>
            </a:lvl1pPr>
            <a:lvl2pPr>
              <a:defRPr sz="20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95154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832B9-A10E-4BBB-8E6A-06F88D934AD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D98040-9A1E-412B-BE42-6419CE1B0013}"/>
              </a:ext>
            </a:extLst>
          </p:cNvPr>
          <p:cNvSpPr>
            <a:spLocks noGrp="1"/>
          </p:cNvSpPr>
          <p:nvPr>
            <p:ph type="dt" sz="half" idx="10"/>
          </p:nvPr>
        </p:nvSpPr>
        <p:spPr/>
        <p:txBody>
          <a:bodyPr/>
          <a:lstStyle/>
          <a:p>
            <a:fld id="{190F1E9D-8757-4C1A-B490-9509DC75E51F}" type="datetime1">
              <a:rPr kumimoji="1" lang="ja-JP" altLang="en-US" smtClean="0"/>
              <a:t>2024/11/20</a:t>
            </a:fld>
            <a:endParaRPr kumimoji="1" lang="ja-JP" altLang="en-US"/>
          </a:p>
        </p:txBody>
      </p:sp>
      <p:sp>
        <p:nvSpPr>
          <p:cNvPr id="4" name="フッター プレースホルダー 3">
            <a:extLst>
              <a:ext uri="{FF2B5EF4-FFF2-40B4-BE49-F238E27FC236}">
                <a16:creationId xmlns:a16="http://schemas.microsoft.com/office/drawing/2014/main" id="{4C9AC750-7DE7-4037-A4CA-191227455A5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BB4A67-0EEF-4BF8-B38B-EFB865901969}"/>
              </a:ext>
            </a:extLst>
          </p:cNvPr>
          <p:cNvSpPr>
            <a:spLocks noGrp="1"/>
          </p:cNvSpPr>
          <p:nvPr>
            <p:ph type="sldNum" sz="quarter" idx="12"/>
          </p:nvPr>
        </p:nvSpPr>
        <p:spPr>
          <a:xfrm>
            <a:off x="7086600" y="6492875"/>
            <a:ext cx="2057400" cy="365125"/>
          </a:xfrm>
          <a:prstGeom prst="rect">
            <a:avLst/>
          </a:prstGeom>
        </p:spPr>
        <p:txBody>
          <a:bodyPr/>
          <a:lstStyle/>
          <a:p>
            <a:fld id="{0689E27D-1950-4930-8D06-280ECFA7327D}"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B238C54B-0CC1-4607-94BC-72B612CE6F86}"/>
              </a:ext>
            </a:extLst>
          </p:cNvPr>
          <p:cNvSpPr>
            <a:spLocks noGrp="1"/>
          </p:cNvSpPr>
          <p:nvPr>
            <p:ph idx="1"/>
          </p:nvPr>
        </p:nvSpPr>
        <p:spPr>
          <a:xfrm>
            <a:off x="522000" y="1259174"/>
            <a:ext cx="8100000" cy="4917789"/>
          </a:xfrm>
        </p:spPr>
        <p:txBody>
          <a:bodyPr/>
          <a:lstStyle>
            <a:lvl1pPr>
              <a:defRPr sz="2400"/>
            </a:lvl1pPr>
            <a:lvl2pPr>
              <a:defRPr sz="2000"/>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82347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07C84-B654-4C29-B763-2B03CE89760C}"/>
              </a:ext>
            </a:extLst>
          </p:cNvPr>
          <p:cNvSpPr>
            <a:spLocks noGrp="1"/>
          </p:cNvSpPr>
          <p:nvPr>
            <p:ph type="title"/>
          </p:nvPr>
        </p:nvSpPr>
        <p:spPr/>
        <p:txBody>
          <a:bodyPr/>
          <a:lstStyle>
            <a:lvl1pPr>
              <a:defRPr b="1">
                <a:solidFill>
                  <a:schemeClr val="tx1"/>
                </a:solidFill>
              </a:defRPr>
            </a:lvl1pPr>
          </a:lstStyle>
          <a:p>
            <a:r>
              <a:rPr kumimoji="1" lang="ja-JP" altLang="en-US" dirty="0"/>
              <a:t>マスター タイトルの書式設定</a:t>
            </a:r>
          </a:p>
        </p:txBody>
      </p:sp>
      <p:sp>
        <p:nvSpPr>
          <p:cNvPr id="3" name="日付プレースホルダー 2">
            <a:extLst>
              <a:ext uri="{FF2B5EF4-FFF2-40B4-BE49-F238E27FC236}">
                <a16:creationId xmlns:a16="http://schemas.microsoft.com/office/drawing/2014/main" id="{051D1F8F-3BF6-4F4D-B29F-E0C6957314DE}"/>
              </a:ext>
            </a:extLst>
          </p:cNvPr>
          <p:cNvSpPr>
            <a:spLocks noGrp="1"/>
          </p:cNvSpPr>
          <p:nvPr>
            <p:ph type="dt" sz="half" idx="10"/>
          </p:nvPr>
        </p:nvSpPr>
        <p:spPr/>
        <p:txBody>
          <a:bodyPr/>
          <a:lstStyle/>
          <a:p>
            <a:fld id="{3E627CDC-87CE-4DDE-BB6E-3B5F7AB0CFB7}" type="datetime1">
              <a:rPr kumimoji="1" lang="ja-JP" altLang="en-US" smtClean="0"/>
              <a:t>2024/11/20</a:t>
            </a:fld>
            <a:endParaRPr kumimoji="1" lang="ja-JP" altLang="en-US"/>
          </a:p>
        </p:txBody>
      </p:sp>
      <p:sp>
        <p:nvSpPr>
          <p:cNvPr id="4" name="フッター プレースホルダー 3">
            <a:extLst>
              <a:ext uri="{FF2B5EF4-FFF2-40B4-BE49-F238E27FC236}">
                <a16:creationId xmlns:a16="http://schemas.microsoft.com/office/drawing/2014/main" id="{C7A987E3-6D3E-43C6-A506-F4FECCBAF9C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D055607-0F77-400B-8B82-F562715B5C58}"/>
              </a:ext>
            </a:extLst>
          </p:cNvPr>
          <p:cNvSpPr>
            <a:spLocks noGrp="1"/>
          </p:cNvSpPr>
          <p:nvPr>
            <p:ph type="sldNum" sz="quarter" idx="12"/>
          </p:nvPr>
        </p:nvSpPr>
        <p:spPr>
          <a:xfrm>
            <a:off x="7086600" y="6492875"/>
            <a:ext cx="2057400" cy="365125"/>
          </a:xfrm>
          <a:prstGeom prst="rect">
            <a:avLst/>
          </a:prstGeom>
        </p:spPr>
        <p:txBody>
          <a:bodyPr/>
          <a:lstStyle/>
          <a:p>
            <a:fld id="{0689E27D-1950-4930-8D06-280ECFA7327D}"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E3957D62-C126-4080-8086-2FAF0CF3D2F4}"/>
              </a:ext>
            </a:extLst>
          </p:cNvPr>
          <p:cNvCxnSpPr>
            <a:cxnSpLocks/>
          </p:cNvCxnSpPr>
          <p:nvPr userDrawn="1"/>
        </p:nvCxnSpPr>
        <p:spPr>
          <a:xfrm>
            <a:off x="432000" y="809469"/>
            <a:ext cx="828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16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39852FE-DDB6-465B-AD53-3DEFE7F65020}"/>
              </a:ext>
            </a:extLst>
          </p:cNvPr>
          <p:cNvSpPr>
            <a:spLocks noGrp="1"/>
          </p:cNvSpPr>
          <p:nvPr>
            <p:ph type="dt" sz="half" idx="10"/>
          </p:nvPr>
        </p:nvSpPr>
        <p:spPr/>
        <p:txBody>
          <a:bodyPr/>
          <a:lstStyle/>
          <a:p>
            <a:fld id="{E3EA28EC-B81A-48A6-BA40-E9ABCAA2F780}" type="datetime1">
              <a:rPr kumimoji="1" lang="ja-JP" altLang="en-US" smtClean="0"/>
              <a:t>2024/11/20</a:t>
            </a:fld>
            <a:endParaRPr kumimoji="1" lang="ja-JP" altLang="en-US"/>
          </a:p>
        </p:txBody>
      </p:sp>
      <p:sp>
        <p:nvSpPr>
          <p:cNvPr id="3" name="フッター プレースホルダー 2">
            <a:extLst>
              <a:ext uri="{FF2B5EF4-FFF2-40B4-BE49-F238E27FC236}">
                <a16:creationId xmlns:a16="http://schemas.microsoft.com/office/drawing/2014/main" id="{44911B2F-DB7F-4B50-AAF5-B9A5CF9E3D6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56D44EF-5605-4C2E-94AB-9CAACC9218C8}"/>
              </a:ext>
            </a:extLst>
          </p:cNvPr>
          <p:cNvSpPr>
            <a:spLocks noGrp="1"/>
          </p:cNvSpPr>
          <p:nvPr>
            <p:ph type="sldNum" sz="quarter" idx="12"/>
          </p:nvPr>
        </p:nvSpPr>
        <p:spPr>
          <a:xfrm>
            <a:off x="7086600" y="6492875"/>
            <a:ext cx="2057400" cy="365125"/>
          </a:xfrm>
          <a:prstGeom prst="rect">
            <a:avLst/>
          </a:prstGeom>
        </p:spPr>
        <p:txBody>
          <a:bodyPr/>
          <a:lstStyle/>
          <a:p>
            <a:fld id="{0689E27D-1950-4930-8D06-280ECFA7327D}" type="slidenum">
              <a:rPr kumimoji="1" lang="ja-JP" altLang="en-US" smtClean="0"/>
              <a:t>‹#›</a:t>
            </a:fld>
            <a:endParaRPr kumimoji="1" lang="ja-JP" altLang="en-US"/>
          </a:p>
        </p:txBody>
      </p:sp>
    </p:spTree>
    <p:extLst>
      <p:ext uri="{BB962C8B-B14F-4D97-AF65-F5344CB8AC3E}">
        <p14:creationId xmlns:p14="http://schemas.microsoft.com/office/powerpoint/2010/main" val="4025163605"/>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5" Type="http://schemas.openxmlformats.org/officeDocument/2006/relationships/slideLayout" Target="../slideLayouts/slideLayout5.xml" />
  <Relationship Id="rId4" Type="http://schemas.openxmlformats.org/officeDocument/2006/relationships/slideLayout" Target="../slideLayouts/slideLayout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AF09A3A-5832-434E-93D2-003A2F19FF95}"/>
              </a:ext>
            </a:extLst>
          </p:cNvPr>
          <p:cNvSpPr>
            <a:spLocks noGrp="1"/>
          </p:cNvSpPr>
          <p:nvPr>
            <p:ph type="title"/>
          </p:nvPr>
        </p:nvSpPr>
        <p:spPr>
          <a:xfrm>
            <a:off x="522000" y="206817"/>
            <a:ext cx="8100000" cy="720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DEF9C0-F4D0-486A-AA97-D92BCABC83BD}"/>
              </a:ext>
            </a:extLst>
          </p:cNvPr>
          <p:cNvSpPr>
            <a:spLocks noGrp="1"/>
          </p:cNvSpPr>
          <p:nvPr>
            <p:ph type="body" idx="1"/>
          </p:nvPr>
        </p:nvSpPr>
        <p:spPr>
          <a:xfrm>
            <a:off x="522000" y="1259174"/>
            <a:ext cx="8100000" cy="491778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6A4616A6-04D4-4D0C-9C1B-125395EC85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CC8630-F57B-4BAC-AAFD-A678FE9EC499}" type="datetime1">
              <a:rPr kumimoji="1" lang="ja-JP" altLang="en-US" smtClean="0"/>
              <a:t>2024/11/20</a:t>
            </a:fld>
            <a:endParaRPr kumimoji="1" lang="ja-JP" altLang="en-US"/>
          </a:p>
        </p:txBody>
      </p:sp>
      <p:sp>
        <p:nvSpPr>
          <p:cNvPr id="5" name="フッター プレースホルダー 4">
            <a:extLst>
              <a:ext uri="{FF2B5EF4-FFF2-40B4-BE49-F238E27FC236}">
                <a16:creationId xmlns:a16="http://schemas.microsoft.com/office/drawing/2014/main" id="{EF20CE8F-A9A0-45F5-B8E3-550CF7E0BD7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7" name="スライド番号プレースホルダー 5">
            <a:extLst>
              <a:ext uri="{FF2B5EF4-FFF2-40B4-BE49-F238E27FC236}">
                <a16:creationId xmlns:a16="http://schemas.microsoft.com/office/drawing/2014/main" id="{EAC5067E-7F0A-D30E-D530-4464535DD9E8}"/>
              </a:ext>
            </a:extLst>
          </p:cNvPr>
          <p:cNvSpPr>
            <a:spLocks noGrp="1"/>
          </p:cNvSpPr>
          <p:nvPr>
            <p:ph type="sldNum" sz="quarter" idx="4"/>
          </p:nvPr>
        </p:nvSpPr>
        <p:spPr>
          <a:xfrm>
            <a:off x="7086600" y="6492875"/>
            <a:ext cx="2057400" cy="365125"/>
          </a:xfrm>
          <a:prstGeom prst="rect">
            <a:avLst/>
          </a:prstGeom>
        </p:spPr>
        <p:txBody>
          <a:bodyPr anchor="ctr"/>
          <a:lstStyle>
            <a:lvl1pPr algn="r">
              <a:defRPr sz="1200">
                <a:solidFill>
                  <a:schemeClr val="tx1"/>
                </a:solidFill>
              </a:defRPr>
            </a:lvl1pPr>
          </a:lstStyle>
          <a:p>
            <a:fld id="{0689E27D-1950-4930-8D06-280ECFA7327D}" type="slidenum">
              <a:rPr lang="ja-JP" altLang="en-US" smtClean="0"/>
              <a:pPr/>
              <a:t>‹#›</a:t>
            </a:fld>
            <a:endParaRPr lang="ja-JP" altLang="en-US" dirty="0"/>
          </a:p>
        </p:txBody>
      </p:sp>
    </p:spTree>
    <p:extLst>
      <p:ext uri="{BB962C8B-B14F-4D97-AF65-F5344CB8AC3E}">
        <p14:creationId xmlns:p14="http://schemas.microsoft.com/office/powerpoint/2010/main" val="156464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 id="2147483654" r:id="rId6"/>
    <p:sldLayoutId id="2147483655" r:id="rId7"/>
  </p:sldLayoutIdLst>
  <p:hf hdr="0" ftr="0" dt="0"/>
  <p:txStyles>
    <p:titleStyle>
      <a:lvl1pPr algn="ctr" defTabSz="685800" rtl="0" eaLnBrk="1" latinLnBrk="0" hangingPunct="1">
        <a:lnSpc>
          <a:spcPct val="90000"/>
        </a:lnSpc>
        <a:spcBef>
          <a:spcPct val="0"/>
        </a:spcBef>
        <a:buNone/>
        <a:defRPr kumimoji="1" sz="28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chart" Target="../charts/chart7.xml" />
  <Relationship Id="rId2" Type="http://schemas.openxmlformats.org/officeDocument/2006/relationships/chart" Target="../charts/chart6.xml" />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3" Type="http://schemas.openxmlformats.org/officeDocument/2006/relationships/chart" Target="../charts/chart9.xml" />
  <Relationship Id="rId2" Type="http://schemas.openxmlformats.org/officeDocument/2006/relationships/chart" Target="../charts/chart8.xml" />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3" Type="http://schemas.openxmlformats.org/officeDocument/2006/relationships/chart" Target="../charts/chart11.xml" />
  <Relationship Id="rId2" Type="http://schemas.openxmlformats.org/officeDocument/2006/relationships/chart" Target="../charts/chart10.xml" />
  <Relationship Id="rId1" Type="http://schemas.openxmlformats.org/officeDocument/2006/relationships/slideLayout" Target="../slideLayouts/slideLayout3.xml" />
</Relationships>
</file>

<file path=ppt/slides/_rels/slide13.xml.rels>&#65279;<?xml version="1.0" encoding="utf-8" standalone="yes"?>
<Relationships xmlns="http://schemas.openxmlformats.org/package/2006/relationships">
  <Relationship Id="rId3" Type="http://schemas.openxmlformats.org/officeDocument/2006/relationships/chart" Target="../charts/chart13.xml" />
  <Relationship Id="rId2" Type="http://schemas.openxmlformats.org/officeDocument/2006/relationships/chart" Target="../charts/chart12.xml" />
  <Relationship Id="rId1" Type="http://schemas.openxmlformats.org/officeDocument/2006/relationships/slideLayout" Target="../slideLayouts/slideLayout3.xml" />
</Relationships>
</file>

<file path=ppt/slides/_rels/slide14.xml.rels>&#65279;<?xml version="1.0" encoding="utf-8" standalone="yes"?>
<Relationships xmlns="http://schemas.openxmlformats.org/package/2006/relationships">
  <Relationship Id="rId3" Type="http://schemas.openxmlformats.org/officeDocument/2006/relationships/chart" Target="../charts/chart14.xml" />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3" Type="http://schemas.openxmlformats.org/officeDocument/2006/relationships/chart" Target="../charts/chart15.xml" />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chart" Target="../charts/chart16.xml" />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3" Type="http://schemas.openxmlformats.org/officeDocument/2006/relationships/chart" Target="../charts/chart17.xml" />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9.xml.rels>&#65279;<?xml version="1.0" encoding="utf-8" standalone="yes"?>
<Relationships xmlns="http://schemas.openxmlformats.org/package/2006/relationships">
  <Relationship Id="rId2" Type="http://schemas.openxmlformats.org/officeDocument/2006/relationships/chart" Target="../charts/chart18.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2" Type="http://schemas.openxmlformats.org/officeDocument/2006/relationships/chart" Target="../charts/chart19.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2" Type="http://schemas.openxmlformats.org/officeDocument/2006/relationships/chart" Target="../charts/chart20.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chart" Target="../charts/chart21.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chart" Target="../charts/chart22.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3" Type="http://schemas.openxmlformats.org/officeDocument/2006/relationships/chart" Target="../charts/chart23.xml" />
  <Relationship Id="rId2" Type="http://schemas.openxmlformats.org/officeDocument/2006/relationships/notesSlide" Target="../notesSlides/notesSlide9.xml" />
  <Relationship Id="rId1" Type="http://schemas.openxmlformats.org/officeDocument/2006/relationships/slideLayout" Target="../slideLayouts/slideLayout4.xml" />
  <Relationship Id="rId4" Type="http://schemas.openxmlformats.org/officeDocument/2006/relationships/chart" Target="../charts/chart24.xml" />
</Relationships>
</file>

<file path=ppt/slides/_rels/slide25.xml.rels>&#65279;<?xml version="1.0" encoding="utf-8" standalone="yes"?>
<Relationships xmlns="http://schemas.openxmlformats.org/package/2006/relationships">
  <Relationship Id="rId3" Type="http://schemas.openxmlformats.org/officeDocument/2006/relationships/chart" Target="../charts/chart25.xml" />
  <Relationship Id="rId2" Type="http://schemas.openxmlformats.org/officeDocument/2006/relationships/notesSlide" Target="../notesSlides/notesSlide10.xml" />
  <Relationship Id="rId1" Type="http://schemas.openxmlformats.org/officeDocument/2006/relationships/slideLayout" Target="../slideLayouts/slideLayout4.xml" />
  <Relationship Id="rId4" Type="http://schemas.openxmlformats.org/officeDocument/2006/relationships/chart" Target="../charts/chart26.xml" />
</Relationships>
</file>

<file path=ppt/slides/_rels/slide26.xml.rels>&#65279;<?xml version="1.0" encoding="utf-8" standalone="yes"?>
<Relationships xmlns="http://schemas.openxmlformats.org/package/2006/relationships">
  <Relationship Id="rId3" Type="http://schemas.openxmlformats.org/officeDocument/2006/relationships/chart" Target="../charts/chart27.xml" />
  <Relationship Id="rId2" Type="http://schemas.openxmlformats.org/officeDocument/2006/relationships/notesSlide" Target="../notesSlides/notesSlide11.xml" />
  <Relationship Id="rId1" Type="http://schemas.openxmlformats.org/officeDocument/2006/relationships/slideLayout" Target="../slideLayouts/slideLayout4.xml" />
  <Relationship Id="rId4" Type="http://schemas.openxmlformats.org/officeDocument/2006/relationships/chart" Target="../charts/chart28.xml" />
</Relationships>
</file>

<file path=ppt/slides/_rels/slide27.xml.rels>&#65279;<?xml version="1.0" encoding="utf-8" standalone="yes"?>
<Relationships xmlns="http://schemas.openxmlformats.org/package/2006/relationships">
  <Relationship Id="rId3" Type="http://schemas.openxmlformats.org/officeDocument/2006/relationships/chart" Target="../charts/chart29.xml" />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3" Type="http://schemas.openxmlformats.org/officeDocument/2006/relationships/chart" Target="../charts/chart30.xml" />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3" Type="http://schemas.openxmlformats.org/officeDocument/2006/relationships/chart" Target="../charts/chart31.xml" />
  <Relationship Id="rId2" Type="http://schemas.openxmlformats.org/officeDocument/2006/relationships/notesSlide" Target="../notesSlides/notesSlide14.xml" />
  <Relationship Id="rId1" Type="http://schemas.openxmlformats.org/officeDocument/2006/relationships/slideLayout" Target="../slideLayouts/slideLayout4.xml" />
  <Relationship Id="rId4" Type="http://schemas.openxmlformats.org/officeDocument/2006/relationships/chart" Target="../charts/chart3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30.xml.rels>&#65279;<?xml version="1.0" encoding="utf-8" standalone="yes"?>
<Relationships xmlns="http://schemas.openxmlformats.org/package/2006/relationships">
  <Relationship Id="rId3" Type="http://schemas.openxmlformats.org/officeDocument/2006/relationships/chart" Target="../charts/chart33.xml" />
  <Relationship Id="rId2" Type="http://schemas.openxmlformats.org/officeDocument/2006/relationships/notesSlide" Target="../notesSlides/notesSlide15.xml" />
  <Relationship Id="rId1" Type="http://schemas.openxmlformats.org/officeDocument/2006/relationships/slideLayout" Target="../slideLayouts/slideLayout4.xml" />
  <Relationship Id="rId4" Type="http://schemas.openxmlformats.org/officeDocument/2006/relationships/chart" Target="../charts/chart34.xml" />
</Relationships>
</file>

<file path=ppt/slides/_rels/slide31.xml.rels>&#65279;<?xml version="1.0" encoding="utf-8" standalone="yes"?>
<Relationships xmlns="http://schemas.openxmlformats.org/package/2006/relationships">
  <Relationship Id="rId3" Type="http://schemas.openxmlformats.org/officeDocument/2006/relationships/chart" Target="../charts/chart35.xml" />
  <Relationship Id="rId2" Type="http://schemas.openxmlformats.org/officeDocument/2006/relationships/notesSlide" Target="../notesSlides/notesSlide16.xml" />
  <Relationship Id="rId1" Type="http://schemas.openxmlformats.org/officeDocument/2006/relationships/slideLayout" Target="../slideLayouts/slideLayout4.xml" />
  <Relationship Id="rId4" Type="http://schemas.openxmlformats.org/officeDocument/2006/relationships/chart" Target="../charts/chart36.xml" />
</Relationships>
</file>

<file path=ppt/slides/_rels/slide32.xml.rels>&#65279;<?xml version="1.0" encoding="utf-8" standalone="yes"?>
<Relationships xmlns="http://schemas.openxmlformats.org/package/2006/relationships">
  <Relationship Id="rId2" Type="http://schemas.openxmlformats.org/officeDocument/2006/relationships/chart" Target="../charts/chart37.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2" Type="http://schemas.openxmlformats.org/officeDocument/2006/relationships/chart" Target="../charts/chart38.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35.xml.rels>&#65279;<?xml version="1.0" encoding="utf-8" standalone="yes"?>
<Relationships xmlns="http://schemas.openxmlformats.org/package/2006/relationships">
  <Relationship Id="rId3" Type="http://schemas.openxmlformats.org/officeDocument/2006/relationships/chart" Target="../charts/chart39.xml" />
  <Relationship Id="rId2" Type="http://schemas.openxmlformats.org/officeDocument/2006/relationships/notesSlide" Target="../notesSlides/notesSlide17.xml" />
  <Relationship Id="rId1" Type="http://schemas.openxmlformats.org/officeDocument/2006/relationships/slideLayout" Target="../slideLayouts/slideLayout4.xml" />
  <Relationship Id="rId4" Type="http://schemas.openxmlformats.org/officeDocument/2006/relationships/chart" Target="../charts/chart40.xml" />
</Relationships>
</file>

<file path=ppt/slides/_rels/slide36.xml.rels>&#65279;<?xml version="1.0" encoding="utf-8" standalone="yes"?>
<Relationships xmlns="http://schemas.openxmlformats.org/package/2006/relationships">
  <Relationship Id="rId3" Type="http://schemas.openxmlformats.org/officeDocument/2006/relationships/chart" Target="../charts/chart41.xml" />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3" Type="http://schemas.openxmlformats.org/officeDocument/2006/relationships/chart" Target="../charts/chart42.xml" />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chart" Target="../charts/chart1.xml" />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3" Type="http://schemas.openxmlformats.org/officeDocument/2006/relationships/chart" Target="../charts/chart2.xml" />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chart" Target="../charts/chart3.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3" Type="http://schemas.openxmlformats.org/officeDocument/2006/relationships/chart" Target="../charts/chart4.xml" />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9.xml.rels>&#65279;<?xml version="1.0" encoding="utf-8" standalone="yes"?>
<Relationships xmlns="http://schemas.openxmlformats.org/package/2006/relationships">
  <Relationship Id="rId2" Type="http://schemas.openxmlformats.org/officeDocument/2006/relationships/chart" Target="../charts/chart5.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CC87461-3EB7-4CA9-8988-425C79AE078A}"/>
              </a:ext>
            </a:extLst>
          </p:cNvPr>
          <p:cNvSpPr>
            <a:spLocks noGrp="1"/>
          </p:cNvSpPr>
          <p:nvPr>
            <p:ph type="ctrTitle"/>
          </p:nvPr>
        </p:nvSpPr>
        <p:spPr>
          <a:xfrm>
            <a:off x="1143000" y="1743497"/>
            <a:ext cx="6858000" cy="2387600"/>
          </a:xfrm>
        </p:spPr>
        <p:txBody>
          <a:bodyPr anchor="ctr">
            <a:normAutofit/>
          </a:bodyPr>
          <a:lstStyle/>
          <a:p>
            <a:pPr>
              <a:lnSpc>
                <a:spcPct val="150000"/>
              </a:lnSpc>
            </a:pPr>
            <a:r>
              <a:rPr kumimoji="1" lang="ja-JP" altLang="en-US" sz="5400" dirty="0"/>
              <a:t>今帰仁村の地域分析</a:t>
            </a:r>
          </a:p>
        </p:txBody>
      </p:sp>
      <p:sp>
        <p:nvSpPr>
          <p:cNvPr id="6" name="字幕 5">
            <a:extLst>
              <a:ext uri="{FF2B5EF4-FFF2-40B4-BE49-F238E27FC236}">
                <a16:creationId xmlns:a16="http://schemas.microsoft.com/office/drawing/2014/main" id="{7C49074A-72AA-4E86-A772-29ED04E83504}"/>
              </a:ext>
            </a:extLst>
          </p:cNvPr>
          <p:cNvSpPr>
            <a:spLocks noGrp="1"/>
          </p:cNvSpPr>
          <p:nvPr>
            <p:ph type="subTitle" idx="1"/>
          </p:nvPr>
        </p:nvSpPr>
        <p:spPr>
          <a:xfrm>
            <a:off x="2898236" y="4528870"/>
            <a:ext cx="4058728" cy="1044000"/>
          </a:xfrm>
        </p:spPr>
        <p:txBody>
          <a:bodyPr>
            <a:normAutofit/>
          </a:bodyPr>
          <a:lstStyle/>
          <a:p>
            <a:pPr algn="l"/>
            <a:r>
              <a:rPr kumimoji="1" lang="ja-JP" altLang="en-US" sz="2800" dirty="0"/>
              <a:t>令和</a:t>
            </a:r>
            <a:r>
              <a:rPr kumimoji="1" lang="en-US" altLang="ja-JP" sz="2800" dirty="0"/>
              <a:t>6</a:t>
            </a:r>
            <a:r>
              <a:rPr kumimoji="1" lang="ja-JP" altLang="en-US" sz="2800" dirty="0"/>
              <a:t>年</a:t>
            </a:r>
            <a:r>
              <a:rPr lang="en-US" altLang="ja-JP" sz="2800" dirty="0"/>
              <a:t>11</a:t>
            </a:r>
            <a:r>
              <a:rPr kumimoji="1" lang="ja-JP" altLang="en-US" sz="2800" dirty="0"/>
              <a:t>月</a:t>
            </a:r>
            <a:r>
              <a:rPr kumimoji="1" lang="en-US" altLang="ja-JP" sz="2800" dirty="0"/>
              <a:t>20</a:t>
            </a:r>
            <a:r>
              <a:rPr kumimoji="1" lang="ja-JP" altLang="en-US" sz="2800" dirty="0"/>
              <a:t>日作成</a:t>
            </a:r>
            <a:endParaRPr kumimoji="1" lang="en-US" altLang="ja-JP" sz="2800" dirty="0"/>
          </a:p>
        </p:txBody>
      </p:sp>
      <p:sp>
        <p:nvSpPr>
          <p:cNvPr id="2" name="スライド番号プレースホルダー 1">
            <a:extLst>
              <a:ext uri="{FF2B5EF4-FFF2-40B4-BE49-F238E27FC236}">
                <a16:creationId xmlns:a16="http://schemas.microsoft.com/office/drawing/2014/main" id="{D7953EB2-6C81-1943-9AF3-56614BD91AF2}"/>
              </a:ext>
            </a:extLst>
          </p:cNvPr>
          <p:cNvSpPr>
            <a:spLocks noGrp="1"/>
          </p:cNvSpPr>
          <p:nvPr>
            <p:ph type="sldNum" sz="quarter" idx="12"/>
          </p:nvPr>
        </p:nvSpPr>
        <p:spPr/>
        <p:txBody>
          <a:bodyPr/>
          <a:lstStyle/>
          <a:p>
            <a:fld id="{0689E27D-1950-4930-8D06-280ECFA7327D}" type="slidenum">
              <a:rPr kumimoji="1" lang="ja-JP" altLang="en-US" smtClean="0"/>
              <a:t>1</a:t>
            </a:fld>
            <a:endParaRPr kumimoji="1" lang="ja-JP" altLang="en-US" dirty="0"/>
          </a:p>
        </p:txBody>
      </p:sp>
    </p:spTree>
    <p:extLst>
      <p:ext uri="{BB962C8B-B14F-4D97-AF65-F5344CB8AC3E}">
        <p14:creationId xmlns:p14="http://schemas.microsoft.com/office/powerpoint/2010/main" val="237945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4C163-45EB-4846-A854-B6A24E722290}"/>
              </a:ext>
            </a:extLst>
          </p:cNvPr>
          <p:cNvSpPr>
            <a:spLocks noGrp="1"/>
          </p:cNvSpPr>
          <p:nvPr>
            <p:ph type="title"/>
          </p:nvPr>
        </p:nvSpPr>
        <p:spPr/>
        <p:txBody>
          <a:bodyPr>
            <a:normAutofit/>
          </a:bodyPr>
          <a:lstStyle/>
          <a:p>
            <a:r>
              <a:rPr lang="ja-JP" altLang="en-US" dirty="0"/>
              <a:t>　</a:t>
            </a:r>
            <a:r>
              <a:rPr lang="en-US" altLang="ja-JP" dirty="0"/>
              <a:t>5</a:t>
            </a:r>
            <a:r>
              <a:rPr lang="ja-JP" altLang="en-US" dirty="0"/>
              <a:t>歳刻み年齢別 要介護認定率（令和</a:t>
            </a:r>
            <a:r>
              <a:rPr lang="en-US" altLang="ja-JP" dirty="0"/>
              <a:t>6</a:t>
            </a:r>
            <a:r>
              <a:rPr lang="ja-JP" altLang="en-US" dirty="0"/>
              <a:t>年</a:t>
            </a:r>
            <a:r>
              <a:rPr lang="en-US" altLang="ja-JP" dirty="0"/>
              <a:t>3</a:t>
            </a:r>
            <a:r>
              <a:rPr lang="ja-JP" altLang="en-US" dirty="0"/>
              <a:t>月）</a:t>
            </a:r>
            <a:endParaRPr kumimoji="1" lang="ja-JP" altLang="en-US" dirty="0"/>
          </a:p>
        </p:txBody>
      </p:sp>
      <p:sp>
        <p:nvSpPr>
          <p:cNvPr id="6" name="スライド番号プレースホルダー 5">
            <a:extLst>
              <a:ext uri="{FF2B5EF4-FFF2-40B4-BE49-F238E27FC236}">
                <a16:creationId xmlns:a16="http://schemas.microsoft.com/office/drawing/2014/main" id="{870913E9-2666-A92A-70FD-8B99621AB514}"/>
              </a:ext>
            </a:extLst>
          </p:cNvPr>
          <p:cNvSpPr>
            <a:spLocks noGrp="1"/>
          </p:cNvSpPr>
          <p:nvPr>
            <p:ph type="sldNum" sz="quarter" idx="12"/>
          </p:nvPr>
        </p:nvSpPr>
        <p:spPr/>
        <p:txBody>
          <a:bodyPr/>
          <a:lstStyle/>
          <a:p>
            <a:fld id="{0689E27D-1950-4930-8D06-280ECFA7327D}" type="slidenum">
              <a:rPr lang="ja-JP" altLang="en-US" smtClean="0"/>
              <a:pPr/>
              <a:t>10</a:t>
            </a:fld>
            <a:endParaRPr lang="ja-JP" altLang="en-US"/>
          </a:p>
        </p:txBody>
      </p:sp>
      <p:graphicFrame>
        <p:nvGraphicFramePr>
          <p:cNvPr id="4" name="グラフ 3">
            <a:extLst>
              <a:ext uri="{FF2B5EF4-FFF2-40B4-BE49-F238E27FC236}">
                <a16:creationId xmlns:a16="http://schemas.microsoft.com/office/drawing/2014/main" id="{79587E0A-1301-465B-A3A4-8B856B433807}"/>
              </a:ext>
            </a:extLst>
          </p:cNvPr>
          <p:cNvGraphicFramePr>
            <a:graphicFrameLocks/>
          </p:cNvGraphicFramePr>
          <p:nvPr>
            <p:extLst>
              <p:ext uri="{D42A27DB-BD31-4B8C-83A1-F6EECF244321}">
                <p14:modId xmlns:p14="http://schemas.microsoft.com/office/powerpoint/2010/main" val="2789137455"/>
              </p:ext>
            </p:extLst>
          </p:nvPr>
        </p:nvGraphicFramePr>
        <p:xfrm>
          <a:off x="266699" y="1097903"/>
          <a:ext cx="4105274" cy="536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11C0D7F0-FB84-47A4-9B31-7F4A55D02B1F}"/>
              </a:ext>
            </a:extLst>
          </p:cNvPr>
          <p:cNvGraphicFramePr>
            <a:graphicFrameLocks/>
          </p:cNvGraphicFramePr>
          <p:nvPr>
            <p:extLst>
              <p:ext uri="{D42A27DB-BD31-4B8C-83A1-F6EECF244321}">
                <p14:modId xmlns:p14="http://schemas.microsoft.com/office/powerpoint/2010/main" val="3851075851"/>
              </p:ext>
            </p:extLst>
          </p:nvPr>
        </p:nvGraphicFramePr>
        <p:xfrm>
          <a:off x="4694276" y="1063396"/>
          <a:ext cx="4070882" cy="5320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51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4C163-45EB-4846-A854-B6A24E722290}"/>
              </a:ext>
            </a:extLst>
          </p:cNvPr>
          <p:cNvSpPr>
            <a:spLocks noGrp="1"/>
          </p:cNvSpPr>
          <p:nvPr>
            <p:ph type="title"/>
          </p:nvPr>
        </p:nvSpPr>
        <p:spPr/>
        <p:txBody>
          <a:bodyPr>
            <a:normAutofit/>
          </a:bodyPr>
          <a:lstStyle/>
          <a:p>
            <a:r>
              <a:rPr lang="ja-JP" altLang="en-US" dirty="0"/>
              <a:t>　</a:t>
            </a:r>
            <a:r>
              <a:rPr lang="en-US" altLang="ja-JP" dirty="0"/>
              <a:t>5</a:t>
            </a:r>
            <a:r>
              <a:rPr lang="ja-JP" altLang="en-US" dirty="0"/>
              <a:t>歳刻み年齢別 要介護認定率（令和</a:t>
            </a:r>
            <a:r>
              <a:rPr lang="en-US" altLang="ja-JP" dirty="0"/>
              <a:t>5</a:t>
            </a:r>
            <a:r>
              <a:rPr lang="ja-JP" altLang="en-US" dirty="0"/>
              <a:t>年</a:t>
            </a:r>
            <a:r>
              <a:rPr lang="en-US" altLang="ja-JP" dirty="0"/>
              <a:t>3</a:t>
            </a:r>
            <a:r>
              <a:rPr lang="ja-JP" altLang="en-US" dirty="0"/>
              <a:t>月）</a:t>
            </a:r>
            <a:endParaRPr kumimoji="1" lang="ja-JP" altLang="en-US" dirty="0"/>
          </a:p>
        </p:txBody>
      </p:sp>
      <p:sp>
        <p:nvSpPr>
          <p:cNvPr id="8" name="スライド番号プレースホルダー 7">
            <a:extLst>
              <a:ext uri="{FF2B5EF4-FFF2-40B4-BE49-F238E27FC236}">
                <a16:creationId xmlns:a16="http://schemas.microsoft.com/office/drawing/2014/main" id="{5A3DD41B-9933-A851-B270-0D7AAD5E9438}"/>
              </a:ext>
            </a:extLst>
          </p:cNvPr>
          <p:cNvSpPr>
            <a:spLocks noGrp="1"/>
          </p:cNvSpPr>
          <p:nvPr>
            <p:ph type="sldNum" sz="quarter" idx="12"/>
          </p:nvPr>
        </p:nvSpPr>
        <p:spPr/>
        <p:txBody>
          <a:bodyPr/>
          <a:lstStyle/>
          <a:p>
            <a:fld id="{0689E27D-1950-4930-8D06-280ECFA7327D}" type="slidenum">
              <a:rPr lang="ja-JP" altLang="en-US" smtClean="0"/>
              <a:pPr/>
              <a:t>11</a:t>
            </a:fld>
            <a:endParaRPr lang="ja-JP" altLang="en-US"/>
          </a:p>
        </p:txBody>
      </p:sp>
      <p:graphicFrame>
        <p:nvGraphicFramePr>
          <p:cNvPr id="4" name="グラフ 3">
            <a:extLst>
              <a:ext uri="{FF2B5EF4-FFF2-40B4-BE49-F238E27FC236}">
                <a16:creationId xmlns:a16="http://schemas.microsoft.com/office/drawing/2014/main" id="{E9E8BD97-0489-4D11-826E-8F8AD63B2412}"/>
              </a:ext>
            </a:extLst>
          </p:cNvPr>
          <p:cNvGraphicFramePr>
            <a:graphicFrameLocks/>
          </p:cNvGraphicFramePr>
          <p:nvPr>
            <p:extLst>
              <p:ext uri="{D42A27DB-BD31-4B8C-83A1-F6EECF244321}">
                <p14:modId xmlns:p14="http://schemas.microsoft.com/office/powerpoint/2010/main" val="2853128662"/>
              </p:ext>
            </p:extLst>
          </p:nvPr>
        </p:nvGraphicFramePr>
        <p:xfrm>
          <a:off x="266698" y="1071595"/>
          <a:ext cx="4105275" cy="54040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68089154-3FB3-4435-ACD0-DE21900BDC7B}"/>
              </a:ext>
            </a:extLst>
          </p:cNvPr>
          <p:cNvGraphicFramePr>
            <a:graphicFrameLocks/>
          </p:cNvGraphicFramePr>
          <p:nvPr>
            <p:extLst>
              <p:ext uri="{D42A27DB-BD31-4B8C-83A1-F6EECF244321}">
                <p14:modId xmlns:p14="http://schemas.microsoft.com/office/powerpoint/2010/main" val="3943711397"/>
              </p:ext>
            </p:extLst>
          </p:nvPr>
        </p:nvGraphicFramePr>
        <p:xfrm>
          <a:off x="4687700" y="1054347"/>
          <a:ext cx="4060205" cy="5395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225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4C163-45EB-4846-A854-B6A24E722290}"/>
              </a:ext>
            </a:extLst>
          </p:cNvPr>
          <p:cNvSpPr>
            <a:spLocks noGrp="1"/>
          </p:cNvSpPr>
          <p:nvPr>
            <p:ph type="title"/>
          </p:nvPr>
        </p:nvSpPr>
        <p:spPr/>
        <p:txBody>
          <a:bodyPr>
            <a:normAutofit/>
          </a:bodyPr>
          <a:lstStyle/>
          <a:p>
            <a:r>
              <a:rPr lang="ja-JP" altLang="en-US" dirty="0"/>
              <a:t>　</a:t>
            </a:r>
            <a:r>
              <a:rPr lang="en-US" altLang="ja-JP" dirty="0"/>
              <a:t>5</a:t>
            </a:r>
            <a:r>
              <a:rPr lang="ja-JP" altLang="en-US" dirty="0"/>
              <a:t>歳刻み年齢別 要介護認定率（令和</a:t>
            </a:r>
            <a:r>
              <a:rPr lang="en-US" altLang="ja-JP" dirty="0"/>
              <a:t>4</a:t>
            </a:r>
            <a:r>
              <a:rPr lang="ja-JP" altLang="en-US" dirty="0"/>
              <a:t>年</a:t>
            </a:r>
            <a:r>
              <a:rPr lang="en-US" altLang="ja-JP" dirty="0"/>
              <a:t>3</a:t>
            </a:r>
            <a:r>
              <a:rPr lang="ja-JP" altLang="en-US" dirty="0"/>
              <a:t>月）</a:t>
            </a:r>
            <a:endParaRPr kumimoji="1" lang="ja-JP" altLang="en-US" dirty="0"/>
          </a:p>
        </p:txBody>
      </p:sp>
      <p:sp>
        <p:nvSpPr>
          <p:cNvPr id="8" name="スライド番号プレースホルダー 7">
            <a:extLst>
              <a:ext uri="{FF2B5EF4-FFF2-40B4-BE49-F238E27FC236}">
                <a16:creationId xmlns:a16="http://schemas.microsoft.com/office/drawing/2014/main" id="{9457169D-962C-849C-3638-8B2334DFAFF8}"/>
              </a:ext>
            </a:extLst>
          </p:cNvPr>
          <p:cNvSpPr>
            <a:spLocks noGrp="1"/>
          </p:cNvSpPr>
          <p:nvPr>
            <p:ph type="sldNum" sz="quarter" idx="12"/>
          </p:nvPr>
        </p:nvSpPr>
        <p:spPr/>
        <p:txBody>
          <a:bodyPr/>
          <a:lstStyle/>
          <a:p>
            <a:fld id="{0689E27D-1950-4930-8D06-280ECFA7327D}" type="slidenum">
              <a:rPr lang="ja-JP" altLang="en-US" smtClean="0"/>
              <a:pPr/>
              <a:t>12</a:t>
            </a:fld>
            <a:endParaRPr lang="ja-JP" altLang="en-US"/>
          </a:p>
        </p:txBody>
      </p:sp>
      <p:graphicFrame>
        <p:nvGraphicFramePr>
          <p:cNvPr id="4" name="グラフ 3">
            <a:extLst>
              <a:ext uri="{FF2B5EF4-FFF2-40B4-BE49-F238E27FC236}">
                <a16:creationId xmlns:a16="http://schemas.microsoft.com/office/drawing/2014/main" id="{A9BBB53B-8D93-488C-9096-6CDCE79E7B17}"/>
              </a:ext>
            </a:extLst>
          </p:cNvPr>
          <p:cNvGraphicFramePr>
            <a:graphicFrameLocks/>
          </p:cNvGraphicFramePr>
          <p:nvPr>
            <p:extLst>
              <p:ext uri="{D42A27DB-BD31-4B8C-83A1-F6EECF244321}">
                <p14:modId xmlns:p14="http://schemas.microsoft.com/office/powerpoint/2010/main" val="2671450800"/>
              </p:ext>
            </p:extLst>
          </p:nvPr>
        </p:nvGraphicFramePr>
        <p:xfrm>
          <a:off x="344334" y="1043031"/>
          <a:ext cx="4105274" cy="54067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83F76B61-7227-43F6-BB22-05B719634DAE}"/>
              </a:ext>
            </a:extLst>
          </p:cNvPr>
          <p:cNvGraphicFramePr>
            <a:graphicFrameLocks/>
          </p:cNvGraphicFramePr>
          <p:nvPr>
            <p:extLst>
              <p:ext uri="{D42A27DB-BD31-4B8C-83A1-F6EECF244321}">
                <p14:modId xmlns:p14="http://schemas.microsoft.com/office/powerpoint/2010/main" val="1320057303"/>
              </p:ext>
            </p:extLst>
          </p:nvPr>
        </p:nvGraphicFramePr>
        <p:xfrm>
          <a:off x="4705260" y="1051650"/>
          <a:ext cx="4025397" cy="5372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928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4C163-45EB-4846-A854-B6A24E722290}"/>
              </a:ext>
            </a:extLst>
          </p:cNvPr>
          <p:cNvSpPr>
            <a:spLocks noGrp="1"/>
          </p:cNvSpPr>
          <p:nvPr>
            <p:ph type="title"/>
          </p:nvPr>
        </p:nvSpPr>
        <p:spPr/>
        <p:txBody>
          <a:bodyPr>
            <a:normAutofit/>
          </a:bodyPr>
          <a:lstStyle/>
          <a:p>
            <a:r>
              <a:rPr lang="ja-JP" altLang="en-US" dirty="0"/>
              <a:t>　</a:t>
            </a:r>
            <a:r>
              <a:rPr lang="en-US" altLang="ja-JP" dirty="0"/>
              <a:t>5</a:t>
            </a:r>
            <a:r>
              <a:rPr lang="ja-JP" altLang="en-US" dirty="0"/>
              <a:t>歳刻み年齢別 要介護認定率（令和</a:t>
            </a:r>
            <a:r>
              <a:rPr lang="en-US" altLang="ja-JP" dirty="0"/>
              <a:t>4</a:t>
            </a:r>
            <a:r>
              <a:rPr lang="ja-JP" altLang="en-US" dirty="0"/>
              <a:t>～</a:t>
            </a:r>
            <a:r>
              <a:rPr lang="en-US" altLang="ja-JP" dirty="0"/>
              <a:t>6</a:t>
            </a:r>
            <a:r>
              <a:rPr lang="ja-JP" altLang="en-US" dirty="0"/>
              <a:t>年）</a:t>
            </a:r>
            <a:endParaRPr kumimoji="1" lang="ja-JP" altLang="en-US" dirty="0"/>
          </a:p>
        </p:txBody>
      </p:sp>
      <p:sp>
        <p:nvSpPr>
          <p:cNvPr id="8" name="スライド番号プレースホルダー 7">
            <a:extLst>
              <a:ext uri="{FF2B5EF4-FFF2-40B4-BE49-F238E27FC236}">
                <a16:creationId xmlns:a16="http://schemas.microsoft.com/office/drawing/2014/main" id="{1D08A601-2893-AC8C-8014-EEE66F515D9C}"/>
              </a:ext>
            </a:extLst>
          </p:cNvPr>
          <p:cNvSpPr>
            <a:spLocks noGrp="1"/>
          </p:cNvSpPr>
          <p:nvPr>
            <p:ph type="sldNum" sz="quarter" idx="12"/>
          </p:nvPr>
        </p:nvSpPr>
        <p:spPr/>
        <p:txBody>
          <a:bodyPr/>
          <a:lstStyle/>
          <a:p>
            <a:fld id="{0689E27D-1950-4930-8D06-280ECFA7327D}" type="slidenum">
              <a:rPr lang="ja-JP" altLang="en-US" smtClean="0"/>
              <a:pPr/>
              <a:t>13</a:t>
            </a:fld>
            <a:endParaRPr lang="ja-JP" altLang="en-US"/>
          </a:p>
        </p:txBody>
      </p:sp>
      <p:graphicFrame>
        <p:nvGraphicFramePr>
          <p:cNvPr id="4" name="グラフ 3">
            <a:extLst>
              <a:ext uri="{FF2B5EF4-FFF2-40B4-BE49-F238E27FC236}">
                <a16:creationId xmlns:a16="http://schemas.microsoft.com/office/drawing/2014/main" id="{E6BCB0D8-4CAF-454E-B608-7A3601B550D9}"/>
              </a:ext>
            </a:extLst>
          </p:cNvPr>
          <p:cNvGraphicFramePr>
            <a:graphicFrameLocks/>
          </p:cNvGraphicFramePr>
          <p:nvPr>
            <p:extLst>
              <p:ext uri="{D42A27DB-BD31-4B8C-83A1-F6EECF244321}">
                <p14:modId xmlns:p14="http://schemas.microsoft.com/office/powerpoint/2010/main" val="3858433689"/>
              </p:ext>
            </p:extLst>
          </p:nvPr>
        </p:nvGraphicFramePr>
        <p:xfrm>
          <a:off x="344334" y="1087709"/>
          <a:ext cx="4105274" cy="5448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5F4BB3A2-C0D4-4485-93B7-5CECE4EF9AD2}"/>
              </a:ext>
            </a:extLst>
          </p:cNvPr>
          <p:cNvGraphicFramePr>
            <a:graphicFrameLocks/>
          </p:cNvGraphicFramePr>
          <p:nvPr>
            <p:extLst>
              <p:ext uri="{D42A27DB-BD31-4B8C-83A1-F6EECF244321}">
                <p14:modId xmlns:p14="http://schemas.microsoft.com/office/powerpoint/2010/main" val="2289142468"/>
              </p:ext>
            </p:extLst>
          </p:nvPr>
        </p:nvGraphicFramePr>
        <p:xfrm>
          <a:off x="4627399" y="1057513"/>
          <a:ext cx="4051493" cy="5448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35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AEC38118-BAAE-417B-AB56-7F82C1FCAE40}"/>
              </a:ext>
            </a:extLst>
          </p:cNvPr>
          <p:cNvGraphicFramePr>
            <a:graphicFrameLocks noGrp="1"/>
          </p:cNvGraphicFramePr>
          <p:nvPr>
            <p:ph idx="1"/>
            <p:extLst>
              <p:ext uri="{D42A27DB-BD31-4B8C-83A1-F6EECF244321}">
                <p14:modId xmlns:p14="http://schemas.microsoft.com/office/powerpoint/2010/main" val="484933239"/>
              </p:ext>
            </p:extLst>
          </p:nvPr>
        </p:nvGraphicFramePr>
        <p:xfrm>
          <a:off x="327025" y="1058863"/>
          <a:ext cx="8504238" cy="549433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normAutofit/>
          </a:bodyPr>
          <a:lstStyle/>
          <a:p>
            <a:r>
              <a:rPr kumimoji="1" lang="ja-JP" altLang="en-US" dirty="0"/>
              <a:t>構成市町村の認定率</a:t>
            </a:r>
            <a:r>
              <a:rPr lang="ja-JP" altLang="en-US" dirty="0"/>
              <a:t>（令和</a:t>
            </a:r>
            <a:r>
              <a:rPr lang="en-US" altLang="ja-JP" dirty="0"/>
              <a:t>5</a:t>
            </a:r>
            <a:r>
              <a:rPr lang="ja-JP" altLang="en-US" dirty="0"/>
              <a:t>年</a:t>
            </a:r>
            <a:r>
              <a:rPr lang="en-US" altLang="ja-JP" dirty="0"/>
              <a:t>3</a:t>
            </a:r>
            <a:r>
              <a:rPr lang="ja-JP" altLang="en-US" dirty="0"/>
              <a:t>月時点）</a:t>
            </a:r>
            <a:endParaRPr kumimoji="1" lang="ja-JP" altLang="en-US" dirty="0"/>
          </a:p>
        </p:txBody>
      </p:sp>
      <p:sp>
        <p:nvSpPr>
          <p:cNvPr id="7" name="スライド番号プレースホルダー 6">
            <a:extLst>
              <a:ext uri="{FF2B5EF4-FFF2-40B4-BE49-F238E27FC236}">
                <a16:creationId xmlns:a16="http://schemas.microsoft.com/office/drawing/2014/main" id="{233A5C57-8EDD-7A08-4D2D-C4302535F689}"/>
              </a:ext>
            </a:extLst>
          </p:cNvPr>
          <p:cNvSpPr>
            <a:spLocks noGrp="1"/>
          </p:cNvSpPr>
          <p:nvPr>
            <p:ph type="sldNum" sz="quarter" idx="12"/>
          </p:nvPr>
        </p:nvSpPr>
        <p:spPr/>
        <p:txBody>
          <a:bodyPr/>
          <a:lstStyle/>
          <a:p>
            <a:fld id="{0689E27D-1950-4930-8D06-280ECFA7327D}" type="slidenum">
              <a:rPr lang="ja-JP" altLang="en-US" smtClean="0"/>
              <a:pPr/>
              <a:t>14</a:t>
            </a:fld>
            <a:endParaRPr lang="ja-JP" altLang="en-US" dirty="0"/>
          </a:p>
        </p:txBody>
      </p:sp>
      <p:cxnSp>
        <p:nvCxnSpPr>
          <p:cNvPr id="14" name="直線矢印コネクタ 13">
            <a:extLst>
              <a:ext uri="{FF2B5EF4-FFF2-40B4-BE49-F238E27FC236}">
                <a16:creationId xmlns:a16="http://schemas.microsoft.com/office/drawing/2014/main" id="{1A0E0307-1EFF-4F8A-B4FC-D024EC7144A0}"/>
              </a:ext>
            </a:extLst>
          </p:cNvPr>
          <p:cNvCxnSpPr>
            <a:cxnSpLocks/>
          </p:cNvCxnSpPr>
          <p:nvPr/>
        </p:nvCxnSpPr>
        <p:spPr>
          <a:xfrm>
            <a:off x="7574008" y="1585650"/>
            <a:ext cx="0" cy="518307"/>
          </a:xfrm>
          <a:prstGeom prst="straightConnector1">
            <a:avLst/>
          </a:prstGeom>
          <a:ln w="444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A70A0277-BB35-9C46-F497-9FE7019C5BB3}"/>
              </a:ext>
            </a:extLst>
          </p:cNvPr>
          <p:cNvSpPr/>
          <p:nvPr/>
        </p:nvSpPr>
        <p:spPr>
          <a:xfrm>
            <a:off x="7498689" y="2199737"/>
            <a:ext cx="205482" cy="39325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6C178CB-A7E2-F356-4FD0-360BAE68CE88}"/>
              </a:ext>
            </a:extLst>
          </p:cNvPr>
          <p:cNvSpPr/>
          <p:nvPr/>
        </p:nvSpPr>
        <p:spPr>
          <a:xfrm>
            <a:off x="3317512" y="2347109"/>
            <a:ext cx="205488" cy="37720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51BA52E-C9EE-59FF-6451-F8B5D6FFABB3}"/>
              </a:ext>
            </a:extLst>
          </p:cNvPr>
          <p:cNvSpPr/>
          <p:nvPr/>
        </p:nvSpPr>
        <p:spPr>
          <a:xfrm>
            <a:off x="3100680" y="2347109"/>
            <a:ext cx="184765" cy="37720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09DEBF79-8AA9-D683-7AF7-58E59E50858B}"/>
              </a:ext>
            </a:extLst>
          </p:cNvPr>
          <p:cNvSpPr/>
          <p:nvPr/>
        </p:nvSpPr>
        <p:spPr>
          <a:xfrm>
            <a:off x="6557514" y="2360703"/>
            <a:ext cx="205488" cy="377209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31E9E8E-ABB6-7F9D-4883-902B27FEB711}"/>
              </a:ext>
            </a:extLst>
          </p:cNvPr>
          <p:cNvSpPr/>
          <p:nvPr/>
        </p:nvSpPr>
        <p:spPr>
          <a:xfrm>
            <a:off x="257175" y="6611779"/>
            <a:ext cx="7394467" cy="246221"/>
          </a:xfrm>
          <a:prstGeom prst="rect">
            <a:avLst/>
          </a:prstGeom>
        </p:spPr>
        <p:txBody>
          <a:bodyPr wrap="square">
            <a:spAutoFit/>
          </a:bodyPr>
          <a:lstStyle/>
          <a:p>
            <a:r>
              <a:rPr lang="ja-JP" altLang="en-US" sz="1000" dirty="0"/>
              <a:t>［出典］沖縄県介護保険広域連合「介護保険事業状況報告（令和５年３月分）」</a:t>
            </a:r>
          </a:p>
        </p:txBody>
      </p:sp>
    </p:spTree>
    <p:extLst>
      <p:ext uri="{BB962C8B-B14F-4D97-AF65-F5344CB8AC3E}">
        <p14:creationId xmlns:p14="http://schemas.microsoft.com/office/powerpoint/2010/main" val="18630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187317CD-0448-4B18-B510-A027CDA15336}"/>
              </a:ext>
            </a:extLst>
          </p:cNvPr>
          <p:cNvGraphicFramePr>
            <a:graphicFrameLocks noGrp="1"/>
          </p:cNvGraphicFramePr>
          <p:nvPr>
            <p:ph idx="1"/>
            <p:extLst>
              <p:ext uri="{D42A27DB-BD31-4B8C-83A1-F6EECF244321}">
                <p14:modId xmlns:p14="http://schemas.microsoft.com/office/powerpoint/2010/main" val="3757234994"/>
              </p:ext>
            </p:extLst>
          </p:nvPr>
        </p:nvGraphicFramePr>
        <p:xfrm>
          <a:off x="327025" y="1058863"/>
          <a:ext cx="8504238" cy="549433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normAutofit/>
          </a:bodyPr>
          <a:lstStyle/>
          <a:p>
            <a:r>
              <a:rPr kumimoji="1" lang="ja-JP" altLang="en-US" dirty="0"/>
              <a:t>構成市町村の認定率</a:t>
            </a:r>
            <a:r>
              <a:rPr lang="ja-JP" altLang="en-US" dirty="0"/>
              <a:t>（令和</a:t>
            </a:r>
            <a:r>
              <a:rPr lang="en-US" altLang="ja-JP" dirty="0"/>
              <a:t>6</a:t>
            </a:r>
            <a:r>
              <a:rPr lang="ja-JP" altLang="en-US" dirty="0"/>
              <a:t>年</a:t>
            </a:r>
            <a:r>
              <a:rPr lang="en-US" altLang="ja-JP" dirty="0"/>
              <a:t>3</a:t>
            </a:r>
            <a:r>
              <a:rPr lang="ja-JP" altLang="en-US" dirty="0"/>
              <a:t>月時点）</a:t>
            </a:r>
            <a:endParaRPr kumimoji="1" lang="ja-JP" altLang="en-US" dirty="0"/>
          </a:p>
        </p:txBody>
      </p:sp>
      <p:sp>
        <p:nvSpPr>
          <p:cNvPr id="7" name="スライド番号プレースホルダー 6">
            <a:extLst>
              <a:ext uri="{FF2B5EF4-FFF2-40B4-BE49-F238E27FC236}">
                <a16:creationId xmlns:a16="http://schemas.microsoft.com/office/drawing/2014/main" id="{F235ADBF-8F53-4162-32B8-FB81D29A7DCA}"/>
              </a:ext>
            </a:extLst>
          </p:cNvPr>
          <p:cNvSpPr>
            <a:spLocks noGrp="1"/>
          </p:cNvSpPr>
          <p:nvPr>
            <p:ph type="sldNum" sz="quarter" idx="12"/>
          </p:nvPr>
        </p:nvSpPr>
        <p:spPr/>
        <p:txBody>
          <a:bodyPr/>
          <a:lstStyle/>
          <a:p>
            <a:fld id="{0689E27D-1950-4930-8D06-280ECFA7327D}" type="slidenum">
              <a:rPr lang="ja-JP" altLang="en-US" smtClean="0"/>
              <a:pPr/>
              <a:t>15</a:t>
            </a:fld>
            <a:endParaRPr lang="ja-JP" altLang="en-US" dirty="0"/>
          </a:p>
        </p:txBody>
      </p:sp>
      <p:sp>
        <p:nvSpPr>
          <p:cNvPr id="6" name="正方形/長方形 5">
            <a:extLst>
              <a:ext uri="{FF2B5EF4-FFF2-40B4-BE49-F238E27FC236}">
                <a16:creationId xmlns:a16="http://schemas.microsoft.com/office/drawing/2014/main" id="{A70A0277-BB35-9C46-F497-9FE7019C5BB3}"/>
              </a:ext>
            </a:extLst>
          </p:cNvPr>
          <p:cNvSpPr/>
          <p:nvPr/>
        </p:nvSpPr>
        <p:spPr>
          <a:xfrm>
            <a:off x="6565356" y="2183448"/>
            <a:ext cx="205488" cy="40443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AF035044-CCAF-814A-17CF-8AE534B7589A}"/>
              </a:ext>
            </a:extLst>
          </p:cNvPr>
          <p:cNvSpPr/>
          <p:nvPr/>
        </p:nvSpPr>
        <p:spPr>
          <a:xfrm>
            <a:off x="6810381" y="2183448"/>
            <a:ext cx="205488" cy="404438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76C178CB-A7E2-F356-4FD0-360BAE68CE88}"/>
              </a:ext>
            </a:extLst>
          </p:cNvPr>
          <p:cNvSpPr/>
          <p:nvPr/>
        </p:nvSpPr>
        <p:spPr>
          <a:xfrm>
            <a:off x="4940659" y="2523396"/>
            <a:ext cx="205488" cy="367671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B51BA52E-C9EE-59FF-6451-F8B5D6FFABB3}"/>
              </a:ext>
            </a:extLst>
          </p:cNvPr>
          <p:cNvSpPr/>
          <p:nvPr/>
        </p:nvSpPr>
        <p:spPr>
          <a:xfrm>
            <a:off x="3324588" y="2534546"/>
            <a:ext cx="205488" cy="367671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8B26D599-2100-AD89-E2AD-52089771076E}"/>
              </a:ext>
            </a:extLst>
          </p:cNvPr>
          <p:cNvSpPr/>
          <p:nvPr/>
        </p:nvSpPr>
        <p:spPr>
          <a:xfrm>
            <a:off x="257175" y="6611779"/>
            <a:ext cx="7394467" cy="246221"/>
          </a:xfrm>
          <a:prstGeom prst="rect">
            <a:avLst/>
          </a:prstGeom>
        </p:spPr>
        <p:txBody>
          <a:bodyPr wrap="square">
            <a:spAutoFit/>
          </a:bodyPr>
          <a:lstStyle/>
          <a:p>
            <a:r>
              <a:rPr lang="ja-JP" altLang="en-US" sz="1000" dirty="0"/>
              <a:t>［出典］沖縄県介護保険広域連合「介護保険事業状況報告（令和６年３月分）」</a:t>
            </a:r>
          </a:p>
        </p:txBody>
      </p:sp>
    </p:spTree>
    <p:extLst>
      <p:ext uri="{BB962C8B-B14F-4D97-AF65-F5344CB8AC3E}">
        <p14:creationId xmlns:p14="http://schemas.microsoft.com/office/powerpoint/2010/main" val="344623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コンテンツ プレースホルダー 17">
            <a:extLst>
              <a:ext uri="{FF2B5EF4-FFF2-40B4-BE49-F238E27FC236}">
                <a16:creationId xmlns:a16="http://schemas.microsoft.com/office/drawing/2014/main" id="{13C5E01A-C44D-441C-A6D3-62A6F053DDF7}"/>
              </a:ext>
            </a:extLst>
          </p:cNvPr>
          <p:cNvGraphicFramePr>
            <a:graphicFrameLocks noGrp="1"/>
          </p:cNvGraphicFramePr>
          <p:nvPr>
            <p:ph idx="1"/>
          </p:nvPr>
        </p:nvGraphicFramePr>
        <p:xfrm>
          <a:off x="327025" y="1058863"/>
          <a:ext cx="8504238" cy="549433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normAutofit/>
          </a:bodyPr>
          <a:lstStyle/>
          <a:p>
            <a:r>
              <a:rPr kumimoji="1" lang="ja-JP" altLang="en-US" dirty="0"/>
              <a:t>構成市町村の調整済み認定率</a:t>
            </a:r>
            <a:r>
              <a:rPr lang="ja-JP" altLang="en-US" dirty="0"/>
              <a:t>（令和</a:t>
            </a:r>
            <a:r>
              <a:rPr lang="en-US" altLang="ja-JP" dirty="0"/>
              <a:t>5</a:t>
            </a:r>
            <a:r>
              <a:rPr lang="ja-JP" altLang="en-US" dirty="0"/>
              <a:t>年</a:t>
            </a:r>
            <a:r>
              <a:rPr lang="en-US" altLang="ja-JP" dirty="0"/>
              <a:t>3</a:t>
            </a:r>
            <a:r>
              <a:rPr lang="ja-JP" altLang="en-US" dirty="0"/>
              <a:t>月時点）</a:t>
            </a:r>
            <a:endParaRPr kumimoji="1" lang="ja-JP" altLang="en-US" dirty="0"/>
          </a:p>
        </p:txBody>
      </p:sp>
      <p:cxnSp>
        <p:nvCxnSpPr>
          <p:cNvPr id="10" name="直線矢印コネクタ 9">
            <a:extLst>
              <a:ext uri="{FF2B5EF4-FFF2-40B4-BE49-F238E27FC236}">
                <a16:creationId xmlns:a16="http://schemas.microsoft.com/office/drawing/2014/main" id="{68CF1714-A391-4E78-B7AB-3CEE058937CC}"/>
              </a:ext>
            </a:extLst>
          </p:cNvPr>
          <p:cNvCxnSpPr>
            <a:cxnSpLocks/>
          </p:cNvCxnSpPr>
          <p:nvPr/>
        </p:nvCxnSpPr>
        <p:spPr>
          <a:xfrm>
            <a:off x="7113197" y="1589655"/>
            <a:ext cx="1" cy="479160"/>
          </a:xfrm>
          <a:prstGeom prst="straightConnector1">
            <a:avLst/>
          </a:prstGeom>
          <a:ln w="444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A70A0277-BB35-9C46-F497-9FE7019C5BB3}"/>
              </a:ext>
            </a:extLst>
          </p:cNvPr>
          <p:cNvSpPr/>
          <p:nvPr/>
        </p:nvSpPr>
        <p:spPr>
          <a:xfrm>
            <a:off x="7018360" y="2185638"/>
            <a:ext cx="203241" cy="37493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AF035044-CCAF-814A-17CF-8AE534B7589A}"/>
              </a:ext>
            </a:extLst>
          </p:cNvPr>
          <p:cNvSpPr/>
          <p:nvPr/>
        </p:nvSpPr>
        <p:spPr>
          <a:xfrm>
            <a:off x="6565544" y="2172136"/>
            <a:ext cx="203241" cy="399649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76C178CB-A7E2-F356-4FD0-360BAE68CE88}"/>
              </a:ext>
            </a:extLst>
          </p:cNvPr>
          <p:cNvSpPr/>
          <p:nvPr/>
        </p:nvSpPr>
        <p:spPr>
          <a:xfrm>
            <a:off x="4469255" y="2185639"/>
            <a:ext cx="205487" cy="399649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B51BA52E-C9EE-59FF-6451-F8B5D6FFABB3}"/>
              </a:ext>
            </a:extLst>
          </p:cNvPr>
          <p:cNvSpPr/>
          <p:nvPr/>
        </p:nvSpPr>
        <p:spPr>
          <a:xfrm>
            <a:off x="3520436" y="2379395"/>
            <a:ext cx="205488" cy="367671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C27A646A-4277-737E-3B4C-AB797A8AB412}"/>
              </a:ext>
            </a:extLst>
          </p:cNvPr>
          <p:cNvSpPr>
            <a:spLocks noGrp="1"/>
          </p:cNvSpPr>
          <p:nvPr>
            <p:ph type="sldNum" sz="quarter" idx="12"/>
          </p:nvPr>
        </p:nvSpPr>
        <p:spPr/>
        <p:txBody>
          <a:bodyPr/>
          <a:lstStyle/>
          <a:p>
            <a:fld id="{0689E27D-1950-4930-8D06-280ECFA7327D}" type="slidenum">
              <a:rPr lang="ja-JP" altLang="en-US" smtClean="0"/>
              <a:pPr/>
              <a:t>16</a:t>
            </a:fld>
            <a:endParaRPr lang="ja-JP" altLang="en-US" dirty="0"/>
          </a:p>
        </p:txBody>
      </p:sp>
      <p:sp>
        <p:nvSpPr>
          <p:cNvPr id="3" name="テキスト ボックス 2">
            <a:extLst>
              <a:ext uri="{FF2B5EF4-FFF2-40B4-BE49-F238E27FC236}">
                <a16:creationId xmlns:a16="http://schemas.microsoft.com/office/drawing/2014/main" id="{1DBCC778-37FB-0F45-ACED-7AFC4881085E}"/>
              </a:ext>
            </a:extLst>
          </p:cNvPr>
          <p:cNvSpPr txBox="1"/>
          <p:nvPr/>
        </p:nvSpPr>
        <p:spPr>
          <a:xfrm>
            <a:off x="241303" y="825217"/>
            <a:ext cx="8666160" cy="253916"/>
          </a:xfrm>
          <a:prstGeom prst="rect">
            <a:avLst/>
          </a:prstGeom>
          <a:noFill/>
        </p:spPr>
        <p:txBody>
          <a:bodyPr wrap="square" rtlCol="0">
            <a:spAutoFit/>
          </a:bodyPr>
          <a:lstStyle/>
          <a:p>
            <a:pPr marL="182563" indent="-182563"/>
            <a:r>
              <a:rPr kumimoji="1" lang="en-US" altLang="ja-JP" sz="1050" dirty="0">
                <a:latin typeface="+mn-ea"/>
              </a:rPr>
              <a:t>※</a:t>
            </a:r>
            <a:r>
              <a:rPr kumimoji="1" lang="ja-JP" altLang="en-US" sz="1050" dirty="0">
                <a:latin typeface="+mn-ea"/>
              </a:rPr>
              <a:t>「調整済み認定率」とは、認定率の多寡に大きな影響を及ぼす、「第</a:t>
            </a:r>
            <a:r>
              <a:rPr kumimoji="1" lang="en-US" altLang="ja-JP" sz="1050" dirty="0">
                <a:latin typeface="+mn-ea"/>
              </a:rPr>
              <a:t>1</a:t>
            </a:r>
            <a:r>
              <a:rPr kumimoji="1" lang="ja-JP" altLang="en-US" sz="1050" dirty="0">
                <a:latin typeface="+mn-ea"/>
              </a:rPr>
              <a:t>号被保険者の性・年齢構成」の影響を除外した認定率を意味します。</a:t>
            </a:r>
          </a:p>
        </p:txBody>
      </p:sp>
    </p:spTree>
    <p:extLst>
      <p:ext uri="{BB962C8B-B14F-4D97-AF65-F5344CB8AC3E}">
        <p14:creationId xmlns:p14="http://schemas.microsoft.com/office/powerpoint/2010/main" val="15440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a:extLst>
              <a:ext uri="{FF2B5EF4-FFF2-40B4-BE49-F238E27FC236}">
                <a16:creationId xmlns:a16="http://schemas.microsoft.com/office/drawing/2014/main" id="{E5C2B80B-944E-4AB6-B12C-DF24B70E5CC1}"/>
              </a:ext>
            </a:extLst>
          </p:cNvPr>
          <p:cNvGraphicFramePr>
            <a:graphicFrameLocks noGrp="1"/>
          </p:cNvGraphicFramePr>
          <p:nvPr>
            <p:ph idx="1"/>
          </p:nvPr>
        </p:nvGraphicFramePr>
        <p:xfrm>
          <a:off x="327025" y="1058863"/>
          <a:ext cx="8504238" cy="549433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normAutofit/>
          </a:bodyPr>
          <a:lstStyle/>
          <a:p>
            <a:r>
              <a:rPr kumimoji="1" lang="ja-JP" altLang="en-US" dirty="0"/>
              <a:t>構成市町村の調整済み認定率</a:t>
            </a:r>
            <a:r>
              <a:rPr lang="ja-JP" altLang="en-US" dirty="0"/>
              <a:t>（令和</a:t>
            </a:r>
            <a:r>
              <a:rPr lang="en-US" altLang="ja-JP" dirty="0"/>
              <a:t>6</a:t>
            </a:r>
            <a:r>
              <a:rPr lang="ja-JP" altLang="en-US" dirty="0"/>
              <a:t>年</a:t>
            </a:r>
            <a:r>
              <a:rPr lang="en-US" altLang="ja-JP" dirty="0"/>
              <a:t>3</a:t>
            </a:r>
            <a:r>
              <a:rPr lang="ja-JP" altLang="en-US" dirty="0"/>
              <a:t>月時点）</a:t>
            </a:r>
            <a:endParaRPr kumimoji="1" lang="ja-JP" altLang="en-US" dirty="0"/>
          </a:p>
        </p:txBody>
      </p:sp>
      <p:cxnSp>
        <p:nvCxnSpPr>
          <p:cNvPr id="10" name="直線矢印コネクタ 9">
            <a:extLst>
              <a:ext uri="{FF2B5EF4-FFF2-40B4-BE49-F238E27FC236}">
                <a16:creationId xmlns:a16="http://schemas.microsoft.com/office/drawing/2014/main" id="{68CF1714-A391-4E78-B7AB-3CEE058937CC}"/>
              </a:ext>
            </a:extLst>
          </p:cNvPr>
          <p:cNvCxnSpPr>
            <a:cxnSpLocks/>
          </p:cNvCxnSpPr>
          <p:nvPr/>
        </p:nvCxnSpPr>
        <p:spPr>
          <a:xfrm>
            <a:off x="6472172" y="1593929"/>
            <a:ext cx="1" cy="479160"/>
          </a:xfrm>
          <a:prstGeom prst="straightConnector1">
            <a:avLst/>
          </a:prstGeom>
          <a:ln w="444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A70A0277-BB35-9C46-F497-9FE7019C5BB3}"/>
              </a:ext>
            </a:extLst>
          </p:cNvPr>
          <p:cNvSpPr/>
          <p:nvPr/>
        </p:nvSpPr>
        <p:spPr>
          <a:xfrm>
            <a:off x="6378054" y="2163325"/>
            <a:ext cx="205485" cy="39510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AF035044-CCAF-814A-17CF-8AE534B7589A}"/>
              </a:ext>
            </a:extLst>
          </p:cNvPr>
          <p:cNvSpPr/>
          <p:nvPr/>
        </p:nvSpPr>
        <p:spPr>
          <a:xfrm>
            <a:off x="5661507" y="2163325"/>
            <a:ext cx="205488" cy="395106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76C178CB-A7E2-F356-4FD0-360BAE68CE88}"/>
              </a:ext>
            </a:extLst>
          </p:cNvPr>
          <p:cNvSpPr/>
          <p:nvPr/>
        </p:nvSpPr>
        <p:spPr>
          <a:xfrm>
            <a:off x="5456019" y="2163325"/>
            <a:ext cx="205488" cy="395106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B51BA52E-C9EE-59FF-6451-F8B5D6FFABB3}"/>
              </a:ext>
            </a:extLst>
          </p:cNvPr>
          <p:cNvSpPr/>
          <p:nvPr/>
        </p:nvSpPr>
        <p:spPr>
          <a:xfrm>
            <a:off x="4496415" y="2163326"/>
            <a:ext cx="205488" cy="39510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スライド番号プレースホルダー 6">
            <a:extLst>
              <a:ext uri="{FF2B5EF4-FFF2-40B4-BE49-F238E27FC236}">
                <a16:creationId xmlns:a16="http://schemas.microsoft.com/office/drawing/2014/main" id="{45FC2B68-D0DA-871C-F156-7D1A639FFB7A}"/>
              </a:ext>
            </a:extLst>
          </p:cNvPr>
          <p:cNvSpPr>
            <a:spLocks noGrp="1"/>
          </p:cNvSpPr>
          <p:nvPr>
            <p:ph type="sldNum" sz="quarter" idx="12"/>
          </p:nvPr>
        </p:nvSpPr>
        <p:spPr/>
        <p:txBody>
          <a:bodyPr/>
          <a:lstStyle/>
          <a:p>
            <a:fld id="{0689E27D-1950-4930-8D06-280ECFA7327D}" type="slidenum">
              <a:rPr lang="ja-JP" altLang="en-US" smtClean="0"/>
              <a:pPr/>
              <a:t>17</a:t>
            </a:fld>
            <a:endParaRPr lang="ja-JP" altLang="en-US" dirty="0"/>
          </a:p>
        </p:txBody>
      </p:sp>
    </p:spTree>
    <p:extLst>
      <p:ext uri="{BB962C8B-B14F-4D97-AF65-F5344CB8AC3E}">
        <p14:creationId xmlns:p14="http://schemas.microsoft.com/office/powerpoint/2010/main" val="820966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53E1B3-FF67-40F8-BB8F-8A4449EA33A5}"/>
              </a:ext>
            </a:extLst>
          </p:cNvPr>
          <p:cNvSpPr/>
          <p:nvPr/>
        </p:nvSpPr>
        <p:spPr>
          <a:xfrm>
            <a:off x="0" y="2349000"/>
            <a:ext cx="9144000" cy="21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介護保険費用</a:t>
            </a:r>
          </a:p>
        </p:txBody>
      </p:sp>
      <p:sp>
        <p:nvSpPr>
          <p:cNvPr id="2" name="スライド番号プレースホルダー 1">
            <a:extLst>
              <a:ext uri="{FF2B5EF4-FFF2-40B4-BE49-F238E27FC236}">
                <a16:creationId xmlns:a16="http://schemas.microsoft.com/office/drawing/2014/main" id="{48EFAB85-32F4-961F-8201-97129A61E2DF}"/>
              </a:ext>
            </a:extLst>
          </p:cNvPr>
          <p:cNvSpPr>
            <a:spLocks noGrp="1"/>
          </p:cNvSpPr>
          <p:nvPr>
            <p:ph type="sldNum" sz="quarter" idx="12"/>
          </p:nvPr>
        </p:nvSpPr>
        <p:spPr/>
        <p:txBody>
          <a:bodyPr/>
          <a:lstStyle/>
          <a:p>
            <a:fld id="{0689E27D-1950-4930-8D06-280ECFA7327D}" type="slidenum">
              <a:rPr kumimoji="1" lang="ja-JP" altLang="en-US" smtClean="0"/>
              <a:t>18</a:t>
            </a:fld>
            <a:endParaRPr kumimoji="1" lang="ja-JP" altLang="en-US"/>
          </a:p>
        </p:txBody>
      </p:sp>
    </p:spTree>
    <p:extLst>
      <p:ext uri="{BB962C8B-B14F-4D97-AF65-F5344CB8AC3E}">
        <p14:creationId xmlns:p14="http://schemas.microsoft.com/office/powerpoint/2010/main" val="11584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A9BEB-51CC-442F-858F-E3057710BEF7}"/>
              </a:ext>
            </a:extLst>
          </p:cNvPr>
          <p:cNvSpPr>
            <a:spLocks noGrp="1"/>
          </p:cNvSpPr>
          <p:nvPr>
            <p:ph type="title"/>
          </p:nvPr>
        </p:nvSpPr>
        <p:spPr/>
        <p:txBody>
          <a:bodyPr>
            <a:normAutofit/>
          </a:bodyPr>
          <a:lstStyle/>
          <a:p>
            <a:r>
              <a:rPr kumimoji="1" lang="ja-JP" altLang="en-US" dirty="0"/>
              <a:t>受給者数の推移</a:t>
            </a:r>
          </a:p>
        </p:txBody>
      </p:sp>
      <p:sp>
        <p:nvSpPr>
          <p:cNvPr id="10" name="テキスト ボックス 9">
            <a:extLst>
              <a:ext uri="{FF2B5EF4-FFF2-40B4-BE49-F238E27FC236}">
                <a16:creationId xmlns:a16="http://schemas.microsoft.com/office/drawing/2014/main" id="{F999AA52-07BC-4FDF-BC84-DA15E60EA591}"/>
              </a:ext>
            </a:extLst>
          </p:cNvPr>
          <p:cNvSpPr txBox="1"/>
          <p:nvPr/>
        </p:nvSpPr>
        <p:spPr>
          <a:xfrm>
            <a:off x="597897" y="1022978"/>
            <a:ext cx="457176" cy="276999"/>
          </a:xfrm>
          <a:prstGeom prst="rect">
            <a:avLst/>
          </a:prstGeom>
          <a:noFill/>
        </p:spPr>
        <p:txBody>
          <a:bodyPr wrap="non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人</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5" name="スライド番号プレースホルダー 4">
            <a:extLst>
              <a:ext uri="{FF2B5EF4-FFF2-40B4-BE49-F238E27FC236}">
                <a16:creationId xmlns:a16="http://schemas.microsoft.com/office/drawing/2014/main" id="{ABA757CA-8630-C9E8-0F2A-2307BCE5560F}"/>
              </a:ext>
            </a:extLst>
          </p:cNvPr>
          <p:cNvSpPr>
            <a:spLocks noGrp="1"/>
          </p:cNvSpPr>
          <p:nvPr>
            <p:ph type="sldNum" sz="quarter" idx="12"/>
          </p:nvPr>
        </p:nvSpPr>
        <p:spPr/>
        <p:txBody>
          <a:bodyPr/>
          <a:lstStyle/>
          <a:p>
            <a:fld id="{0689E27D-1950-4930-8D06-280ECFA7327D}" type="slidenum">
              <a:rPr lang="ja-JP" altLang="en-US" smtClean="0"/>
              <a:pPr/>
              <a:t>19</a:t>
            </a:fld>
            <a:endParaRPr lang="ja-JP" altLang="en-US" dirty="0"/>
          </a:p>
        </p:txBody>
      </p:sp>
      <p:sp>
        <p:nvSpPr>
          <p:cNvPr id="3" name="正方形/長方形 2">
            <a:extLst>
              <a:ext uri="{FF2B5EF4-FFF2-40B4-BE49-F238E27FC236}">
                <a16:creationId xmlns:a16="http://schemas.microsoft.com/office/drawing/2014/main" id="{28D21257-24F0-9D1F-5C93-37F186ACFD1B}"/>
              </a:ext>
            </a:extLst>
          </p:cNvPr>
          <p:cNvSpPr/>
          <p:nvPr/>
        </p:nvSpPr>
        <p:spPr>
          <a:xfrm>
            <a:off x="257175" y="6611779"/>
            <a:ext cx="7394467" cy="246221"/>
          </a:xfrm>
          <a:prstGeom prst="rect">
            <a:avLst/>
          </a:prstGeom>
        </p:spPr>
        <p:txBody>
          <a:bodyPr wrap="square">
            <a:spAutoFit/>
          </a:bodyPr>
          <a:lstStyle/>
          <a:p>
            <a:r>
              <a:rPr lang="ja-JP" altLang="en-US" sz="1000" dirty="0"/>
              <a:t>［出典］沖縄県介護保険広域連合「介護保険事業状況報告（年報）」</a:t>
            </a:r>
          </a:p>
        </p:txBody>
      </p:sp>
      <p:graphicFrame>
        <p:nvGraphicFramePr>
          <p:cNvPr id="6" name="グラフ 5">
            <a:extLst>
              <a:ext uri="{FF2B5EF4-FFF2-40B4-BE49-F238E27FC236}">
                <a16:creationId xmlns:a16="http://schemas.microsoft.com/office/drawing/2014/main" id="{CD11C056-8758-495F-8927-EAF1526DF404}"/>
              </a:ext>
            </a:extLst>
          </p:cNvPr>
          <p:cNvGraphicFramePr>
            <a:graphicFrameLocks/>
          </p:cNvGraphicFramePr>
          <p:nvPr>
            <p:extLst>
              <p:ext uri="{D42A27DB-BD31-4B8C-83A1-F6EECF244321}">
                <p14:modId xmlns:p14="http://schemas.microsoft.com/office/powerpoint/2010/main" val="2909391347"/>
              </p:ext>
            </p:extLst>
          </p:nvPr>
        </p:nvGraphicFramePr>
        <p:xfrm>
          <a:off x="335651" y="1169865"/>
          <a:ext cx="8489950" cy="5357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967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48F31C3-CFF4-4A5C-841F-01B329D88B67}"/>
              </a:ext>
            </a:extLst>
          </p:cNvPr>
          <p:cNvSpPr>
            <a:spLocks noGrp="1"/>
          </p:cNvSpPr>
          <p:nvPr>
            <p:ph type="title"/>
          </p:nvPr>
        </p:nvSpPr>
        <p:spPr/>
        <p:txBody>
          <a:bodyPr>
            <a:normAutofit/>
          </a:bodyPr>
          <a:lstStyle/>
          <a:p>
            <a:r>
              <a:rPr lang="ja-JP" altLang="en-US" dirty="0"/>
              <a:t>今帰仁村</a:t>
            </a:r>
            <a:r>
              <a:rPr kumimoji="1" lang="ja-JP" altLang="en-US" dirty="0"/>
              <a:t>の概要</a:t>
            </a:r>
          </a:p>
        </p:txBody>
      </p:sp>
      <p:sp>
        <p:nvSpPr>
          <p:cNvPr id="11" name="正方形/長方形 10">
            <a:extLst>
              <a:ext uri="{FF2B5EF4-FFF2-40B4-BE49-F238E27FC236}">
                <a16:creationId xmlns:a16="http://schemas.microsoft.com/office/drawing/2014/main" id="{F9353B93-38A0-B356-B8C1-70907E7DCD1B}"/>
              </a:ext>
            </a:extLst>
          </p:cNvPr>
          <p:cNvSpPr/>
          <p:nvPr/>
        </p:nvSpPr>
        <p:spPr>
          <a:xfrm>
            <a:off x="247648" y="6294892"/>
            <a:ext cx="8648700"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［出典］人口や高齢化率は、総務省「住民基本台帳に基づく人口、人口動態及び世帯数（令和６年１月１日現在、令和５年１月１日現在）」</a:t>
            </a:r>
            <a:endPar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游ゴシック" panose="020F0502020204030204"/>
                <a:ea typeface="游ゴシック" panose="020B0400000000000000" pitchFamily="50" charset="-128"/>
              </a:rPr>
              <a:t>　　　　</a:t>
            </a: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要介護認定者数・認定率は、</a:t>
            </a:r>
            <a:r>
              <a:rPr lang="ja-JP" altLang="en-US" sz="1000" dirty="0"/>
              <a:t>沖縄県介護保険広域連合「介護保険事業状況報告（各年度３月分）」</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F51480E6-5A37-76E7-D842-E672A2995BBC}"/>
              </a:ext>
            </a:extLst>
          </p:cNvPr>
          <p:cNvSpPr>
            <a:spLocks noGrp="1"/>
          </p:cNvSpPr>
          <p:nvPr>
            <p:ph type="sldNum" sz="quarter" idx="12"/>
          </p:nvPr>
        </p:nvSpPr>
        <p:spPr/>
        <p:txBody>
          <a:bodyPr/>
          <a:lstStyle/>
          <a:p>
            <a:fld id="{0689E27D-1950-4930-8D06-280ECFA7327D}" type="slidenum">
              <a:rPr lang="ja-JP" altLang="en-US" smtClean="0"/>
              <a:pPr/>
              <a:t>2</a:t>
            </a:fld>
            <a:endParaRPr lang="ja-JP" altLang="en-US" dirty="0"/>
          </a:p>
        </p:txBody>
      </p:sp>
      <p:graphicFrame>
        <p:nvGraphicFramePr>
          <p:cNvPr id="2" name="表 1">
            <a:extLst>
              <a:ext uri="{FF2B5EF4-FFF2-40B4-BE49-F238E27FC236}">
                <a16:creationId xmlns:a16="http://schemas.microsoft.com/office/drawing/2014/main" id="{1B111459-9F35-4D2B-C891-8DE759944925}"/>
              </a:ext>
            </a:extLst>
          </p:cNvPr>
          <p:cNvGraphicFramePr>
            <a:graphicFrameLocks noGrp="1"/>
          </p:cNvGraphicFramePr>
          <p:nvPr>
            <p:extLst>
              <p:ext uri="{D42A27DB-BD31-4B8C-83A1-F6EECF244321}">
                <p14:modId xmlns:p14="http://schemas.microsoft.com/office/powerpoint/2010/main" val="2162711243"/>
              </p:ext>
            </p:extLst>
          </p:nvPr>
        </p:nvGraphicFramePr>
        <p:xfrm>
          <a:off x="445769" y="1124320"/>
          <a:ext cx="8252461" cy="5040807"/>
        </p:xfrm>
        <a:graphic>
          <a:graphicData uri="http://schemas.openxmlformats.org/drawingml/2006/table">
            <a:tbl>
              <a:tblPr/>
              <a:tblGrid>
                <a:gridCol w="623957">
                  <a:extLst>
                    <a:ext uri="{9D8B030D-6E8A-4147-A177-3AD203B41FA5}">
                      <a16:colId xmlns:a16="http://schemas.microsoft.com/office/drawing/2014/main" val="843016075"/>
                    </a:ext>
                  </a:extLst>
                </a:gridCol>
                <a:gridCol w="450978">
                  <a:extLst>
                    <a:ext uri="{9D8B030D-6E8A-4147-A177-3AD203B41FA5}">
                      <a16:colId xmlns:a16="http://schemas.microsoft.com/office/drawing/2014/main" val="1200409542"/>
                    </a:ext>
                  </a:extLst>
                </a:gridCol>
                <a:gridCol w="1451096">
                  <a:extLst>
                    <a:ext uri="{9D8B030D-6E8A-4147-A177-3AD203B41FA5}">
                      <a16:colId xmlns:a16="http://schemas.microsoft.com/office/drawing/2014/main" val="306232875"/>
                    </a:ext>
                  </a:extLst>
                </a:gridCol>
                <a:gridCol w="1145286">
                  <a:extLst>
                    <a:ext uri="{9D8B030D-6E8A-4147-A177-3AD203B41FA5}">
                      <a16:colId xmlns:a16="http://schemas.microsoft.com/office/drawing/2014/main" val="2262637942"/>
                    </a:ext>
                  </a:extLst>
                </a:gridCol>
                <a:gridCol w="1145286">
                  <a:extLst>
                    <a:ext uri="{9D8B030D-6E8A-4147-A177-3AD203B41FA5}">
                      <a16:colId xmlns:a16="http://schemas.microsoft.com/office/drawing/2014/main" val="1116380093"/>
                    </a:ext>
                  </a:extLst>
                </a:gridCol>
                <a:gridCol w="1145286">
                  <a:extLst>
                    <a:ext uri="{9D8B030D-6E8A-4147-A177-3AD203B41FA5}">
                      <a16:colId xmlns:a16="http://schemas.microsoft.com/office/drawing/2014/main" val="3148705320"/>
                    </a:ext>
                  </a:extLst>
                </a:gridCol>
                <a:gridCol w="1145286">
                  <a:extLst>
                    <a:ext uri="{9D8B030D-6E8A-4147-A177-3AD203B41FA5}">
                      <a16:colId xmlns:a16="http://schemas.microsoft.com/office/drawing/2014/main" val="2845890683"/>
                    </a:ext>
                  </a:extLst>
                </a:gridCol>
                <a:gridCol w="1145286">
                  <a:extLst>
                    <a:ext uri="{9D8B030D-6E8A-4147-A177-3AD203B41FA5}">
                      <a16:colId xmlns:a16="http://schemas.microsoft.com/office/drawing/2014/main" val="1673132522"/>
                    </a:ext>
                  </a:extLst>
                </a:gridCol>
              </a:tblGrid>
              <a:tr h="735496">
                <a:tc gridSpan="3">
                  <a:txBody>
                    <a:bodyPr/>
                    <a:lstStyle/>
                    <a:p>
                      <a:pPr algn="ctr" rtl="0"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項　　目</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solidFill>
                      <a:srgbClr val="DAE9F8"/>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215C98"/>
                      </a:solidFill>
                      <a:prstDash val="solid"/>
                      <a:round/>
                      <a:headEnd type="none" w="med" len="med"/>
                      <a:tailEnd type="none" w="med" len="med"/>
                    </a:lnL>
                  </a:tcPr>
                </a:tc>
                <a:tc gridSpan="2">
                  <a:txBody>
                    <a:bodyPr/>
                    <a:lstStyle/>
                    <a:p>
                      <a:pPr algn="ctr" rtl="0"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令和５年度</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solidFill>
                      <a:srgbClr val="DAE9F8"/>
                    </a:solidFill>
                  </a:tcPr>
                </a:tc>
                <a:tc hMerge="1">
                  <a:txBody>
                    <a:bodyPr/>
                    <a:lstStyle/>
                    <a:p>
                      <a:endParaRPr kumimoji="1" lang="ja-JP" altLang="en-US"/>
                    </a:p>
                  </a:txBody>
                  <a:tcPr/>
                </a:tc>
                <a:tc gridSpan="2">
                  <a:txBody>
                    <a:bodyPr/>
                    <a:lstStyle/>
                    <a:p>
                      <a:pPr algn="ctr" rtl="0"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令和４年度</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solidFill>
                      <a:srgbClr val="DAE9F8"/>
                    </a:solidFill>
                  </a:tcPr>
                </a:tc>
                <a:tc hMerge="1">
                  <a:txBody>
                    <a:bodyPr/>
                    <a:lstStyle/>
                    <a:p>
                      <a:endParaRPr kumimoji="1" lang="ja-JP" altLang="en-US"/>
                    </a:p>
                  </a:txBody>
                  <a:tcPr/>
                </a:tc>
                <a:tc>
                  <a:txBody>
                    <a:bodyPr/>
                    <a:lstStyle/>
                    <a:p>
                      <a:pPr algn="ctr" rtl="0"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広域平均</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（令和５年度）</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solidFill>
                      <a:srgbClr val="DAE9F8"/>
                    </a:solidFill>
                  </a:tcPr>
                </a:tc>
                <a:extLst>
                  <a:ext uri="{0D108BD9-81ED-4DB2-BD59-A6C34878D82A}">
                    <a16:rowId xmlns:a16="http://schemas.microsoft.com/office/drawing/2014/main" val="403663223"/>
                  </a:ext>
                </a:extLst>
              </a:tr>
              <a:tr h="491631">
                <a:tc gridSpan="3">
                  <a:txBody>
                    <a:bodyPr/>
                    <a:lstStyle/>
                    <a:p>
                      <a:pPr algn="l" rtl="0"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●総人口</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6350" cap="flat" cmpd="sng" algn="ctr">
                      <a:solidFill>
                        <a:srgbClr val="215C98"/>
                      </a:solidFill>
                      <a:prstDash val="solid"/>
                      <a:round/>
                      <a:headEnd type="none" w="med" len="med"/>
                      <a:tailEnd type="none" w="med" len="med"/>
                    </a:lnL>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9,286</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9,364</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1714825147"/>
                  </a:ext>
                </a:extLst>
              </a:tr>
              <a:tr h="476710">
                <a:tc rowSpan="4">
                  <a:txBody>
                    <a:bodyPr/>
                    <a:lstStyle/>
                    <a:p>
                      <a:pPr algn="l" fontAlgn="t"/>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2000" marR="72000" marT="72000" marB="72000">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gridSpan="2">
                  <a:txBody>
                    <a:bodyPr/>
                    <a:lstStyle/>
                    <a:p>
                      <a:pPr algn="l" fontAlgn="t"/>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65</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歳以上</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kumimoji="1" lang="ja-JP" altLang="en-US"/>
                    </a:p>
                  </a:txBody>
                  <a:tcPr>
                    <a:lnL w="6350" cap="flat" cmpd="sng" algn="ctr">
                      <a:solidFill>
                        <a:srgbClr val="215C98"/>
                      </a:solidFill>
                      <a:prstDash val="solid"/>
                      <a:round/>
                      <a:headEnd type="none" w="med" len="med"/>
                      <a:tailEnd type="none" w="med" len="med"/>
                    </a:lnL>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3,253</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35.0%</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3,207</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a:solidFill>
                            <a:srgbClr val="000000"/>
                          </a:solidFill>
                          <a:effectLst/>
                          <a:latin typeface="游ゴシック" panose="020B0400000000000000" pitchFamily="50" charset="-128"/>
                          <a:ea typeface="游ゴシック" panose="020B0400000000000000" pitchFamily="50" charset="-128"/>
                        </a:rPr>
                        <a:t>34.2%</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a:solidFill>
                            <a:srgbClr val="000000"/>
                          </a:solidFill>
                          <a:effectLst/>
                          <a:latin typeface="游ゴシック" panose="020B0400000000000000" pitchFamily="50" charset="-128"/>
                          <a:ea typeface="游ゴシック" panose="020B0400000000000000" pitchFamily="50" charset="-128"/>
                        </a:rPr>
                        <a:t>24.0%</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4120597698"/>
                  </a:ext>
                </a:extLst>
              </a:tr>
              <a:tr h="476710">
                <a:tc vMerge="1">
                  <a:txBody>
                    <a:bodyPr/>
                    <a:lstStyle/>
                    <a:p>
                      <a:endParaRPr kumimoji="1" lang="ja-JP" altLang="en-US"/>
                    </a:p>
                  </a:txBody>
                  <a:tcPr/>
                </a:tc>
                <a:tc rowSpan="3">
                  <a:txBody>
                    <a:bodyPr/>
                    <a:lstStyle/>
                    <a:p>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endParaRPr kumimoji="1" lang="ja-JP" altLang="en-US" dirty="0"/>
                    </a:p>
                  </a:txBody>
                  <a:tcPr marL="72000" marR="72000" marT="72000" marB="72000">
                    <a:lnL w="6350" cap="flat" cmpd="sng" algn="ctr">
                      <a:solidFill>
                        <a:srgbClr val="215C98"/>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l" rtl="0" fontAlgn="ctr"/>
                      <a:r>
                        <a:rPr lang="en-US" altLang="ja-JP" sz="1400" b="0" i="0" u="none" strike="noStrike" dirty="0">
                          <a:ln>
                            <a:noFill/>
                          </a:ln>
                          <a:solidFill>
                            <a:schemeClr val="tx1"/>
                          </a:solidFill>
                          <a:effectLst/>
                          <a:latin typeface="游ゴシック" panose="020B0400000000000000" pitchFamily="50" charset="-128"/>
                          <a:ea typeface="游ゴシック" panose="020B0400000000000000" pitchFamily="50" charset="-128"/>
                        </a:rPr>
                        <a:t>65</a:t>
                      </a:r>
                      <a:r>
                        <a:rPr lang="ja-JP" altLang="en-US" sz="1400" b="0" i="0" u="none" strike="noStrike" dirty="0">
                          <a:ln>
                            <a:noFill/>
                          </a:ln>
                          <a:solidFill>
                            <a:schemeClr val="tx1"/>
                          </a:solidFill>
                          <a:effectLst/>
                          <a:latin typeface="游ゴシック" panose="020B0400000000000000" pitchFamily="50" charset="-128"/>
                          <a:ea typeface="游ゴシック" panose="020B0400000000000000" pitchFamily="50" charset="-128"/>
                        </a:rPr>
                        <a:t>～</a:t>
                      </a:r>
                      <a:r>
                        <a:rPr lang="en-US" altLang="ja-JP" sz="1400" b="0" i="0" u="none" strike="noStrike" dirty="0">
                          <a:ln>
                            <a:noFill/>
                          </a:ln>
                          <a:solidFill>
                            <a:schemeClr val="tx1"/>
                          </a:solidFill>
                          <a:effectLst/>
                          <a:latin typeface="游ゴシック" panose="020B0400000000000000" pitchFamily="50" charset="-128"/>
                          <a:ea typeface="游ゴシック" panose="020B0400000000000000" pitchFamily="50" charset="-128"/>
                        </a:rPr>
                        <a:t>74</a:t>
                      </a:r>
                      <a:r>
                        <a:rPr lang="ja-JP" altLang="en-US" sz="1400" b="0" i="0" u="none" strike="noStrike" dirty="0">
                          <a:ln>
                            <a:noFill/>
                          </a:ln>
                          <a:solidFill>
                            <a:schemeClr val="tx1"/>
                          </a:solidFill>
                          <a:effectLst/>
                          <a:latin typeface="游ゴシック" panose="020B0400000000000000" pitchFamily="50" charset="-128"/>
                          <a:ea typeface="游ゴシック" panose="020B0400000000000000" pitchFamily="50" charset="-128"/>
                        </a:rPr>
                        <a:t>歳</a:t>
                      </a:r>
                    </a:p>
                  </a:txBody>
                  <a:tcPr marL="72000" marR="72000" marT="72000" marB="72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1,736</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chemeClr val="accent1"/>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(53.4%)</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1,733</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(54.0%)</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(53.3%)</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3184609338"/>
                  </a:ext>
                </a:extLst>
              </a:tr>
              <a:tr h="47671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400" b="0" i="0" u="none" strike="noStrike" dirty="0">
                          <a:ln>
                            <a:noFill/>
                          </a:ln>
                          <a:solidFill>
                            <a:schemeClr val="tx1"/>
                          </a:solidFill>
                          <a:effectLst/>
                          <a:latin typeface="游ゴシック" panose="020B0400000000000000" pitchFamily="50" charset="-128"/>
                          <a:ea typeface="游ゴシック" panose="020B0400000000000000" pitchFamily="50" charset="-128"/>
                        </a:rPr>
                        <a:t>75</a:t>
                      </a:r>
                      <a:r>
                        <a:rPr lang="ja-JP" altLang="en-US" sz="1400" b="0" i="0" u="none" strike="noStrike" dirty="0">
                          <a:ln>
                            <a:noFill/>
                          </a:ln>
                          <a:solidFill>
                            <a:schemeClr val="tx1"/>
                          </a:solidFill>
                          <a:effectLst/>
                          <a:latin typeface="游ゴシック" panose="020B0400000000000000" pitchFamily="50" charset="-128"/>
                          <a:ea typeface="游ゴシック" panose="020B0400000000000000" pitchFamily="50" charset="-128"/>
                        </a:rPr>
                        <a:t>～</a:t>
                      </a:r>
                      <a:r>
                        <a:rPr lang="en-US" altLang="ja-JP" sz="1400" b="0" i="0" u="none" strike="noStrike" dirty="0">
                          <a:ln>
                            <a:noFill/>
                          </a:ln>
                          <a:solidFill>
                            <a:schemeClr val="tx1"/>
                          </a:solidFill>
                          <a:effectLst/>
                          <a:latin typeface="游ゴシック" panose="020B0400000000000000" pitchFamily="50" charset="-128"/>
                          <a:ea typeface="游ゴシック" panose="020B0400000000000000" pitchFamily="50" charset="-128"/>
                        </a:rPr>
                        <a:t>84</a:t>
                      </a:r>
                      <a:r>
                        <a:rPr lang="ja-JP" altLang="en-US" sz="1400" b="0" i="0" u="none" strike="noStrike" dirty="0">
                          <a:ln>
                            <a:noFill/>
                          </a:ln>
                          <a:solidFill>
                            <a:schemeClr val="tx1"/>
                          </a:solidFill>
                          <a:effectLst/>
                          <a:latin typeface="游ゴシック" panose="020B0400000000000000" pitchFamily="50" charset="-128"/>
                          <a:ea typeface="游ゴシック" panose="020B0400000000000000" pitchFamily="50" charset="-128"/>
                        </a:rPr>
                        <a:t>歳</a:t>
                      </a:r>
                    </a:p>
                  </a:txBody>
                  <a:tcPr marL="72000" marR="72000" marT="72000" marB="72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857</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chemeClr val="accent1"/>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(26.3%)</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806</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(25.1%)</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(29.0%)</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1119510414"/>
                  </a:ext>
                </a:extLst>
              </a:tr>
              <a:tr h="476710">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400" b="0" i="0" u="none" strike="noStrike" dirty="0">
                          <a:ln>
                            <a:noFill/>
                          </a:ln>
                          <a:solidFill>
                            <a:schemeClr val="tx1"/>
                          </a:solidFill>
                          <a:effectLst/>
                          <a:latin typeface="游ゴシック" panose="020B0400000000000000" pitchFamily="50" charset="-128"/>
                          <a:ea typeface="游ゴシック" panose="020B0400000000000000" pitchFamily="50" charset="-128"/>
                        </a:rPr>
                        <a:t>85</a:t>
                      </a:r>
                      <a:r>
                        <a:rPr lang="ja-JP" altLang="en-US" sz="1400" b="0" i="0" u="none" strike="noStrike" dirty="0">
                          <a:ln>
                            <a:noFill/>
                          </a:ln>
                          <a:solidFill>
                            <a:schemeClr val="tx1"/>
                          </a:solidFill>
                          <a:effectLst/>
                          <a:latin typeface="游ゴシック" panose="020B0400000000000000" pitchFamily="50" charset="-128"/>
                          <a:ea typeface="游ゴシック" panose="020B0400000000000000" pitchFamily="50" charset="-128"/>
                        </a:rPr>
                        <a:t>歳～</a:t>
                      </a:r>
                    </a:p>
                  </a:txBody>
                  <a:tcPr marL="72000" marR="72000" marT="72000" marB="7200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660</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chemeClr val="accent1"/>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(20.3%)</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668</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(20.8%)</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(17.7%)</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2042959566"/>
                  </a:ext>
                </a:extLst>
              </a:tr>
              <a:tr h="476710">
                <a:tc gridSpan="3">
                  <a:txBody>
                    <a:bodyPr/>
                    <a:lstStyle/>
                    <a:p>
                      <a:pPr algn="l" rtl="0" fontAlgn="ctr"/>
                      <a:r>
                        <a:rPr lang="zh-TW" altLang="en-US" sz="1400" b="0" i="0" u="none" strike="noStrike" dirty="0">
                          <a:solidFill>
                            <a:srgbClr val="000000"/>
                          </a:solidFill>
                          <a:effectLst/>
                          <a:latin typeface="游ゴシック" panose="020B0400000000000000" pitchFamily="50" charset="-128"/>
                          <a:ea typeface="游ゴシック" panose="020B0400000000000000" pitchFamily="50" charset="-128"/>
                        </a:rPr>
                        <a:t>●要介護認定者数</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6350" cap="flat" cmpd="sng" algn="ctr">
                      <a:solidFill>
                        <a:srgbClr val="215C98"/>
                      </a:solidFill>
                      <a:prstDash val="solid"/>
                      <a:round/>
                      <a:headEnd type="none" w="med" len="med"/>
                      <a:tailEnd type="none" w="med" len="med"/>
                    </a:lnL>
                    <a:lnT w="6350" cap="flat" cmpd="sng" algn="ctr">
                      <a:solidFill>
                        <a:srgbClr val="215C98"/>
                      </a:solidFill>
                      <a:prstDash val="solid"/>
                      <a:round/>
                      <a:headEnd type="none" w="med" len="med"/>
                      <a:tailEnd type="none" w="med" len="med"/>
                    </a:lnT>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623</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a:solidFill>
                            <a:srgbClr val="000000"/>
                          </a:solidFill>
                          <a:effectLst/>
                          <a:latin typeface="游ゴシック" panose="020B0400000000000000" pitchFamily="50" charset="-128"/>
                          <a:ea typeface="游ゴシック" panose="020B0400000000000000" pitchFamily="50" charset="-128"/>
                        </a:rPr>
                        <a:t>19.3%</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639</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20.2%</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a:solidFill>
                            <a:srgbClr val="000000"/>
                          </a:solidFill>
                          <a:effectLst/>
                          <a:latin typeface="游ゴシック" panose="020B0400000000000000" pitchFamily="50" charset="-128"/>
                          <a:ea typeface="游ゴシック" panose="020B0400000000000000" pitchFamily="50" charset="-128"/>
                        </a:rPr>
                        <a:t>17.2%</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3771174426"/>
                  </a:ext>
                </a:extLst>
              </a:tr>
              <a:tr h="476710">
                <a:tc rowSpan="2">
                  <a:txBody>
                    <a:bodyPr/>
                    <a:lstStyle/>
                    <a:p>
                      <a:pPr algn="l" fontAlgn="t"/>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2000" marR="72000" marT="72000" marB="72000">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gridSpan="2">
                  <a:txBody>
                    <a:bodyPr/>
                    <a:lstStyle/>
                    <a:p>
                      <a:pPr algn="l" fontAlgn="t"/>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要介護</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a:t>
                      </a: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5</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hMerge="1">
                  <a:txBody>
                    <a:bodyPr/>
                    <a:lstStyle/>
                    <a:p>
                      <a:endParaRPr kumimoji="1" lang="ja-JP" altLang="en-US"/>
                    </a:p>
                  </a:txBody>
                  <a:tcPr>
                    <a:lnL w="6350" cap="flat" cmpd="sng" algn="ctr">
                      <a:solidFill>
                        <a:srgbClr val="215C98"/>
                      </a:solidFill>
                      <a:prstDash val="solid"/>
                      <a:round/>
                      <a:headEnd type="none" w="med" len="med"/>
                      <a:tailEnd type="none" w="med" len="med"/>
                    </a:ln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481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6.4%</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516</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6.9%</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5.6%</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2219909118"/>
                  </a:ext>
                </a:extLst>
              </a:tr>
              <a:tr h="476710">
                <a:tc vMerge="1">
                  <a:txBody>
                    <a:bodyPr/>
                    <a:lstStyle/>
                    <a:p>
                      <a:endParaRPr kumimoji="1" lang="ja-JP" altLang="en-US"/>
                    </a:p>
                  </a:txBody>
                  <a:tcPr/>
                </a:tc>
                <a:tc gridSpan="2">
                  <a:txBody>
                    <a:bodyPr/>
                    <a:lstStyle/>
                    <a:p>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要支援</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a:t>
                      </a:r>
                      <a:endParaRPr kumimoji="1" lang="ja-JP" altLang="en-US" dirty="0"/>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hMerge="1">
                  <a:txBody>
                    <a:bodyPr/>
                    <a:lstStyle/>
                    <a:p>
                      <a:endParaRPr kumimoji="1" lang="ja-JP" altLang="en-US"/>
                    </a:p>
                  </a:txBody>
                  <a:tcPr>
                    <a:lnL w="6350" cap="flat" cmpd="sng" algn="ctr">
                      <a:solidFill>
                        <a:srgbClr val="215C98"/>
                      </a:solidFill>
                      <a:prstDash val="solid"/>
                      <a:round/>
                      <a:headEnd type="none" w="med" len="med"/>
                      <a:tailEnd type="none" w="med" len="med"/>
                    </a:ln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142</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8.5%</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rtl="0" fontAlgn="ct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123</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人</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9.4%</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7.7%</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1265744405"/>
                  </a:ext>
                </a:extLst>
              </a:tr>
              <a:tr h="476710">
                <a:tc gridSpan="3">
                  <a:txBody>
                    <a:bodyPr/>
                    <a:lstStyle/>
                    <a:p>
                      <a:pPr algn="l" rtl="0"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●調整済み認定率</a:t>
                      </a:r>
                    </a:p>
                  </a:txBody>
                  <a:tcPr marL="72000" marR="72000" marT="72000" marB="7200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lnL w="6350" cap="flat" cmpd="sng" algn="ctr">
                      <a:solidFill>
                        <a:srgbClr val="215C98"/>
                      </a:solidFill>
                      <a:prstDash val="solid"/>
                      <a:round/>
                      <a:headEnd type="none" w="med" len="med"/>
                      <a:tailEnd type="none" w="med" len="med"/>
                    </a:lnL>
                  </a:tcPr>
                </a:tc>
                <a:tc>
                  <a:txBody>
                    <a:bodyPr/>
                    <a:lstStyle/>
                    <a:p>
                      <a:pPr algn="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a:solidFill>
                            <a:srgbClr val="000000"/>
                          </a:solidFill>
                          <a:effectLst/>
                          <a:latin typeface="游ゴシック" panose="020B0400000000000000" pitchFamily="50" charset="-128"/>
                          <a:ea typeface="游ゴシック" panose="020B0400000000000000" pitchFamily="50" charset="-128"/>
                        </a:rPr>
                        <a:t>19.59%</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19.18%</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tc>
                  <a:txBody>
                    <a:bodyPr/>
                    <a:lstStyle/>
                    <a:p>
                      <a:pPr algn="ctr" rtl="0" fontAlgn="ct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18.47%</a:t>
                      </a:r>
                    </a:p>
                  </a:txBody>
                  <a:tcPr marL="72000" marR="72000" marT="9525" marB="0" anchor="ctr">
                    <a:lnL w="6350" cap="flat" cmpd="sng" algn="ctr">
                      <a:solidFill>
                        <a:srgbClr val="215C98"/>
                      </a:solidFill>
                      <a:prstDash val="solid"/>
                      <a:round/>
                      <a:headEnd type="none" w="med" len="med"/>
                      <a:tailEnd type="none" w="med" len="med"/>
                    </a:lnL>
                    <a:lnR w="6350" cap="flat" cmpd="sng" algn="ctr">
                      <a:solidFill>
                        <a:srgbClr val="215C98"/>
                      </a:solidFill>
                      <a:prstDash val="solid"/>
                      <a:round/>
                      <a:headEnd type="none" w="med" len="med"/>
                      <a:tailEnd type="none" w="med" len="med"/>
                    </a:lnR>
                    <a:lnT w="6350" cap="flat" cmpd="sng" algn="ctr">
                      <a:solidFill>
                        <a:srgbClr val="215C98"/>
                      </a:solidFill>
                      <a:prstDash val="solid"/>
                      <a:round/>
                      <a:headEnd type="none" w="med" len="med"/>
                      <a:tailEnd type="none" w="med" len="med"/>
                    </a:lnT>
                    <a:lnB w="6350" cap="flat" cmpd="sng" algn="ctr">
                      <a:solidFill>
                        <a:srgbClr val="215C98"/>
                      </a:solidFill>
                      <a:prstDash val="solid"/>
                      <a:round/>
                      <a:headEnd type="none" w="med" len="med"/>
                      <a:tailEnd type="none" w="med" len="med"/>
                    </a:lnB>
                    <a:noFill/>
                  </a:tcPr>
                </a:tc>
                <a:extLst>
                  <a:ext uri="{0D108BD9-81ED-4DB2-BD59-A6C34878D82A}">
                    <a16:rowId xmlns:a16="http://schemas.microsoft.com/office/drawing/2014/main" val="3288403173"/>
                  </a:ext>
                </a:extLst>
              </a:tr>
            </a:tbl>
          </a:graphicData>
        </a:graphic>
      </p:graphicFrame>
    </p:spTree>
    <p:extLst>
      <p:ext uri="{BB962C8B-B14F-4D97-AF65-F5344CB8AC3E}">
        <p14:creationId xmlns:p14="http://schemas.microsoft.com/office/powerpoint/2010/main" val="19990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BB362EF-B151-4886-9860-1CAF1BC2691C}"/>
              </a:ext>
            </a:extLst>
          </p:cNvPr>
          <p:cNvSpPr txBox="1"/>
          <p:nvPr/>
        </p:nvSpPr>
        <p:spPr>
          <a:xfrm>
            <a:off x="765951" y="924063"/>
            <a:ext cx="611065" cy="276999"/>
          </a:xfrm>
          <a:prstGeom prst="rect">
            <a:avLst/>
          </a:prstGeom>
          <a:noFill/>
        </p:spPr>
        <p:txBody>
          <a:bodyPr wrap="non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万円</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8" name="タイトル 1">
            <a:extLst>
              <a:ext uri="{FF2B5EF4-FFF2-40B4-BE49-F238E27FC236}">
                <a16:creationId xmlns:a16="http://schemas.microsoft.com/office/drawing/2014/main" id="{4EAA9BEB-51CC-442F-858F-E3057710BEF7}"/>
              </a:ext>
            </a:extLst>
          </p:cNvPr>
          <p:cNvSpPr txBox="1">
            <a:spLocks/>
          </p:cNvSpPr>
          <p:nvPr/>
        </p:nvSpPr>
        <p:spPr>
          <a:xfrm>
            <a:off x="314325" y="181417"/>
            <a:ext cx="8460075" cy="7200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2800" b="1" kern="1200">
                <a:solidFill>
                  <a:schemeClr val="tx1"/>
                </a:solidFill>
                <a:latin typeface="+mj-lt"/>
                <a:ea typeface="+mj-ea"/>
                <a:cs typeface="+mj-cs"/>
              </a:defRPr>
            </a:lvl1pPr>
          </a:lstStyle>
          <a:p>
            <a:r>
              <a:rPr lang="ja-JP" altLang="en-US" dirty="0"/>
              <a:t>年間給付費の推移</a:t>
            </a:r>
          </a:p>
        </p:txBody>
      </p:sp>
      <p:sp>
        <p:nvSpPr>
          <p:cNvPr id="3" name="スライド番号プレースホルダー 2">
            <a:extLst>
              <a:ext uri="{FF2B5EF4-FFF2-40B4-BE49-F238E27FC236}">
                <a16:creationId xmlns:a16="http://schemas.microsoft.com/office/drawing/2014/main" id="{D171059F-1F0E-854A-ACAC-B451A2837BB7}"/>
              </a:ext>
            </a:extLst>
          </p:cNvPr>
          <p:cNvSpPr>
            <a:spLocks noGrp="1"/>
          </p:cNvSpPr>
          <p:nvPr>
            <p:ph type="sldNum" sz="quarter" idx="12"/>
          </p:nvPr>
        </p:nvSpPr>
        <p:spPr/>
        <p:txBody>
          <a:bodyPr/>
          <a:lstStyle/>
          <a:p>
            <a:fld id="{0689E27D-1950-4930-8D06-280ECFA7327D}" type="slidenum">
              <a:rPr lang="ja-JP" altLang="en-US" smtClean="0"/>
              <a:pPr/>
              <a:t>20</a:t>
            </a:fld>
            <a:endParaRPr lang="ja-JP" altLang="en-US" dirty="0"/>
          </a:p>
        </p:txBody>
      </p:sp>
      <p:sp>
        <p:nvSpPr>
          <p:cNvPr id="2" name="正方形/長方形 1">
            <a:extLst>
              <a:ext uri="{FF2B5EF4-FFF2-40B4-BE49-F238E27FC236}">
                <a16:creationId xmlns:a16="http://schemas.microsoft.com/office/drawing/2014/main" id="{2A60CE48-EB2F-CAFA-B3EC-321AD8C6A7D7}"/>
              </a:ext>
            </a:extLst>
          </p:cNvPr>
          <p:cNvSpPr/>
          <p:nvPr/>
        </p:nvSpPr>
        <p:spPr>
          <a:xfrm>
            <a:off x="257175" y="6611779"/>
            <a:ext cx="7394467" cy="246221"/>
          </a:xfrm>
          <a:prstGeom prst="rect">
            <a:avLst/>
          </a:prstGeom>
        </p:spPr>
        <p:txBody>
          <a:bodyPr wrap="square">
            <a:spAutoFit/>
          </a:bodyPr>
          <a:lstStyle/>
          <a:p>
            <a:r>
              <a:rPr lang="ja-JP" altLang="en-US" sz="1000" dirty="0"/>
              <a:t>［出典］沖縄県介護保険広域連合「介護保険事業状況報告（年報）」</a:t>
            </a:r>
          </a:p>
        </p:txBody>
      </p:sp>
      <p:sp>
        <p:nvSpPr>
          <p:cNvPr id="11" name="正方形/長方形 10">
            <a:extLst>
              <a:ext uri="{FF2B5EF4-FFF2-40B4-BE49-F238E27FC236}">
                <a16:creationId xmlns:a16="http://schemas.microsoft.com/office/drawing/2014/main" id="{DBD17308-B18F-42CA-B665-5B919564347B}"/>
              </a:ext>
            </a:extLst>
          </p:cNvPr>
          <p:cNvSpPr/>
          <p:nvPr/>
        </p:nvSpPr>
        <p:spPr>
          <a:xfrm>
            <a:off x="273639" y="6322854"/>
            <a:ext cx="8562386" cy="246221"/>
          </a:xfrm>
          <a:prstGeom prst="rect">
            <a:avLst/>
          </a:prstGeom>
        </p:spPr>
        <p:txBody>
          <a:bodyPr wrap="square">
            <a:spAutoFit/>
          </a:bodyPr>
          <a:lstStyle/>
          <a:p>
            <a:r>
              <a:rPr lang="en-US" altLang="ja-JP" sz="1000" dirty="0"/>
              <a:t>※</a:t>
            </a:r>
            <a:r>
              <a:rPr lang="ja-JP" altLang="en-US" sz="1000" dirty="0"/>
              <a:t>期間中に行われた介護保険の利用者負担割合の改正による影響を除外するため、単位数をもとに算定している。</a:t>
            </a:r>
            <a:endParaRPr lang="en-US" altLang="ja-JP" sz="1000" dirty="0"/>
          </a:p>
        </p:txBody>
      </p:sp>
      <p:graphicFrame>
        <p:nvGraphicFramePr>
          <p:cNvPr id="5" name="グラフ 4">
            <a:extLst>
              <a:ext uri="{FF2B5EF4-FFF2-40B4-BE49-F238E27FC236}">
                <a16:creationId xmlns:a16="http://schemas.microsoft.com/office/drawing/2014/main" id="{21CE63DC-0A9D-4438-8088-BAFA851E1692}"/>
              </a:ext>
            </a:extLst>
          </p:cNvPr>
          <p:cNvGraphicFramePr>
            <a:graphicFrameLocks/>
          </p:cNvGraphicFramePr>
          <p:nvPr>
            <p:extLst>
              <p:ext uri="{D42A27DB-BD31-4B8C-83A1-F6EECF244321}">
                <p14:modId xmlns:p14="http://schemas.microsoft.com/office/powerpoint/2010/main" val="3470549301"/>
              </p:ext>
            </p:extLst>
          </p:nvPr>
        </p:nvGraphicFramePr>
        <p:xfrm>
          <a:off x="384927" y="1171319"/>
          <a:ext cx="8339809" cy="53977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631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4EAA9BEB-51CC-442F-858F-E3057710BEF7}"/>
              </a:ext>
            </a:extLst>
          </p:cNvPr>
          <p:cNvSpPr txBox="1">
            <a:spLocks/>
          </p:cNvSpPr>
          <p:nvPr/>
        </p:nvSpPr>
        <p:spPr>
          <a:xfrm>
            <a:off x="327660" y="181417"/>
            <a:ext cx="8446740" cy="7200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28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第１号被保険者１人当たり給付月額の推移</a:t>
            </a:r>
          </a:p>
        </p:txBody>
      </p:sp>
      <p:sp>
        <p:nvSpPr>
          <p:cNvPr id="9" name="テキスト ボックス 8">
            <a:extLst>
              <a:ext uri="{FF2B5EF4-FFF2-40B4-BE49-F238E27FC236}">
                <a16:creationId xmlns:a16="http://schemas.microsoft.com/office/drawing/2014/main" id="{6BB362EF-B151-4886-9860-1CAF1BC2691C}"/>
              </a:ext>
            </a:extLst>
          </p:cNvPr>
          <p:cNvSpPr txBox="1"/>
          <p:nvPr/>
        </p:nvSpPr>
        <p:spPr>
          <a:xfrm>
            <a:off x="780105" y="920680"/>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93191686-A011-3E89-AB51-1EEE2DC5C74D}"/>
              </a:ext>
            </a:extLst>
          </p:cNvPr>
          <p:cNvSpPr>
            <a:spLocks noGrp="1"/>
          </p:cNvSpPr>
          <p:nvPr>
            <p:ph type="sldNum" sz="quarter" idx="12"/>
          </p:nvPr>
        </p:nvSpPr>
        <p:spPr/>
        <p:txBody>
          <a:bodyPr/>
          <a:lstStyle/>
          <a:p>
            <a:fld id="{0689E27D-1950-4930-8D06-280ECFA7327D}" type="slidenum">
              <a:rPr lang="ja-JP" altLang="en-US" smtClean="0"/>
              <a:pPr/>
              <a:t>21</a:t>
            </a:fld>
            <a:endParaRPr lang="ja-JP" altLang="en-US" dirty="0"/>
          </a:p>
        </p:txBody>
      </p:sp>
      <p:sp>
        <p:nvSpPr>
          <p:cNvPr id="3" name="正方形/長方形 2">
            <a:extLst>
              <a:ext uri="{FF2B5EF4-FFF2-40B4-BE49-F238E27FC236}">
                <a16:creationId xmlns:a16="http://schemas.microsoft.com/office/drawing/2014/main" id="{30089E1D-40C7-1808-B8B5-0D012262CF67}"/>
              </a:ext>
            </a:extLst>
          </p:cNvPr>
          <p:cNvSpPr/>
          <p:nvPr/>
        </p:nvSpPr>
        <p:spPr>
          <a:xfrm>
            <a:off x="257175" y="6611779"/>
            <a:ext cx="7394467" cy="246221"/>
          </a:xfrm>
          <a:prstGeom prst="rect">
            <a:avLst/>
          </a:prstGeom>
        </p:spPr>
        <p:txBody>
          <a:bodyPr wrap="square">
            <a:spAutoFit/>
          </a:bodyPr>
          <a:lstStyle/>
          <a:p>
            <a:r>
              <a:rPr lang="ja-JP" altLang="en-US" sz="1000" dirty="0"/>
              <a:t>［出典］沖縄県介護保険広域連合「介護保険事業状況報告（年報）」</a:t>
            </a:r>
          </a:p>
        </p:txBody>
      </p:sp>
      <p:sp>
        <p:nvSpPr>
          <p:cNvPr id="4" name="正方形/長方形 3">
            <a:extLst>
              <a:ext uri="{FF2B5EF4-FFF2-40B4-BE49-F238E27FC236}">
                <a16:creationId xmlns:a16="http://schemas.microsoft.com/office/drawing/2014/main" id="{A5643345-D656-A6FB-9749-AF9876B86851}"/>
              </a:ext>
            </a:extLst>
          </p:cNvPr>
          <p:cNvSpPr/>
          <p:nvPr/>
        </p:nvSpPr>
        <p:spPr>
          <a:xfrm>
            <a:off x="273639" y="6322854"/>
            <a:ext cx="8562386" cy="246221"/>
          </a:xfrm>
          <a:prstGeom prst="rect">
            <a:avLst/>
          </a:prstGeom>
        </p:spPr>
        <p:txBody>
          <a:bodyPr wrap="square">
            <a:spAutoFit/>
          </a:bodyPr>
          <a:lstStyle/>
          <a:p>
            <a:r>
              <a:rPr lang="en-US" altLang="ja-JP" sz="1000" dirty="0"/>
              <a:t>※</a:t>
            </a:r>
            <a:r>
              <a:rPr lang="ja-JP" altLang="en-US" sz="1000" dirty="0"/>
              <a:t>期間中に行われた介護保険の利用者負担割合の改正による影響を除外するため、単位数をもとに算定している。</a:t>
            </a:r>
            <a:endParaRPr lang="en-US" altLang="ja-JP" sz="1000" dirty="0"/>
          </a:p>
        </p:txBody>
      </p:sp>
      <p:graphicFrame>
        <p:nvGraphicFramePr>
          <p:cNvPr id="6" name="グラフ 5">
            <a:extLst>
              <a:ext uri="{FF2B5EF4-FFF2-40B4-BE49-F238E27FC236}">
                <a16:creationId xmlns:a16="http://schemas.microsoft.com/office/drawing/2014/main" id="{43024622-CF8C-467F-82F1-1B4637A551C2}"/>
              </a:ext>
            </a:extLst>
          </p:cNvPr>
          <p:cNvGraphicFramePr>
            <a:graphicFrameLocks/>
          </p:cNvGraphicFramePr>
          <p:nvPr>
            <p:extLst>
              <p:ext uri="{D42A27DB-BD31-4B8C-83A1-F6EECF244321}">
                <p14:modId xmlns:p14="http://schemas.microsoft.com/office/powerpoint/2010/main" val="2187591101"/>
              </p:ext>
            </p:extLst>
          </p:nvPr>
        </p:nvGraphicFramePr>
        <p:xfrm>
          <a:off x="495432" y="1105964"/>
          <a:ext cx="8278968" cy="5427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16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コンテンツ プレースホルダー 12">
            <a:extLst>
              <a:ext uri="{FF2B5EF4-FFF2-40B4-BE49-F238E27FC236}">
                <a16:creationId xmlns:a16="http://schemas.microsoft.com/office/drawing/2014/main" id="{3C1754F1-CB3B-401C-BE30-17B0BEDBBCCC}"/>
              </a:ext>
            </a:extLst>
          </p:cNvPr>
          <p:cNvGraphicFramePr>
            <a:graphicFrameLocks noGrp="1"/>
          </p:cNvGraphicFramePr>
          <p:nvPr>
            <p:ph idx="1"/>
          </p:nvPr>
        </p:nvGraphicFramePr>
        <p:xfrm>
          <a:off x="327025" y="1058863"/>
          <a:ext cx="8504238" cy="5494337"/>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6BB362EF-B151-4886-9860-1CAF1BC2691C}"/>
              </a:ext>
            </a:extLst>
          </p:cNvPr>
          <p:cNvSpPr txBox="1"/>
          <p:nvPr/>
        </p:nvSpPr>
        <p:spPr>
          <a:xfrm>
            <a:off x="495889" y="869384"/>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8" name="タイトル 1">
            <a:extLst>
              <a:ext uri="{FF2B5EF4-FFF2-40B4-BE49-F238E27FC236}">
                <a16:creationId xmlns:a16="http://schemas.microsoft.com/office/drawing/2014/main" id="{4EAA9BEB-51CC-442F-858F-E3057710BEF7}"/>
              </a:ext>
            </a:extLst>
          </p:cNvPr>
          <p:cNvSpPr txBox="1">
            <a:spLocks/>
          </p:cNvSpPr>
          <p:nvPr/>
        </p:nvSpPr>
        <p:spPr>
          <a:xfrm>
            <a:off x="327025" y="181417"/>
            <a:ext cx="8447375" cy="7200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28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Light" panose="020F0302020204030204"/>
                <a:ea typeface="游ゴシック Light" panose="020B0300000000000000" pitchFamily="50" charset="-128"/>
                <a:cs typeface="+mj-cs"/>
              </a:rPr>
              <a:t>第１号被保険者１人当たり給付月額（令和５年度）</a:t>
            </a:r>
          </a:p>
        </p:txBody>
      </p:sp>
      <p:sp>
        <p:nvSpPr>
          <p:cNvPr id="2" name="正方形/長方形 1">
            <a:extLst>
              <a:ext uri="{FF2B5EF4-FFF2-40B4-BE49-F238E27FC236}">
                <a16:creationId xmlns:a16="http://schemas.microsoft.com/office/drawing/2014/main" id="{EA44E27E-91C1-70B0-B01B-53574D84BC5B}"/>
              </a:ext>
            </a:extLst>
          </p:cNvPr>
          <p:cNvSpPr/>
          <p:nvPr/>
        </p:nvSpPr>
        <p:spPr>
          <a:xfrm>
            <a:off x="6797981" y="2243517"/>
            <a:ext cx="154907" cy="41872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CD5CE126-7C21-CFCD-713C-A6FD34A44770}"/>
              </a:ext>
            </a:extLst>
          </p:cNvPr>
          <p:cNvSpPr/>
          <p:nvPr/>
        </p:nvSpPr>
        <p:spPr>
          <a:xfrm flipH="1">
            <a:off x="3249465" y="2404474"/>
            <a:ext cx="205488" cy="40866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3CD01C51-11D4-4211-716C-F3BC6B808E82}"/>
              </a:ext>
            </a:extLst>
          </p:cNvPr>
          <p:cNvSpPr/>
          <p:nvPr/>
        </p:nvSpPr>
        <p:spPr>
          <a:xfrm>
            <a:off x="3060793" y="2404474"/>
            <a:ext cx="188672" cy="408667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DCDE2658-9DB0-D3C4-408D-0CB8D40511E1}"/>
              </a:ext>
            </a:extLst>
          </p:cNvPr>
          <p:cNvSpPr/>
          <p:nvPr/>
        </p:nvSpPr>
        <p:spPr>
          <a:xfrm>
            <a:off x="3667673" y="2404473"/>
            <a:ext cx="205488" cy="408667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スライド番号プレースホルダー 11">
            <a:extLst>
              <a:ext uri="{FF2B5EF4-FFF2-40B4-BE49-F238E27FC236}">
                <a16:creationId xmlns:a16="http://schemas.microsoft.com/office/drawing/2014/main" id="{BEB3278C-219E-573B-B421-E2FE483E42DE}"/>
              </a:ext>
            </a:extLst>
          </p:cNvPr>
          <p:cNvSpPr>
            <a:spLocks noGrp="1"/>
          </p:cNvSpPr>
          <p:nvPr>
            <p:ph type="sldNum" sz="quarter" idx="12"/>
          </p:nvPr>
        </p:nvSpPr>
        <p:spPr/>
        <p:txBody>
          <a:bodyPr/>
          <a:lstStyle/>
          <a:p>
            <a:fld id="{0689E27D-1950-4930-8D06-280ECFA7327D}" type="slidenum">
              <a:rPr lang="ja-JP" altLang="en-US" smtClean="0"/>
              <a:pPr/>
              <a:t>22</a:t>
            </a:fld>
            <a:endParaRPr lang="ja-JP" altLang="en-US" dirty="0"/>
          </a:p>
        </p:txBody>
      </p:sp>
      <p:cxnSp>
        <p:nvCxnSpPr>
          <p:cNvPr id="4" name="直線矢印コネクタ 3">
            <a:extLst>
              <a:ext uri="{FF2B5EF4-FFF2-40B4-BE49-F238E27FC236}">
                <a16:creationId xmlns:a16="http://schemas.microsoft.com/office/drawing/2014/main" id="{BB4633F4-ACCB-FEF7-C2C4-65C8D1CF7A51}"/>
              </a:ext>
            </a:extLst>
          </p:cNvPr>
          <p:cNvCxnSpPr>
            <a:cxnSpLocks/>
          </p:cNvCxnSpPr>
          <p:nvPr/>
        </p:nvCxnSpPr>
        <p:spPr>
          <a:xfrm>
            <a:off x="6872430" y="1655803"/>
            <a:ext cx="1" cy="540000"/>
          </a:xfrm>
          <a:prstGeom prst="straightConnector1">
            <a:avLst/>
          </a:prstGeom>
          <a:ln w="444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E004F3E3-7516-7DD0-33EA-70D4E1AA8BA2}"/>
              </a:ext>
            </a:extLst>
          </p:cNvPr>
          <p:cNvSpPr/>
          <p:nvPr/>
        </p:nvSpPr>
        <p:spPr>
          <a:xfrm>
            <a:off x="260804" y="6600914"/>
            <a:ext cx="4683642" cy="230832"/>
          </a:xfrm>
          <a:prstGeom prst="rect">
            <a:avLst/>
          </a:prstGeom>
        </p:spPr>
        <p:txBody>
          <a:bodyPr wrap="square">
            <a:spAutoFit/>
          </a:bodyPr>
          <a:lstStyle/>
          <a:p>
            <a:r>
              <a:rPr lang="ja-JP" altLang="en-US" sz="900" dirty="0"/>
              <a:t>［出典］沖縄県介護保険広域連合「介護保険事業状況報告（令和５年度）」</a:t>
            </a:r>
          </a:p>
        </p:txBody>
      </p:sp>
    </p:spTree>
    <p:extLst>
      <p:ext uri="{BB962C8B-B14F-4D97-AF65-F5344CB8AC3E}">
        <p14:creationId xmlns:p14="http://schemas.microsoft.com/office/powerpoint/2010/main" val="330961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コンテンツ プレースホルダー 20">
            <a:extLst>
              <a:ext uri="{FF2B5EF4-FFF2-40B4-BE49-F238E27FC236}">
                <a16:creationId xmlns:a16="http://schemas.microsoft.com/office/drawing/2014/main" id="{F718D2D4-0709-4B31-ABBA-386788BDF4C5}"/>
              </a:ext>
            </a:extLst>
          </p:cNvPr>
          <p:cNvGraphicFramePr>
            <a:graphicFrameLocks noGrp="1"/>
          </p:cNvGraphicFramePr>
          <p:nvPr>
            <p:ph idx="1"/>
            <p:extLst>
              <p:ext uri="{D42A27DB-BD31-4B8C-83A1-F6EECF244321}">
                <p14:modId xmlns:p14="http://schemas.microsoft.com/office/powerpoint/2010/main" val="787495522"/>
              </p:ext>
            </p:extLst>
          </p:nvPr>
        </p:nvGraphicFramePr>
        <p:xfrm>
          <a:off x="327025" y="1173163"/>
          <a:ext cx="8504238" cy="5494337"/>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6BB362EF-B151-4886-9860-1CAF1BC2691C}"/>
              </a:ext>
            </a:extLst>
          </p:cNvPr>
          <p:cNvSpPr txBox="1"/>
          <p:nvPr/>
        </p:nvSpPr>
        <p:spPr>
          <a:xfrm>
            <a:off x="486364" y="1037567"/>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8" name="タイトル 1">
            <a:extLst>
              <a:ext uri="{FF2B5EF4-FFF2-40B4-BE49-F238E27FC236}">
                <a16:creationId xmlns:a16="http://schemas.microsoft.com/office/drawing/2014/main" id="{4EAA9BEB-51CC-442F-858F-E3057710BEF7}"/>
              </a:ext>
            </a:extLst>
          </p:cNvPr>
          <p:cNvSpPr txBox="1">
            <a:spLocks/>
          </p:cNvSpPr>
          <p:nvPr/>
        </p:nvSpPr>
        <p:spPr>
          <a:xfrm>
            <a:off x="247650" y="181417"/>
            <a:ext cx="8658225" cy="720000"/>
          </a:xfrm>
          <a:prstGeom prst="rect">
            <a:avLst/>
          </a:prstGeom>
        </p:spPr>
        <p:txBody>
          <a:bodyPr vert="horz" lIns="91440" tIns="45720" rIns="91440" bIns="45720" rtlCol="0" anchor="ctr">
            <a:normAutofit fontScale="92500"/>
          </a:bodyPr>
          <a:lstStyle>
            <a:lvl1pPr algn="ctr" defTabSz="685800" rtl="0" eaLnBrk="1" latinLnBrk="0" hangingPunct="1">
              <a:lnSpc>
                <a:spcPct val="90000"/>
              </a:lnSpc>
              <a:spcBef>
                <a:spcPct val="0"/>
              </a:spcBef>
              <a:buNone/>
              <a:defRPr kumimoji="1" sz="28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100" normalizeH="0" noProof="0" dirty="0">
                <a:ln>
                  <a:noFill/>
                </a:ln>
                <a:solidFill>
                  <a:prstClr val="black"/>
                </a:solidFill>
                <a:effectLst/>
                <a:uLnTx/>
                <a:uFillTx/>
                <a:latin typeface="游ゴシック Light" panose="020F0302020204030204"/>
                <a:ea typeface="游ゴシック Light" panose="020B0300000000000000" pitchFamily="50" charset="-128"/>
                <a:cs typeface="+mj-cs"/>
              </a:rPr>
              <a:t>調整済み第１号被保険者１人当たり給付月額（令和５年度）</a:t>
            </a:r>
          </a:p>
        </p:txBody>
      </p:sp>
      <p:sp>
        <p:nvSpPr>
          <p:cNvPr id="2" name="正方形/長方形 1">
            <a:extLst>
              <a:ext uri="{FF2B5EF4-FFF2-40B4-BE49-F238E27FC236}">
                <a16:creationId xmlns:a16="http://schemas.microsoft.com/office/drawing/2014/main" id="{EA44E27E-91C1-70B0-B01B-53574D84BC5B}"/>
              </a:ext>
            </a:extLst>
          </p:cNvPr>
          <p:cNvSpPr/>
          <p:nvPr/>
        </p:nvSpPr>
        <p:spPr>
          <a:xfrm>
            <a:off x="6088699" y="2311880"/>
            <a:ext cx="205489" cy="42091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CD5CE126-7C21-CFCD-713C-A6FD34A44770}"/>
              </a:ext>
            </a:extLst>
          </p:cNvPr>
          <p:cNvSpPr/>
          <p:nvPr/>
        </p:nvSpPr>
        <p:spPr>
          <a:xfrm flipH="1">
            <a:off x="4109659" y="2434378"/>
            <a:ext cx="205488" cy="40866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スライド番号プレースホルダー 6">
            <a:extLst>
              <a:ext uri="{FF2B5EF4-FFF2-40B4-BE49-F238E27FC236}">
                <a16:creationId xmlns:a16="http://schemas.microsoft.com/office/drawing/2014/main" id="{9EF17C00-D005-CD43-44F4-6347F8086D1E}"/>
              </a:ext>
            </a:extLst>
          </p:cNvPr>
          <p:cNvSpPr>
            <a:spLocks noGrp="1"/>
          </p:cNvSpPr>
          <p:nvPr>
            <p:ph type="sldNum" sz="quarter" idx="12"/>
          </p:nvPr>
        </p:nvSpPr>
        <p:spPr/>
        <p:txBody>
          <a:bodyPr/>
          <a:lstStyle/>
          <a:p>
            <a:fld id="{0689E27D-1950-4930-8D06-280ECFA7327D}" type="slidenum">
              <a:rPr lang="ja-JP" altLang="en-US" smtClean="0"/>
              <a:pPr/>
              <a:t>23</a:t>
            </a:fld>
            <a:endParaRPr lang="ja-JP" altLang="en-US" dirty="0"/>
          </a:p>
        </p:txBody>
      </p:sp>
      <p:sp>
        <p:nvSpPr>
          <p:cNvPr id="14" name="テキスト ボックス 13">
            <a:extLst>
              <a:ext uri="{FF2B5EF4-FFF2-40B4-BE49-F238E27FC236}">
                <a16:creationId xmlns:a16="http://schemas.microsoft.com/office/drawing/2014/main" id="{5D93F5F2-0B73-5738-91FB-ECC31DD4D6F9}"/>
              </a:ext>
            </a:extLst>
          </p:cNvPr>
          <p:cNvSpPr txBox="1"/>
          <p:nvPr/>
        </p:nvSpPr>
        <p:spPr>
          <a:xfrm>
            <a:off x="127000" y="833247"/>
            <a:ext cx="8940800" cy="253916"/>
          </a:xfrm>
          <a:prstGeom prst="rect">
            <a:avLst/>
          </a:prstGeom>
          <a:noFill/>
        </p:spPr>
        <p:txBody>
          <a:bodyPr wrap="square" rtlCol="0">
            <a:spAutoFit/>
          </a:bodyPr>
          <a:lstStyle/>
          <a:p>
            <a:pPr marL="182563" indent="-182563"/>
            <a:r>
              <a:rPr kumimoji="1" lang="en-US" altLang="ja-JP" sz="1050" spc="-30" dirty="0">
                <a:latin typeface="+mn-ea"/>
              </a:rPr>
              <a:t>※</a:t>
            </a:r>
            <a:r>
              <a:rPr kumimoji="1" lang="ja-JP" altLang="en-US" sz="1050" spc="-30" dirty="0">
                <a:latin typeface="+mn-ea"/>
              </a:rPr>
              <a:t>「調整済み第１号被保険者１人当たり給付月額」とは、「第</a:t>
            </a:r>
            <a:r>
              <a:rPr kumimoji="1" lang="en-US" altLang="ja-JP" sz="1050" spc="-30" dirty="0">
                <a:latin typeface="+mn-ea"/>
              </a:rPr>
              <a:t>1</a:t>
            </a:r>
            <a:r>
              <a:rPr kumimoji="1" lang="ja-JP" altLang="en-US" sz="1050" spc="-30" dirty="0">
                <a:latin typeface="+mn-ea"/>
              </a:rPr>
              <a:t>号被保険者の性・年齢構成や地域区分別単価の影響」を除外した給付費を意味します。</a:t>
            </a:r>
          </a:p>
        </p:txBody>
      </p:sp>
    </p:spTree>
    <p:extLst>
      <p:ext uri="{BB962C8B-B14F-4D97-AF65-F5344CB8AC3E}">
        <p14:creationId xmlns:p14="http://schemas.microsoft.com/office/powerpoint/2010/main" val="3516407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コンテンツ プレースホルダー 19">
            <a:extLst>
              <a:ext uri="{FF2B5EF4-FFF2-40B4-BE49-F238E27FC236}">
                <a16:creationId xmlns:a16="http://schemas.microsoft.com/office/drawing/2014/main" id="{2B4CD120-A580-4D9B-867C-53B852B4FEEA}"/>
              </a:ext>
            </a:extLst>
          </p:cNvPr>
          <p:cNvGraphicFramePr>
            <a:graphicFrameLocks noGrp="1"/>
          </p:cNvGraphicFramePr>
          <p:nvPr>
            <p:ph idx="1"/>
            <p:extLst>
              <p:ext uri="{D42A27DB-BD31-4B8C-83A1-F6EECF244321}">
                <p14:modId xmlns:p14="http://schemas.microsoft.com/office/powerpoint/2010/main" val="173166703"/>
              </p:ext>
            </p:extLst>
          </p:nvPr>
        </p:nvGraphicFramePr>
        <p:xfrm>
          <a:off x="334963" y="4121710"/>
          <a:ext cx="8450262" cy="2529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コンテンツ プレースホルダー 12">
            <a:extLst>
              <a:ext uri="{FF2B5EF4-FFF2-40B4-BE49-F238E27FC236}">
                <a16:creationId xmlns:a16="http://schemas.microsoft.com/office/drawing/2014/main" id="{047D83A4-30FC-4B32-AB37-4BAC6A1223EE}"/>
              </a:ext>
            </a:extLst>
          </p:cNvPr>
          <p:cNvGraphicFramePr>
            <a:graphicFrameLocks noGrp="1"/>
          </p:cNvGraphicFramePr>
          <p:nvPr>
            <p:ph idx="13"/>
            <p:extLst>
              <p:ext uri="{D42A27DB-BD31-4B8C-83A1-F6EECF244321}">
                <p14:modId xmlns:p14="http://schemas.microsoft.com/office/powerpoint/2010/main" val="3607337970"/>
              </p:ext>
            </p:extLst>
          </p:nvPr>
        </p:nvGraphicFramePr>
        <p:xfrm>
          <a:off x="334962" y="1250813"/>
          <a:ext cx="8694737" cy="2448062"/>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lstStyle/>
          <a:p>
            <a:r>
              <a:rPr lang="ja-JP" altLang="en-US" dirty="0"/>
              <a:t>在宅</a:t>
            </a:r>
            <a:r>
              <a:rPr kumimoji="1" lang="ja-JP" altLang="en-US" dirty="0"/>
              <a:t>サービス費（令和</a:t>
            </a:r>
            <a:r>
              <a:rPr kumimoji="1" lang="en-US" altLang="ja-JP" dirty="0"/>
              <a:t>5</a:t>
            </a:r>
            <a:r>
              <a:rPr kumimoji="1" lang="ja-JP" altLang="en-US" dirty="0"/>
              <a:t>年度）</a:t>
            </a:r>
          </a:p>
        </p:txBody>
      </p:sp>
      <p:sp>
        <p:nvSpPr>
          <p:cNvPr id="10" name="テキスト ボックス 9">
            <a:extLst>
              <a:ext uri="{FF2B5EF4-FFF2-40B4-BE49-F238E27FC236}">
                <a16:creationId xmlns:a16="http://schemas.microsoft.com/office/drawing/2014/main" id="{E44B26D2-6FF9-4AFB-946C-1E116462D4FA}"/>
              </a:ext>
            </a:extLst>
          </p:cNvPr>
          <p:cNvSpPr txBox="1"/>
          <p:nvPr/>
        </p:nvSpPr>
        <p:spPr>
          <a:xfrm>
            <a:off x="888945" y="927600"/>
            <a:ext cx="7366119" cy="400110"/>
          </a:xfrm>
          <a:prstGeom prst="rect">
            <a:avLst/>
          </a:prstGeom>
          <a:noFill/>
        </p:spPr>
        <p:txBody>
          <a:bodyPr wrap="none" rtlCol="0">
            <a:spAutoFit/>
          </a:bodyPr>
          <a:lstStyle/>
          <a:p>
            <a:pPr algn="ctr"/>
            <a:r>
              <a:rPr kumimoji="1" lang="ja-JP" altLang="en-US" sz="2000" dirty="0"/>
              <a:t>（第１号被保険者１人当たり給付月額と調整済み給付月額）</a:t>
            </a:r>
          </a:p>
        </p:txBody>
      </p:sp>
      <p:sp>
        <p:nvSpPr>
          <p:cNvPr id="5" name="正方形/長方形 4">
            <a:extLst>
              <a:ext uri="{FF2B5EF4-FFF2-40B4-BE49-F238E27FC236}">
                <a16:creationId xmlns:a16="http://schemas.microsoft.com/office/drawing/2014/main" id="{2CC4B9D6-91F7-5C10-E1CA-C2AF23DD90BA}"/>
              </a:ext>
            </a:extLst>
          </p:cNvPr>
          <p:cNvSpPr/>
          <p:nvPr/>
        </p:nvSpPr>
        <p:spPr>
          <a:xfrm>
            <a:off x="4603594" y="3082603"/>
            <a:ext cx="216000" cy="64229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460BE211-D536-4BCD-8EA8-8993DF79B474}"/>
              </a:ext>
            </a:extLst>
          </p:cNvPr>
          <p:cNvSpPr/>
          <p:nvPr/>
        </p:nvSpPr>
        <p:spPr>
          <a:xfrm>
            <a:off x="6189419" y="3091551"/>
            <a:ext cx="216000" cy="6659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7A18D73-F868-8383-F421-CAE2517712FD}"/>
              </a:ext>
            </a:extLst>
          </p:cNvPr>
          <p:cNvSpPr/>
          <p:nvPr/>
        </p:nvSpPr>
        <p:spPr>
          <a:xfrm>
            <a:off x="2562398" y="3082603"/>
            <a:ext cx="216000" cy="64229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C994D29B-0B92-EA9D-6452-E58342896AF7}"/>
              </a:ext>
            </a:extLst>
          </p:cNvPr>
          <p:cNvSpPr/>
          <p:nvPr/>
        </p:nvSpPr>
        <p:spPr>
          <a:xfrm>
            <a:off x="7548170" y="3082925"/>
            <a:ext cx="222580" cy="66593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05E8DD1C-7891-4E1B-A7D2-E1FD5B3A5072}"/>
              </a:ext>
            </a:extLst>
          </p:cNvPr>
          <p:cNvSpPr txBox="1"/>
          <p:nvPr/>
        </p:nvSpPr>
        <p:spPr>
          <a:xfrm>
            <a:off x="1097391" y="3756025"/>
            <a:ext cx="1005403" cy="338554"/>
          </a:xfrm>
          <a:prstGeom prst="rect">
            <a:avLst/>
          </a:prstGeom>
          <a:noFill/>
          <a:ln>
            <a:solidFill>
              <a:schemeClr val="tx1">
                <a:lumMod val="75000"/>
                <a:lumOff val="25000"/>
              </a:schemeClr>
            </a:solidFill>
          </a:ln>
        </p:spPr>
        <p:txBody>
          <a:bodyPr wrap="none" rtlCol="0">
            <a:spAutoFit/>
          </a:bodyPr>
          <a:lstStyle/>
          <a:p>
            <a:pPr algn="ctr"/>
            <a:r>
              <a:rPr kumimoji="1" lang="ja-JP" altLang="en-US" sz="1600" dirty="0"/>
              <a:t>調整済み</a:t>
            </a:r>
          </a:p>
        </p:txBody>
      </p:sp>
      <p:sp>
        <p:nvSpPr>
          <p:cNvPr id="7" name="スライド番号プレースホルダー 6">
            <a:extLst>
              <a:ext uri="{FF2B5EF4-FFF2-40B4-BE49-F238E27FC236}">
                <a16:creationId xmlns:a16="http://schemas.microsoft.com/office/drawing/2014/main" id="{A824F97D-E7CB-3987-69E5-CF48A958F6AF}"/>
              </a:ext>
            </a:extLst>
          </p:cNvPr>
          <p:cNvSpPr>
            <a:spLocks noGrp="1"/>
          </p:cNvSpPr>
          <p:nvPr>
            <p:ph type="sldNum" sz="quarter" idx="12"/>
          </p:nvPr>
        </p:nvSpPr>
        <p:spPr/>
        <p:txBody>
          <a:bodyPr/>
          <a:lstStyle/>
          <a:p>
            <a:fld id="{0689E27D-1950-4930-8D06-280ECFA7327D}" type="slidenum">
              <a:rPr lang="ja-JP" altLang="en-US" smtClean="0"/>
              <a:pPr/>
              <a:t>24</a:t>
            </a:fld>
            <a:endParaRPr lang="ja-JP" altLang="en-US"/>
          </a:p>
        </p:txBody>
      </p:sp>
      <p:sp>
        <p:nvSpPr>
          <p:cNvPr id="18" name="テキスト ボックス 17">
            <a:extLst>
              <a:ext uri="{FF2B5EF4-FFF2-40B4-BE49-F238E27FC236}">
                <a16:creationId xmlns:a16="http://schemas.microsoft.com/office/drawing/2014/main" id="{2BF44084-7DD2-3C75-4FD8-976C260BC673}"/>
              </a:ext>
            </a:extLst>
          </p:cNvPr>
          <p:cNvSpPr txBox="1"/>
          <p:nvPr/>
        </p:nvSpPr>
        <p:spPr>
          <a:xfrm>
            <a:off x="583404" y="1031741"/>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E6C5C0D-0328-0FA5-FDED-FFF91F4D6435}"/>
              </a:ext>
            </a:extLst>
          </p:cNvPr>
          <p:cNvSpPr txBox="1"/>
          <p:nvPr/>
        </p:nvSpPr>
        <p:spPr>
          <a:xfrm>
            <a:off x="560088" y="3854982"/>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42B2B810-069F-331F-0D25-A45029CCADD2}"/>
              </a:ext>
            </a:extLst>
          </p:cNvPr>
          <p:cNvSpPr/>
          <p:nvPr/>
        </p:nvSpPr>
        <p:spPr>
          <a:xfrm>
            <a:off x="5373088" y="6021717"/>
            <a:ext cx="216000" cy="64229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2694376-E15A-9CC5-10D9-4A5F931C458F}"/>
              </a:ext>
            </a:extLst>
          </p:cNvPr>
          <p:cNvSpPr/>
          <p:nvPr/>
        </p:nvSpPr>
        <p:spPr>
          <a:xfrm>
            <a:off x="3726224" y="6022039"/>
            <a:ext cx="216000" cy="6659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CFFF96A-CA76-6497-2BFD-DF99A91A4EC7}"/>
              </a:ext>
            </a:extLst>
          </p:cNvPr>
          <p:cNvSpPr/>
          <p:nvPr/>
        </p:nvSpPr>
        <p:spPr>
          <a:xfrm>
            <a:off x="5045474" y="3847075"/>
            <a:ext cx="4683642" cy="230832"/>
          </a:xfrm>
          <a:prstGeom prst="rect">
            <a:avLst/>
          </a:prstGeom>
        </p:spPr>
        <p:txBody>
          <a:bodyPr wrap="square">
            <a:spAutoFit/>
          </a:bodyPr>
          <a:lstStyle/>
          <a:p>
            <a:r>
              <a:rPr lang="ja-JP" altLang="en-US" sz="900" dirty="0"/>
              <a:t>［出典］沖縄県介護保険広域連合「介護保険事業状況報告（令和５年度）」</a:t>
            </a:r>
          </a:p>
        </p:txBody>
      </p:sp>
    </p:spTree>
    <p:extLst>
      <p:ext uri="{BB962C8B-B14F-4D97-AF65-F5344CB8AC3E}">
        <p14:creationId xmlns:p14="http://schemas.microsoft.com/office/powerpoint/2010/main" val="426937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コンテンツ プレースホルダー 20">
            <a:extLst>
              <a:ext uri="{FF2B5EF4-FFF2-40B4-BE49-F238E27FC236}">
                <a16:creationId xmlns:a16="http://schemas.microsoft.com/office/drawing/2014/main" id="{3754CB93-F417-4EBC-B572-E296FEF4A789}"/>
              </a:ext>
            </a:extLst>
          </p:cNvPr>
          <p:cNvGraphicFramePr>
            <a:graphicFrameLocks noGrp="1"/>
          </p:cNvGraphicFramePr>
          <p:nvPr>
            <p:ph idx="13"/>
            <p:extLst>
              <p:ext uri="{D42A27DB-BD31-4B8C-83A1-F6EECF244321}">
                <p14:modId xmlns:p14="http://schemas.microsoft.com/office/powerpoint/2010/main" val="4159259837"/>
              </p:ext>
            </p:extLst>
          </p:nvPr>
        </p:nvGraphicFramePr>
        <p:xfrm>
          <a:off x="334963" y="1301297"/>
          <a:ext cx="8532812" cy="2515243"/>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lstStyle/>
          <a:p>
            <a:r>
              <a:rPr lang="ja-JP" altLang="en-US" dirty="0"/>
              <a:t>居住系</a:t>
            </a:r>
            <a:r>
              <a:rPr kumimoji="1" lang="ja-JP" altLang="en-US" dirty="0"/>
              <a:t>サービス費（令和</a:t>
            </a:r>
            <a:r>
              <a:rPr kumimoji="1" lang="en-US" altLang="ja-JP" dirty="0"/>
              <a:t>5</a:t>
            </a:r>
            <a:r>
              <a:rPr kumimoji="1" lang="ja-JP" altLang="en-US" dirty="0"/>
              <a:t>年度）</a:t>
            </a:r>
          </a:p>
        </p:txBody>
      </p:sp>
      <p:sp>
        <p:nvSpPr>
          <p:cNvPr id="10" name="テキスト ボックス 9">
            <a:extLst>
              <a:ext uri="{FF2B5EF4-FFF2-40B4-BE49-F238E27FC236}">
                <a16:creationId xmlns:a16="http://schemas.microsoft.com/office/drawing/2014/main" id="{E44B26D2-6FF9-4AFB-946C-1E116462D4FA}"/>
              </a:ext>
            </a:extLst>
          </p:cNvPr>
          <p:cNvSpPr txBox="1"/>
          <p:nvPr/>
        </p:nvSpPr>
        <p:spPr>
          <a:xfrm>
            <a:off x="888945" y="927600"/>
            <a:ext cx="736611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（第１号被保険者１人当たり給付月額と調整済み給付月額）</a:t>
            </a:r>
          </a:p>
        </p:txBody>
      </p:sp>
      <p:sp>
        <p:nvSpPr>
          <p:cNvPr id="9" name="テキスト ボックス 8">
            <a:extLst>
              <a:ext uri="{FF2B5EF4-FFF2-40B4-BE49-F238E27FC236}">
                <a16:creationId xmlns:a16="http://schemas.microsoft.com/office/drawing/2014/main" id="{DE200AA7-78CD-424C-BBBB-3FDEB6AC6E67}"/>
              </a:ext>
            </a:extLst>
          </p:cNvPr>
          <p:cNvSpPr txBox="1"/>
          <p:nvPr/>
        </p:nvSpPr>
        <p:spPr>
          <a:xfrm>
            <a:off x="583404" y="1088891"/>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2CC4B9D6-91F7-5C10-E1CA-C2AF23DD90BA}"/>
              </a:ext>
            </a:extLst>
          </p:cNvPr>
          <p:cNvSpPr/>
          <p:nvPr/>
        </p:nvSpPr>
        <p:spPr>
          <a:xfrm>
            <a:off x="4769135" y="3209045"/>
            <a:ext cx="216000" cy="6734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460BE211-D536-4BCD-8EA8-8993DF79B474}"/>
              </a:ext>
            </a:extLst>
          </p:cNvPr>
          <p:cNvSpPr/>
          <p:nvPr/>
        </p:nvSpPr>
        <p:spPr>
          <a:xfrm>
            <a:off x="6454490" y="3207359"/>
            <a:ext cx="216000" cy="6949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57A18D73-F868-8383-F421-CAE2517712FD}"/>
              </a:ext>
            </a:extLst>
          </p:cNvPr>
          <p:cNvSpPr/>
          <p:nvPr/>
        </p:nvSpPr>
        <p:spPr>
          <a:xfrm>
            <a:off x="5725892" y="3206284"/>
            <a:ext cx="216000" cy="69443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C994D29B-0B92-EA9D-6452-E58342896AF7}"/>
              </a:ext>
            </a:extLst>
          </p:cNvPr>
          <p:cNvSpPr/>
          <p:nvPr/>
        </p:nvSpPr>
        <p:spPr>
          <a:xfrm>
            <a:off x="7628782" y="3205344"/>
            <a:ext cx="216000" cy="69479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630843D3-FE02-4559-88B7-821239C01F92}"/>
              </a:ext>
            </a:extLst>
          </p:cNvPr>
          <p:cNvSpPr/>
          <p:nvPr/>
        </p:nvSpPr>
        <p:spPr>
          <a:xfrm>
            <a:off x="5242758" y="5982477"/>
            <a:ext cx="216000" cy="6891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2792526B-9FBD-4773-B0F3-3437800A712B}"/>
              </a:ext>
            </a:extLst>
          </p:cNvPr>
          <p:cNvSpPr/>
          <p:nvPr/>
        </p:nvSpPr>
        <p:spPr>
          <a:xfrm>
            <a:off x="6529048" y="5994761"/>
            <a:ext cx="216000" cy="6944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05E8DD1C-7891-4E1B-A7D2-E1FD5B3A5072}"/>
              </a:ext>
            </a:extLst>
          </p:cNvPr>
          <p:cNvSpPr txBox="1"/>
          <p:nvPr/>
        </p:nvSpPr>
        <p:spPr>
          <a:xfrm>
            <a:off x="957747" y="3820941"/>
            <a:ext cx="1005403" cy="338554"/>
          </a:xfrm>
          <a:prstGeom prst="rect">
            <a:avLst/>
          </a:prstGeom>
          <a:noFill/>
          <a:ln>
            <a:solidFill>
              <a:schemeClr val="tx1">
                <a:lumMod val="75000"/>
                <a:lumOff val="2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調整済み</a:t>
            </a:r>
          </a:p>
        </p:txBody>
      </p:sp>
      <p:sp>
        <p:nvSpPr>
          <p:cNvPr id="11" name="スライド番号プレースホルダー 10">
            <a:extLst>
              <a:ext uri="{FF2B5EF4-FFF2-40B4-BE49-F238E27FC236}">
                <a16:creationId xmlns:a16="http://schemas.microsoft.com/office/drawing/2014/main" id="{D315E721-5A19-5B78-6B52-FC82FC6F65F9}"/>
              </a:ext>
            </a:extLst>
          </p:cNvPr>
          <p:cNvSpPr>
            <a:spLocks noGrp="1"/>
          </p:cNvSpPr>
          <p:nvPr>
            <p:ph type="sldNum" sz="quarter" idx="12"/>
          </p:nvPr>
        </p:nvSpPr>
        <p:spPr/>
        <p:txBody>
          <a:bodyPr/>
          <a:lstStyle/>
          <a:p>
            <a:fld id="{0689E27D-1950-4930-8D06-280ECFA7327D}" type="slidenum">
              <a:rPr lang="ja-JP" altLang="en-US" smtClean="0"/>
              <a:pPr/>
              <a:t>25</a:t>
            </a:fld>
            <a:endParaRPr lang="ja-JP" altLang="en-US"/>
          </a:p>
        </p:txBody>
      </p:sp>
      <p:sp>
        <p:nvSpPr>
          <p:cNvPr id="17" name="テキスト ボックス 16">
            <a:extLst>
              <a:ext uri="{FF2B5EF4-FFF2-40B4-BE49-F238E27FC236}">
                <a16:creationId xmlns:a16="http://schemas.microsoft.com/office/drawing/2014/main" id="{444E0346-CE52-B127-6A4C-1376D9B37E79}"/>
              </a:ext>
            </a:extLst>
          </p:cNvPr>
          <p:cNvSpPr txBox="1"/>
          <p:nvPr/>
        </p:nvSpPr>
        <p:spPr>
          <a:xfrm>
            <a:off x="560088" y="3854982"/>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graphicFrame>
        <p:nvGraphicFramePr>
          <p:cNvPr id="8" name="コンテンツ プレースホルダー 7">
            <a:extLst>
              <a:ext uri="{FF2B5EF4-FFF2-40B4-BE49-F238E27FC236}">
                <a16:creationId xmlns:a16="http://schemas.microsoft.com/office/drawing/2014/main" id="{35BAEEFE-A187-4C11-AF02-6F16AAC87870}"/>
              </a:ext>
            </a:extLst>
          </p:cNvPr>
          <p:cNvGraphicFramePr>
            <a:graphicFrameLocks noGrp="1"/>
          </p:cNvGraphicFramePr>
          <p:nvPr>
            <p:ph idx="1"/>
            <p:extLst>
              <p:ext uri="{D42A27DB-BD31-4B8C-83A1-F6EECF244321}">
                <p14:modId xmlns:p14="http://schemas.microsoft.com/office/powerpoint/2010/main" val="1365511035"/>
              </p:ext>
            </p:extLst>
          </p:nvPr>
        </p:nvGraphicFramePr>
        <p:xfrm>
          <a:off x="334963" y="4022915"/>
          <a:ext cx="8450262" cy="2628710"/>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9C6ADB3A-4077-0C35-BB37-7F90E044FCC9}"/>
              </a:ext>
            </a:extLst>
          </p:cNvPr>
          <p:cNvSpPr/>
          <p:nvPr/>
        </p:nvSpPr>
        <p:spPr>
          <a:xfrm>
            <a:off x="5045474" y="3889607"/>
            <a:ext cx="4683642" cy="230832"/>
          </a:xfrm>
          <a:prstGeom prst="rect">
            <a:avLst/>
          </a:prstGeom>
        </p:spPr>
        <p:txBody>
          <a:bodyPr wrap="square">
            <a:spAutoFit/>
          </a:bodyPr>
          <a:lstStyle/>
          <a:p>
            <a:r>
              <a:rPr lang="ja-JP" altLang="en-US" sz="900" dirty="0"/>
              <a:t>［出典］沖縄県介護保険広域連合「介護保険事業状況報告（令和５年度）」</a:t>
            </a:r>
          </a:p>
        </p:txBody>
      </p:sp>
    </p:spTree>
    <p:extLst>
      <p:ext uri="{BB962C8B-B14F-4D97-AF65-F5344CB8AC3E}">
        <p14:creationId xmlns:p14="http://schemas.microsoft.com/office/powerpoint/2010/main" val="1465499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コンテンツ プレースホルダー 15">
            <a:extLst>
              <a:ext uri="{FF2B5EF4-FFF2-40B4-BE49-F238E27FC236}">
                <a16:creationId xmlns:a16="http://schemas.microsoft.com/office/drawing/2014/main" id="{A997BF6A-6FD4-46EB-878D-B4C489BA6F79}"/>
              </a:ext>
            </a:extLst>
          </p:cNvPr>
          <p:cNvGraphicFramePr>
            <a:graphicFrameLocks noGrp="1"/>
          </p:cNvGraphicFramePr>
          <p:nvPr>
            <p:ph idx="13"/>
            <p:extLst>
              <p:ext uri="{D42A27DB-BD31-4B8C-83A1-F6EECF244321}">
                <p14:modId xmlns:p14="http://schemas.microsoft.com/office/powerpoint/2010/main" val="2351833297"/>
              </p:ext>
            </p:extLst>
          </p:nvPr>
        </p:nvGraphicFramePr>
        <p:xfrm>
          <a:off x="334963" y="1228725"/>
          <a:ext cx="8450262" cy="2613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コンテンツ プレースホルダー 20">
            <a:extLst>
              <a:ext uri="{FF2B5EF4-FFF2-40B4-BE49-F238E27FC236}">
                <a16:creationId xmlns:a16="http://schemas.microsoft.com/office/drawing/2014/main" id="{B8103E89-99B1-495F-A770-D10B98F3D4EE}"/>
              </a:ext>
            </a:extLst>
          </p:cNvPr>
          <p:cNvGraphicFramePr>
            <a:graphicFrameLocks noGrp="1"/>
          </p:cNvGraphicFramePr>
          <p:nvPr>
            <p:ph idx="1"/>
            <p:extLst>
              <p:ext uri="{D42A27DB-BD31-4B8C-83A1-F6EECF244321}">
                <p14:modId xmlns:p14="http://schemas.microsoft.com/office/powerpoint/2010/main" val="4238442724"/>
              </p:ext>
            </p:extLst>
          </p:nvPr>
        </p:nvGraphicFramePr>
        <p:xfrm>
          <a:off x="334963" y="4029187"/>
          <a:ext cx="8450262" cy="2622438"/>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lstStyle/>
          <a:p>
            <a:r>
              <a:rPr lang="ja-JP" altLang="en-US" dirty="0"/>
              <a:t>施設</a:t>
            </a:r>
            <a:r>
              <a:rPr kumimoji="1" lang="ja-JP" altLang="en-US" dirty="0"/>
              <a:t>サービス費（令和</a:t>
            </a:r>
            <a:r>
              <a:rPr kumimoji="1" lang="en-US" altLang="ja-JP" dirty="0"/>
              <a:t>5</a:t>
            </a:r>
            <a:r>
              <a:rPr kumimoji="1" lang="ja-JP" altLang="en-US" dirty="0"/>
              <a:t>年度）</a:t>
            </a:r>
          </a:p>
        </p:txBody>
      </p:sp>
      <p:sp>
        <p:nvSpPr>
          <p:cNvPr id="10" name="テキスト ボックス 9">
            <a:extLst>
              <a:ext uri="{FF2B5EF4-FFF2-40B4-BE49-F238E27FC236}">
                <a16:creationId xmlns:a16="http://schemas.microsoft.com/office/drawing/2014/main" id="{E44B26D2-6FF9-4AFB-946C-1E116462D4FA}"/>
              </a:ext>
            </a:extLst>
          </p:cNvPr>
          <p:cNvSpPr txBox="1"/>
          <p:nvPr/>
        </p:nvSpPr>
        <p:spPr>
          <a:xfrm>
            <a:off x="888945" y="927600"/>
            <a:ext cx="736611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（第１号被保険者１人当たり給付月額と調整済み給付月額）</a:t>
            </a:r>
          </a:p>
        </p:txBody>
      </p:sp>
      <p:sp>
        <p:nvSpPr>
          <p:cNvPr id="13" name="正方形/長方形 12">
            <a:extLst>
              <a:ext uri="{FF2B5EF4-FFF2-40B4-BE49-F238E27FC236}">
                <a16:creationId xmlns:a16="http://schemas.microsoft.com/office/drawing/2014/main" id="{630843D3-FE02-4559-88B7-821239C01F92}"/>
              </a:ext>
            </a:extLst>
          </p:cNvPr>
          <p:cNvSpPr/>
          <p:nvPr/>
        </p:nvSpPr>
        <p:spPr>
          <a:xfrm>
            <a:off x="4706916" y="5984432"/>
            <a:ext cx="216000" cy="6891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2792526B-9FBD-4773-B0F3-3437800A712B}"/>
              </a:ext>
            </a:extLst>
          </p:cNvPr>
          <p:cNvSpPr/>
          <p:nvPr/>
        </p:nvSpPr>
        <p:spPr>
          <a:xfrm>
            <a:off x="4961769" y="5981809"/>
            <a:ext cx="216000" cy="6944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460BE211-D536-4BCD-8EA8-8993DF79B474}"/>
              </a:ext>
            </a:extLst>
          </p:cNvPr>
          <p:cNvSpPr/>
          <p:nvPr/>
        </p:nvSpPr>
        <p:spPr>
          <a:xfrm>
            <a:off x="7068091" y="3213435"/>
            <a:ext cx="216000" cy="6949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57A18D73-F868-8383-F421-CAE2517712FD}"/>
              </a:ext>
            </a:extLst>
          </p:cNvPr>
          <p:cNvSpPr/>
          <p:nvPr/>
        </p:nvSpPr>
        <p:spPr>
          <a:xfrm>
            <a:off x="3793239" y="3203908"/>
            <a:ext cx="216000" cy="69443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C994D29B-0B92-EA9D-6452-E58342896AF7}"/>
              </a:ext>
            </a:extLst>
          </p:cNvPr>
          <p:cNvSpPr/>
          <p:nvPr/>
        </p:nvSpPr>
        <p:spPr>
          <a:xfrm>
            <a:off x="2387134" y="3203550"/>
            <a:ext cx="216000" cy="69479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398DE6E0-5D84-A1E3-BF8E-142419AC41B8}"/>
              </a:ext>
            </a:extLst>
          </p:cNvPr>
          <p:cNvSpPr/>
          <p:nvPr/>
        </p:nvSpPr>
        <p:spPr>
          <a:xfrm>
            <a:off x="4490916" y="3209504"/>
            <a:ext cx="216000" cy="6734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05E8DD1C-7891-4E1B-A7D2-E1FD5B3A5072}"/>
              </a:ext>
            </a:extLst>
          </p:cNvPr>
          <p:cNvSpPr txBox="1"/>
          <p:nvPr/>
        </p:nvSpPr>
        <p:spPr>
          <a:xfrm>
            <a:off x="1660512" y="4082843"/>
            <a:ext cx="1005403" cy="338554"/>
          </a:xfrm>
          <a:prstGeom prst="rect">
            <a:avLst/>
          </a:prstGeom>
          <a:noFill/>
          <a:ln>
            <a:solidFill>
              <a:schemeClr val="tx1">
                <a:lumMod val="75000"/>
                <a:lumOff val="2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調整済み</a:t>
            </a:r>
          </a:p>
        </p:txBody>
      </p:sp>
      <p:sp>
        <p:nvSpPr>
          <p:cNvPr id="7" name="スライド番号プレースホルダー 6">
            <a:extLst>
              <a:ext uri="{FF2B5EF4-FFF2-40B4-BE49-F238E27FC236}">
                <a16:creationId xmlns:a16="http://schemas.microsoft.com/office/drawing/2014/main" id="{B6F81877-211B-DA92-9DC7-969D4833D7EE}"/>
              </a:ext>
            </a:extLst>
          </p:cNvPr>
          <p:cNvSpPr>
            <a:spLocks noGrp="1"/>
          </p:cNvSpPr>
          <p:nvPr>
            <p:ph type="sldNum" sz="quarter" idx="12"/>
          </p:nvPr>
        </p:nvSpPr>
        <p:spPr/>
        <p:txBody>
          <a:bodyPr/>
          <a:lstStyle/>
          <a:p>
            <a:fld id="{0689E27D-1950-4930-8D06-280ECFA7327D}" type="slidenum">
              <a:rPr lang="ja-JP" altLang="en-US" smtClean="0"/>
              <a:pPr/>
              <a:t>26</a:t>
            </a:fld>
            <a:endParaRPr lang="ja-JP" altLang="en-US"/>
          </a:p>
        </p:txBody>
      </p:sp>
      <p:sp>
        <p:nvSpPr>
          <p:cNvPr id="17" name="テキスト ボックス 16">
            <a:extLst>
              <a:ext uri="{FF2B5EF4-FFF2-40B4-BE49-F238E27FC236}">
                <a16:creationId xmlns:a16="http://schemas.microsoft.com/office/drawing/2014/main" id="{483FD925-547E-50ED-CDE7-7787ACA6B6CA}"/>
              </a:ext>
            </a:extLst>
          </p:cNvPr>
          <p:cNvSpPr txBox="1"/>
          <p:nvPr/>
        </p:nvSpPr>
        <p:spPr>
          <a:xfrm>
            <a:off x="583404" y="1041266"/>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E2D5AC14-BFD1-195D-97AE-A4858D99A13B}"/>
              </a:ext>
            </a:extLst>
          </p:cNvPr>
          <p:cNvSpPr txBox="1"/>
          <p:nvPr/>
        </p:nvSpPr>
        <p:spPr>
          <a:xfrm>
            <a:off x="560088" y="3854982"/>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B5990ACE-55CD-0DF5-9ED2-EF678FC6D079}"/>
              </a:ext>
            </a:extLst>
          </p:cNvPr>
          <p:cNvSpPr/>
          <p:nvPr/>
        </p:nvSpPr>
        <p:spPr>
          <a:xfrm>
            <a:off x="5045474" y="3847075"/>
            <a:ext cx="4683642" cy="230832"/>
          </a:xfrm>
          <a:prstGeom prst="rect">
            <a:avLst/>
          </a:prstGeom>
        </p:spPr>
        <p:txBody>
          <a:bodyPr wrap="square">
            <a:spAutoFit/>
          </a:bodyPr>
          <a:lstStyle/>
          <a:p>
            <a:r>
              <a:rPr lang="ja-JP" altLang="en-US" sz="900" dirty="0"/>
              <a:t>［出典］沖縄県介護保険広域連合「介護保険事業状況報告（令和５年度）」</a:t>
            </a:r>
          </a:p>
        </p:txBody>
      </p:sp>
    </p:spTree>
    <p:extLst>
      <p:ext uri="{BB962C8B-B14F-4D97-AF65-F5344CB8AC3E}">
        <p14:creationId xmlns:p14="http://schemas.microsoft.com/office/powerpoint/2010/main" val="163910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コンテンツ プレースホルダー 12">
            <a:extLst>
              <a:ext uri="{FF2B5EF4-FFF2-40B4-BE49-F238E27FC236}">
                <a16:creationId xmlns:a16="http://schemas.microsoft.com/office/drawing/2014/main" id="{70303909-8E21-41DF-BC2B-1B1364F9146F}"/>
              </a:ext>
            </a:extLst>
          </p:cNvPr>
          <p:cNvGraphicFramePr>
            <a:graphicFrameLocks noGrp="1"/>
          </p:cNvGraphicFramePr>
          <p:nvPr>
            <p:ph idx="1"/>
            <p:extLst>
              <p:ext uri="{D42A27DB-BD31-4B8C-83A1-F6EECF244321}">
                <p14:modId xmlns:p14="http://schemas.microsoft.com/office/powerpoint/2010/main" val="2508794858"/>
              </p:ext>
            </p:extLst>
          </p:nvPr>
        </p:nvGraphicFramePr>
        <p:xfrm>
          <a:off x="327025" y="1058863"/>
          <a:ext cx="8504238" cy="549433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3E38611F-9A8F-4D7D-9E42-AC99F9A1EE9D}"/>
              </a:ext>
            </a:extLst>
          </p:cNvPr>
          <p:cNvSpPr>
            <a:spLocks noGrp="1"/>
          </p:cNvSpPr>
          <p:nvPr>
            <p:ph type="title"/>
          </p:nvPr>
        </p:nvSpPr>
        <p:spPr/>
        <p:txBody>
          <a:bodyPr>
            <a:normAutofit/>
          </a:bodyPr>
          <a:lstStyle/>
          <a:p>
            <a:pPr algn="ctr"/>
            <a:r>
              <a:rPr lang="ja-JP" altLang="en-US" sz="2800" b="1" dirty="0"/>
              <a:t>サービス系列別給付費　広域連合平均との差</a:t>
            </a:r>
            <a:endParaRPr lang="ja-JP" altLang="en-US" sz="2800" b="1" baseline="30000" dirty="0">
              <a:solidFill>
                <a:srgbClr val="FF0000"/>
              </a:solidFill>
            </a:endParaRPr>
          </a:p>
        </p:txBody>
      </p:sp>
      <p:sp>
        <p:nvSpPr>
          <p:cNvPr id="6" name="スライド番号プレースホルダー 5">
            <a:extLst>
              <a:ext uri="{FF2B5EF4-FFF2-40B4-BE49-F238E27FC236}">
                <a16:creationId xmlns:a16="http://schemas.microsoft.com/office/drawing/2014/main" id="{707DD21E-0C0E-1223-7533-2343963EAFD9}"/>
              </a:ext>
            </a:extLst>
          </p:cNvPr>
          <p:cNvSpPr>
            <a:spLocks noGrp="1"/>
          </p:cNvSpPr>
          <p:nvPr>
            <p:ph type="sldNum" sz="quarter" idx="12"/>
          </p:nvPr>
        </p:nvSpPr>
        <p:spPr/>
        <p:txBody>
          <a:bodyPr/>
          <a:lstStyle/>
          <a:p>
            <a:fld id="{0689E27D-1950-4930-8D06-280ECFA7327D}" type="slidenum">
              <a:rPr lang="ja-JP" altLang="en-US" smtClean="0"/>
              <a:pPr/>
              <a:t>27</a:t>
            </a:fld>
            <a:endParaRPr lang="ja-JP" altLang="en-US" dirty="0"/>
          </a:p>
        </p:txBody>
      </p:sp>
      <p:sp>
        <p:nvSpPr>
          <p:cNvPr id="21" name="テキスト ボックス 20">
            <a:extLst>
              <a:ext uri="{FF2B5EF4-FFF2-40B4-BE49-F238E27FC236}">
                <a16:creationId xmlns:a16="http://schemas.microsoft.com/office/drawing/2014/main" id="{F5932DF0-3057-42FD-8210-8514CFE86B9C}"/>
              </a:ext>
            </a:extLst>
          </p:cNvPr>
          <p:cNvSpPr txBox="1"/>
          <p:nvPr/>
        </p:nvSpPr>
        <p:spPr>
          <a:xfrm>
            <a:off x="2171345" y="889500"/>
            <a:ext cx="4801314" cy="400110"/>
          </a:xfrm>
          <a:prstGeom prst="rect">
            <a:avLst/>
          </a:prstGeom>
          <a:noFill/>
        </p:spPr>
        <p:txBody>
          <a:bodyPr wrap="none" rtlCol="0">
            <a:spAutoFit/>
          </a:bodyPr>
          <a:lstStyle/>
          <a:p>
            <a:pPr algn="ctr"/>
            <a:r>
              <a:rPr kumimoji="1" lang="ja-JP" altLang="en-US" sz="2000" dirty="0"/>
              <a:t>（第１号被保険者１人当たり給付</a:t>
            </a:r>
            <a:r>
              <a:rPr lang="ja-JP" altLang="en-US" sz="2000" dirty="0"/>
              <a:t>月</a:t>
            </a:r>
            <a:r>
              <a:rPr kumimoji="1" lang="ja-JP" altLang="en-US" sz="2000" dirty="0"/>
              <a:t>額）</a:t>
            </a:r>
          </a:p>
        </p:txBody>
      </p:sp>
      <p:grpSp>
        <p:nvGrpSpPr>
          <p:cNvPr id="15" name="グループ化 14">
            <a:extLst>
              <a:ext uri="{FF2B5EF4-FFF2-40B4-BE49-F238E27FC236}">
                <a16:creationId xmlns:a16="http://schemas.microsoft.com/office/drawing/2014/main" id="{7CF6B462-66FA-41EF-AA02-8EB332D102B6}"/>
              </a:ext>
            </a:extLst>
          </p:cNvPr>
          <p:cNvGrpSpPr/>
          <p:nvPr/>
        </p:nvGrpSpPr>
        <p:grpSpPr>
          <a:xfrm>
            <a:off x="1809081" y="2067086"/>
            <a:ext cx="7076541" cy="2785378"/>
            <a:chOff x="947312" y="2719015"/>
            <a:chExt cx="7658036" cy="2785378"/>
          </a:xfrm>
        </p:grpSpPr>
        <p:sp>
          <p:nvSpPr>
            <p:cNvPr id="9" name="テキスト ボックス 8">
              <a:extLst>
                <a:ext uri="{FF2B5EF4-FFF2-40B4-BE49-F238E27FC236}">
                  <a16:creationId xmlns:a16="http://schemas.microsoft.com/office/drawing/2014/main" id="{85F114EA-76D5-4EB6-A04B-3FD69A5BC082}"/>
                </a:ext>
              </a:extLst>
            </p:cNvPr>
            <p:cNvSpPr txBox="1"/>
            <p:nvPr/>
          </p:nvSpPr>
          <p:spPr>
            <a:xfrm>
              <a:off x="8205238" y="2719015"/>
              <a:ext cx="400110" cy="2785378"/>
            </a:xfrm>
            <a:prstGeom prst="rect">
              <a:avLst/>
            </a:prstGeom>
            <a:noFill/>
          </p:spPr>
          <p:txBody>
            <a:bodyPr vert="eaVert" wrap="none" rtlCol="0">
              <a:spAutoFit/>
            </a:bodyPr>
            <a:lstStyle/>
            <a:p>
              <a:r>
                <a:rPr kumimoji="1" lang="ja-JP" altLang="en-US" sz="1400" dirty="0"/>
                <a:t>広域平均より高い　　　　　低い</a:t>
              </a:r>
              <a:endParaRPr kumimoji="1" lang="en-US" altLang="ja-JP" sz="1400" dirty="0"/>
            </a:p>
          </p:txBody>
        </p:sp>
        <p:grpSp>
          <p:nvGrpSpPr>
            <p:cNvPr id="12" name="グループ化 11">
              <a:extLst>
                <a:ext uri="{FF2B5EF4-FFF2-40B4-BE49-F238E27FC236}">
                  <a16:creationId xmlns:a16="http://schemas.microsoft.com/office/drawing/2014/main" id="{71FD9676-B0CB-4132-B8B2-1309BE4EC3FB}"/>
                </a:ext>
              </a:extLst>
            </p:cNvPr>
            <p:cNvGrpSpPr/>
            <p:nvPr/>
          </p:nvGrpSpPr>
          <p:grpSpPr>
            <a:xfrm>
              <a:off x="947312" y="4140279"/>
              <a:ext cx="7405886" cy="720000"/>
              <a:chOff x="477412" y="2627629"/>
              <a:chExt cx="7405886" cy="720000"/>
            </a:xfrm>
          </p:grpSpPr>
          <p:cxnSp>
            <p:nvCxnSpPr>
              <p:cNvPr id="8" name="直線矢印コネクタ 7">
                <a:extLst>
                  <a:ext uri="{FF2B5EF4-FFF2-40B4-BE49-F238E27FC236}">
                    <a16:creationId xmlns:a16="http://schemas.microsoft.com/office/drawing/2014/main" id="{5629E6CA-6D8B-41D7-88BE-F9A55DA242EB}"/>
                  </a:ext>
                </a:extLst>
              </p:cNvPr>
              <p:cNvCxnSpPr>
                <a:cxnSpLocks/>
              </p:cNvCxnSpPr>
              <p:nvPr/>
            </p:nvCxnSpPr>
            <p:spPr>
              <a:xfrm flipV="1">
                <a:off x="7746560" y="2627629"/>
                <a:ext cx="0" cy="72000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B007FC0-4AF7-4913-8F99-5DB02111EE6C}"/>
                  </a:ext>
                </a:extLst>
              </p:cNvPr>
              <p:cNvCxnSpPr>
                <a:cxnSpLocks/>
              </p:cNvCxnSpPr>
              <p:nvPr/>
            </p:nvCxnSpPr>
            <p:spPr>
              <a:xfrm>
                <a:off x="477412" y="2963688"/>
                <a:ext cx="7405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テキスト ボックス 2">
            <a:extLst>
              <a:ext uri="{FF2B5EF4-FFF2-40B4-BE49-F238E27FC236}">
                <a16:creationId xmlns:a16="http://schemas.microsoft.com/office/drawing/2014/main" id="{F790FB5C-ED84-4A5E-B7B7-3379F938122C}"/>
              </a:ext>
            </a:extLst>
          </p:cNvPr>
          <p:cNvSpPr txBox="1"/>
          <p:nvPr/>
        </p:nvSpPr>
        <p:spPr>
          <a:xfrm>
            <a:off x="1791741" y="1504679"/>
            <a:ext cx="1980029" cy="307777"/>
          </a:xfrm>
          <a:prstGeom prst="rect">
            <a:avLst/>
          </a:prstGeom>
          <a:noFill/>
        </p:spPr>
        <p:txBody>
          <a:bodyPr wrap="none" rtlCol="0">
            <a:spAutoFit/>
          </a:bodyPr>
          <a:lstStyle/>
          <a:p>
            <a:r>
              <a:rPr kumimoji="1" lang="ja-JP" altLang="en-US" sz="1400" dirty="0">
                <a:solidFill>
                  <a:schemeClr val="tx2"/>
                </a:solidFill>
              </a:rPr>
              <a:t>給付費合計が少ない順</a:t>
            </a:r>
          </a:p>
        </p:txBody>
      </p:sp>
      <p:cxnSp>
        <p:nvCxnSpPr>
          <p:cNvPr id="5" name="直線矢印コネクタ 4">
            <a:extLst>
              <a:ext uri="{FF2B5EF4-FFF2-40B4-BE49-F238E27FC236}">
                <a16:creationId xmlns:a16="http://schemas.microsoft.com/office/drawing/2014/main" id="{73E8123A-66A5-4380-9D55-997B14305D2C}"/>
              </a:ext>
            </a:extLst>
          </p:cNvPr>
          <p:cNvCxnSpPr/>
          <p:nvPr/>
        </p:nvCxnSpPr>
        <p:spPr>
          <a:xfrm>
            <a:off x="1696328" y="1784438"/>
            <a:ext cx="224261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27C3AFB-E1C4-C453-3BF2-0BE7B0C9A350}"/>
              </a:ext>
            </a:extLst>
          </p:cNvPr>
          <p:cNvSpPr txBox="1"/>
          <p:nvPr/>
        </p:nvSpPr>
        <p:spPr>
          <a:xfrm>
            <a:off x="591133" y="940717"/>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5E602B3A-2EEF-46F6-B2F2-8A7E6BAAA4DB}"/>
              </a:ext>
            </a:extLst>
          </p:cNvPr>
          <p:cNvSpPr/>
          <p:nvPr/>
        </p:nvSpPr>
        <p:spPr>
          <a:xfrm>
            <a:off x="7336620" y="5725200"/>
            <a:ext cx="216000" cy="82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7D890619-76EA-4951-A6C5-BC02FE169AAC}"/>
              </a:ext>
            </a:extLst>
          </p:cNvPr>
          <p:cNvCxnSpPr>
            <a:cxnSpLocks/>
          </p:cNvCxnSpPr>
          <p:nvPr/>
        </p:nvCxnSpPr>
        <p:spPr>
          <a:xfrm>
            <a:off x="7427368" y="2398770"/>
            <a:ext cx="1" cy="540000"/>
          </a:xfrm>
          <a:prstGeom prst="straightConnector1">
            <a:avLst/>
          </a:prstGeom>
          <a:ln w="444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4D3A84E9-72AB-C112-C766-AAED8F10CD1A}"/>
              </a:ext>
            </a:extLst>
          </p:cNvPr>
          <p:cNvSpPr/>
          <p:nvPr/>
        </p:nvSpPr>
        <p:spPr>
          <a:xfrm>
            <a:off x="263524" y="6607889"/>
            <a:ext cx="5260976" cy="246221"/>
          </a:xfrm>
          <a:prstGeom prst="rect">
            <a:avLst/>
          </a:prstGeom>
        </p:spPr>
        <p:txBody>
          <a:bodyPr wrap="square">
            <a:spAutoFit/>
          </a:bodyPr>
          <a:lstStyle/>
          <a:p>
            <a:r>
              <a:rPr lang="ja-JP" altLang="en-US" sz="1000" dirty="0"/>
              <a:t>［出典］沖縄県介護保険広域連合「介護保険事業状況報告（令和５年度）」</a:t>
            </a:r>
          </a:p>
        </p:txBody>
      </p:sp>
    </p:spTree>
    <p:extLst>
      <p:ext uri="{BB962C8B-B14F-4D97-AF65-F5344CB8AC3E}">
        <p14:creationId xmlns:p14="http://schemas.microsoft.com/office/powerpoint/2010/main" val="2670142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コンテンツ プレースホルダー 18">
            <a:extLst>
              <a:ext uri="{FF2B5EF4-FFF2-40B4-BE49-F238E27FC236}">
                <a16:creationId xmlns:a16="http://schemas.microsoft.com/office/drawing/2014/main" id="{6260998F-6A0A-4869-826A-87D336FFCD0D}"/>
              </a:ext>
            </a:extLst>
          </p:cNvPr>
          <p:cNvGraphicFramePr>
            <a:graphicFrameLocks noGrp="1"/>
          </p:cNvGraphicFramePr>
          <p:nvPr>
            <p:ph idx="1"/>
            <p:extLst>
              <p:ext uri="{D42A27DB-BD31-4B8C-83A1-F6EECF244321}">
                <p14:modId xmlns:p14="http://schemas.microsoft.com/office/powerpoint/2010/main" val="3623582655"/>
              </p:ext>
            </p:extLst>
          </p:nvPr>
        </p:nvGraphicFramePr>
        <p:xfrm>
          <a:off x="327025" y="1058863"/>
          <a:ext cx="8435975" cy="549433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3E38611F-9A8F-4D7D-9E42-AC99F9A1EE9D}"/>
              </a:ext>
            </a:extLst>
          </p:cNvPr>
          <p:cNvSpPr>
            <a:spLocks noGrp="1"/>
          </p:cNvSpPr>
          <p:nvPr>
            <p:ph type="title"/>
          </p:nvPr>
        </p:nvSpPr>
        <p:spPr/>
        <p:txBody>
          <a:bodyPr>
            <a:normAutofit/>
          </a:bodyPr>
          <a:lstStyle/>
          <a:p>
            <a:pPr algn="ctr"/>
            <a:r>
              <a:rPr lang="ja-JP" altLang="en-US" sz="2800" b="1" dirty="0"/>
              <a:t>サービス系列別給付費　広域連合平均との差</a:t>
            </a:r>
            <a:endParaRPr lang="ja-JP" altLang="en-US" sz="2800" b="1" baseline="30000" dirty="0">
              <a:solidFill>
                <a:srgbClr val="FF0000"/>
              </a:solidFill>
            </a:endParaRPr>
          </a:p>
        </p:txBody>
      </p:sp>
      <p:sp>
        <p:nvSpPr>
          <p:cNvPr id="21" name="テキスト ボックス 20">
            <a:extLst>
              <a:ext uri="{FF2B5EF4-FFF2-40B4-BE49-F238E27FC236}">
                <a16:creationId xmlns:a16="http://schemas.microsoft.com/office/drawing/2014/main" id="{F5932DF0-3057-42FD-8210-8514CFE86B9C}"/>
              </a:ext>
            </a:extLst>
          </p:cNvPr>
          <p:cNvSpPr txBox="1"/>
          <p:nvPr/>
        </p:nvSpPr>
        <p:spPr>
          <a:xfrm>
            <a:off x="1574618" y="870450"/>
            <a:ext cx="5925400" cy="400110"/>
          </a:xfrm>
          <a:prstGeom prst="rect">
            <a:avLst/>
          </a:prstGeom>
          <a:noFill/>
        </p:spPr>
        <p:txBody>
          <a:bodyPr wrap="square" rtlCol="0">
            <a:spAutoFit/>
          </a:bodyPr>
          <a:lstStyle/>
          <a:p>
            <a:pPr algn="ctr">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（調整済み第１号被保険者１人当たり給付月額）</a:t>
            </a:r>
          </a:p>
        </p:txBody>
      </p:sp>
      <p:sp>
        <p:nvSpPr>
          <p:cNvPr id="20" name="正方形/長方形 19">
            <a:extLst>
              <a:ext uri="{FF2B5EF4-FFF2-40B4-BE49-F238E27FC236}">
                <a16:creationId xmlns:a16="http://schemas.microsoft.com/office/drawing/2014/main" id="{5E602B3A-2EEF-46F6-B2F2-8A7E6BAAA4DB}"/>
              </a:ext>
            </a:extLst>
          </p:cNvPr>
          <p:cNvSpPr/>
          <p:nvPr/>
        </p:nvSpPr>
        <p:spPr>
          <a:xfrm>
            <a:off x="6681182" y="5779147"/>
            <a:ext cx="216000" cy="7137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7" name="直線矢印コネクタ 16">
            <a:extLst>
              <a:ext uri="{FF2B5EF4-FFF2-40B4-BE49-F238E27FC236}">
                <a16:creationId xmlns:a16="http://schemas.microsoft.com/office/drawing/2014/main" id="{7D890619-76EA-4951-A6C5-BC02FE169AAC}"/>
              </a:ext>
            </a:extLst>
          </p:cNvPr>
          <p:cNvCxnSpPr>
            <a:cxnSpLocks/>
          </p:cNvCxnSpPr>
          <p:nvPr/>
        </p:nvCxnSpPr>
        <p:spPr>
          <a:xfrm>
            <a:off x="6789181" y="2355946"/>
            <a:ext cx="1" cy="540000"/>
          </a:xfrm>
          <a:prstGeom prst="straightConnector1">
            <a:avLst/>
          </a:prstGeom>
          <a:ln w="444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F790FB5C-ED84-4A5E-B7B7-3379F938122C}"/>
              </a:ext>
            </a:extLst>
          </p:cNvPr>
          <p:cNvSpPr txBox="1"/>
          <p:nvPr/>
        </p:nvSpPr>
        <p:spPr>
          <a:xfrm>
            <a:off x="1906375" y="1393362"/>
            <a:ext cx="19800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4546A"/>
                </a:solidFill>
                <a:effectLst/>
                <a:uLnTx/>
                <a:uFillTx/>
                <a:latin typeface="游ゴシック" panose="020F0502020204030204"/>
                <a:ea typeface="游ゴシック" panose="020B0400000000000000" pitchFamily="50" charset="-128"/>
                <a:cs typeface="+mn-cs"/>
              </a:rPr>
              <a:t>給付費合計が少ない順</a:t>
            </a:r>
          </a:p>
        </p:txBody>
      </p:sp>
      <p:cxnSp>
        <p:nvCxnSpPr>
          <p:cNvPr id="5" name="直線矢印コネクタ 4">
            <a:extLst>
              <a:ext uri="{FF2B5EF4-FFF2-40B4-BE49-F238E27FC236}">
                <a16:creationId xmlns:a16="http://schemas.microsoft.com/office/drawing/2014/main" id="{73E8123A-66A5-4380-9D55-997B14305D2C}"/>
              </a:ext>
            </a:extLst>
          </p:cNvPr>
          <p:cNvCxnSpPr/>
          <p:nvPr/>
        </p:nvCxnSpPr>
        <p:spPr>
          <a:xfrm>
            <a:off x="1787105" y="1752626"/>
            <a:ext cx="224261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a:extLst>
              <a:ext uri="{FF2B5EF4-FFF2-40B4-BE49-F238E27FC236}">
                <a16:creationId xmlns:a16="http://schemas.microsoft.com/office/drawing/2014/main" id="{3AFC737C-331F-200E-F331-E395D0650709}"/>
              </a:ext>
            </a:extLst>
          </p:cNvPr>
          <p:cNvSpPr>
            <a:spLocks noGrp="1"/>
          </p:cNvSpPr>
          <p:nvPr>
            <p:ph type="sldNum" sz="quarter" idx="12"/>
          </p:nvPr>
        </p:nvSpPr>
        <p:spPr/>
        <p:txBody>
          <a:bodyPr/>
          <a:lstStyle/>
          <a:p>
            <a:fld id="{0689E27D-1950-4930-8D06-280ECFA7327D}" type="slidenum">
              <a:rPr lang="ja-JP" altLang="en-US" smtClean="0"/>
              <a:pPr/>
              <a:t>28</a:t>
            </a:fld>
            <a:endParaRPr lang="ja-JP" altLang="en-US" dirty="0"/>
          </a:p>
        </p:txBody>
      </p:sp>
      <p:sp>
        <p:nvSpPr>
          <p:cNvPr id="16" name="テキスト ボックス 15">
            <a:extLst>
              <a:ext uri="{FF2B5EF4-FFF2-40B4-BE49-F238E27FC236}">
                <a16:creationId xmlns:a16="http://schemas.microsoft.com/office/drawing/2014/main" id="{4B1943EF-B7D4-4B4A-ABB2-FF8EC9AE75EB}"/>
              </a:ext>
            </a:extLst>
          </p:cNvPr>
          <p:cNvSpPr txBox="1"/>
          <p:nvPr/>
        </p:nvSpPr>
        <p:spPr>
          <a:xfrm>
            <a:off x="591133" y="940717"/>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grpSp>
        <p:nvGrpSpPr>
          <p:cNvPr id="15" name="グループ化 14">
            <a:extLst>
              <a:ext uri="{FF2B5EF4-FFF2-40B4-BE49-F238E27FC236}">
                <a16:creationId xmlns:a16="http://schemas.microsoft.com/office/drawing/2014/main" id="{7CF6B462-66FA-41EF-AA02-8EB332D102B6}"/>
              </a:ext>
            </a:extLst>
          </p:cNvPr>
          <p:cNvGrpSpPr/>
          <p:nvPr/>
        </p:nvGrpSpPr>
        <p:grpSpPr>
          <a:xfrm>
            <a:off x="1855046" y="1927946"/>
            <a:ext cx="7194832" cy="2785378"/>
            <a:chOff x="947312" y="2887203"/>
            <a:chExt cx="7616754" cy="2785378"/>
          </a:xfrm>
        </p:grpSpPr>
        <p:sp>
          <p:nvSpPr>
            <p:cNvPr id="9" name="テキスト ボックス 8">
              <a:extLst>
                <a:ext uri="{FF2B5EF4-FFF2-40B4-BE49-F238E27FC236}">
                  <a16:creationId xmlns:a16="http://schemas.microsoft.com/office/drawing/2014/main" id="{85F114EA-76D5-4EB6-A04B-3FD69A5BC082}"/>
                </a:ext>
              </a:extLst>
            </p:cNvPr>
            <p:cNvSpPr txBox="1"/>
            <p:nvPr/>
          </p:nvSpPr>
          <p:spPr>
            <a:xfrm>
              <a:off x="8163956" y="2887203"/>
              <a:ext cx="400110" cy="278537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広域平均より高い　　　　　低い</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71FD9676-B0CB-4132-B8B2-1309BE4EC3FB}"/>
                </a:ext>
              </a:extLst>
            </p:cNvPr>
            <p:cNvGrpSpPr/>
            <p:nvPr/>
          </p:nvGrpSpPr>
          <p:grpSpPr>
            <a:xfrm>
              <a:off x="947312" y="4100364"/>
              <a:ext cx="7144974" cy="720000"/>
              <a:chOff x="477412" y="2587714"/>
              <a:chExt cx="7144974" cy="720000"/>
            </a:xfrm>
          </p:grpSpPr>
          <p:cxnSp>
            <p:nvCxnSpPr>
              <p:cNvPr id="8" name="直線矢印コネクタ 7">
                <a:extLst>
                  <a:ext uri="{FF2B5EF4-FFF2-40B4-BE49-F238E27FC236}">
                    <a16:creationId xmlns:a16="http://schemas.microsoft.com/office/drawing/2014/main" id="{5629E6CA-6D8B-41D7-88BE-F9A55DA242EB}"/>
                  </a:ext>
                </a:extLst>
              </p:cNvPr>
              <p:cNvCxnSpPr>
                <a:cxnSpLocks/>
              </p:cNvCxnSpPr>
              <p:nvPr/>
            </p:nvCxnSpPr>
            <p:spPr>
              <a:xfrm flipV="1">
                <a:off x="7622386" y="2587714"/>
                <a:ext cx="0" cy="72000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B007FC0-4AF7-4913-8F99-5DB02111EE6C}"/>
                  </a:ext>
                </a:extLst>
              </p:cNvPr>
              <p:cNvCxnSpPr>
                <a:cxnSpLocks/>
              </p:cNvCxnSpPr>
              <p:nvPr/>
            </p:nvCxnSpPr>
            <p:spPr>
              <a:xfrm>
                <a:off x="477412" y="2945871"/>
                <a:ext cx="70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 name="正方形/長方形 21">
            <a:extLst>
              <a:ext uri="{FF2B5EF4-FFF2-40B4-BE49-F238E27FC236}">
                <a16:creationId xmlns:a16="http://schemas.microsoft.com/office/drawing/2014/main" id="{DAC22033-537A-4DE6-D76B-7A39C948A20D}"/>
              </a:ext>
            </a:extLst>
          </p:cNvPr>
          <p:cNvSpPr/>
          <p:nvPr/>
        </p:nvSpPr>
        <p:spPr>
          <a:xfrm>
            <a:off x="263524" y="6607889"/>
            <a:ext cx="5260976" cy="246221"/>
          </a:xfrm>
          <a:prstGeom prst="rect">
            <a:avLst/>
          </a:prstGeom>
        </p:spPr>
        <p:txBody>
          <a:bodyPr wrap="square">
            <a:spAutoFit/>
          </a:bodyPr>
          <a:lstStyle/>
          <a:p>
            <a:r>
              <a:rPr lang="ja-JP" altLang="en-US" sz="1000" dirty="0"/>
              <a:t>［出典］沖縄県介護保険広域連合「介護保険事業状況報告（令和５年度）」</a:t>
            </a:r>
          </a:p>
        </p:txBody>
      </p:sp>
    </p:spTree>
    <p:extLst>
      <p:ext uri="{BB962C8B-B14F-4D97-AF65-F5344CB8AC3E}">
        <p14:creationId xmlns:p14="http://schemas.microsoft.com/office/powerpoint/2010/main" val="2584342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コンテンツ プレースホルダー 17">
            <a:extLst>
              <a:ext uri="{FF2B5EF4-FFF2-40B4-BE49-F238E27FC236}">
                <a16:creationId xmlns:a16="http://schemas.microsoft.com/office/drawing/2014/main" id="{B44058ED-A517-4C22-9FBD-7AA47171650E}"/>
              </a:ext>
            </a:extLst>
          </p:cNvPr>
          <p:cNvGraphicFramePr>
            <a:graphicFrameLocks noGrp="1"/>
          </p:cNvGraphicFramePr>
          <p:nvPr>
            <p:ph idx="13"/>
            <p:extLst>
              <p:ext uri="{D42A27DB-BD31-4B8C-83A1-F6EECF244321}">
                <p14:modId xmlns:p14="http://schemas.microsoft.com/office/powerpoint/2010/main" val="107412092"/>
              </p:ext>
            </p:extLst>
          </p:nvPr>
        </p:nvGraphicFramePr>
        <p:xfrm>
          <a:off x="334963" y="1222048"/>
          <a:ext cx="8450262" cy="2616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コンテンツ プレースホルダー 13">
            <a:extLst>
              <a:ext uri="{FF2B5EF4-FFF2-40B4-BE49-F238E27FC236}">
                <a16:creationId xmlns:a16="http://schemas.microsoft.com/office/drawing/2014/main" id="{3C89BA97-7EEE-4984-BC26-BB8A6A720132}"/>
              </a:ext>
            </a:extLst>
          </p:cNvPr>
          <p:cNvGraphicFramePr>
            <a:graphicFrameLocks noGrp="1"/>
          </p:cNvGraphicFramePr>
          <p:nvPr>
            <p:ph idx="1"/>
            <p:extLst>
              <p:ext uri="{D42A27DB-BD31-4B8C-83A1-F6EECF244321}">
                <p14:modId xmlns:p14="http://schemas.microsoft.com/office/powerpoint/2010/main" val="3544900815"/>
              </p:ext>
            </p:extLst>
          </p:nvPr>
        </p:nvGraphicFramePr>
        <p:xfrm>
          <a:off x="334963" y="3971435"/>
          <a:ext cx="8450262" cy="268019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E44B26D2-6FF9-4AFB-946C-1E116462D4FA}"/>
              </a:ext>
            </a:extLst>
          </p:cNvPr>
          <p:cNvSpPr txBox="1"/>
          <p:nvPr/>
        </p:nvSpPr>
        <p:spPr>
          <a:xfrm>
            <a:off x="888946" y="927600"/>
            <a:ext cx="736611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（第１号被保険者１人当たり給付月額と調整済み給付月額）</a:t>
            </a:r>
          </a:p>
        </p:txBody>
      </p:sp>
      <p:sp>
        <p:nvSpPr>
          <p:cNvPr id="40" name="テキスト ボックス 39">
            <a:extLst>
              <a:ext uri="{FF2B5EF4-FFF2-40B4-BE49-F238E27FC236}">
                <a16:creationId xmlns:a16="http://schemas.microsoft.com/office/drawing/2014/main" id="{05E8DD1C-7891-4E1B-A7D2-E1FD5B3A5072}"/>
              </a:ext>
            </a:extLst>
          </p:cNvPr>
          <p:cNvSpPr txBox="1"/>
          <p:nvPr/>
        </p:nvSpPr>
        <p:spPr>
          <a:xfrm>
            <a:off x="953720" y="3823736"/>
            <a:ext cx="1005403" cy="338554"/>
          </a:xfrm>
          <a:prstGeom prst="rect">
            <a:avLst/>
          </a:prstGeom>
          <a:noFill/>
          <a:ln>
            <a:solidFill>
              <a:schemeClr val="tx1">
                <a:lumMod val="75000"/>
                <a:lumOff val="2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調整済み</a:t>
            </a:r>
          </a:p>
        </p:txBody>
      </p:sp>
      <p:sp>
        <p:nvSpPr>
          <p:cNvPr id="8" name="正方形/長方形 7">
            <a:extLst>
              <a:ext uri="{FF2B5EF4-FFF2-40B4-BE49-F238E27FC236}">
                <a16:creationId xmlns:a16="http://schemas.microsoft.com/office/drawing/2014/main" id="{398DE6E0-5D84-A1E3-BF8E-142419AC41B8}"/>
              </a:ext>
            </a:extLst>
          </p:cNvPr>
          <p:cNvSpPr/>
          <p:nvPr/>
        </p:nvSpPr>
        <p:spPr>
          <a:xfrm>
            <a:off x="4486395" y="3172976"/>
            <a:ext cx="216000" cy="6734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460BE211-D536-4BCD-8EA8-8993DF79B474}"/>
              </a:ext>
            </a:extLst>
          </p:cNvPr>
          <p:cNvSpPr/>
          <p:nvPr/>
        </p:nvSpPr>
        <p:spPr>
          <a:xfrm>
            <a:off x="5685600" y="3177113"/>
            <a:ext cx="210590" cy="6734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630843D3-FE02-4559-88B7-821239C01F92}"/>
              </a:ext>
            </a:extLst>
          </p:cNvPr>
          <p:cNvSpPr/>
          <p:nvPr/>
        </p:nvSpPr>
        <p:spPr>
          <a:xfrm>
            <a:off x="4992873" y="5999738"/>
            <a:ext cx="216000" cy="6891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2792526B-9FBD-4773-B0F3-3437800A712B}"/>
              </a:ext>
            </a:extLst>
          </p:cNvPr>
          <p:cNvSpPr/>
          <p:nvPr/>
        </p:nvSpPr>
        <p:spPr>
          <a:xfrm>
            <a:off x="6276428" y="5997016"/>
            <a:ext cx="216000" cy="6807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スライド番号プレースホルダー 10">
            <a:extLst>
              <a:ext uri="{FF2B5EF4-FFF2-40B4-BE49-F238E27FC236}">
                <a16:creationId xmlns:a16="http://schemas.microsoft.com/office/drawing/2014/main" id="{5D8367F0-323D-DEF6-470E-2205CF36BAF2}"/>
              </a:ext>
            </a:extLst>
          </p:cNvPr>
          <p:cNvSpPr>
            <a:spLocks noGrp="1"/>
          </p:cNvSpPr>
          <p:nvPr>
            <p:ph type="sldNum" sz="quarter" idx="12"/>
          </p:nvPr>
        </p:nvSpPr>
        <p:spPr/>
        <p:txBody>
          <a:bodyPr/>
          <a:lstStyle/>
          <a:p>
            <a:fld id="{0689E27D-1950-4930-8D06-280ECFA7327D}" type="slidenum">
              <a:rPr lang="ja-JP" altLang="en-US" smtClean="0"/>
              <a:pPr/>
              <a:t>29</a:t>
            </a:fld>
            <a:endParaRPr lang="ja-JP" altLang="en-US"/>
          </a:p>
        </p:txBody>
      </p:sp>
      <p:sp>
        <p:nvSpPr>
          <p:cNvPr id="21" name="タイトル 1">
            <a:extLst>
              <a:ext uri="{FF2B5EF4-FFF2-40B4-BE49-F238E27FC236}">
                <a16:creationId xmlns:a16="http://schemas.microsoft.com/office/drawing/2014/main" id="{43ACAD17-C8A6-5AA4-30EF-46DCBE416288}"/>
              </a:ext>
            </a:extLst>
          </p:cNvPr>
          <p:cNvSpPr txBox="1">
            <a:spLocks/>
          </p:cNvSpPr>
          <p:nvPr/>
        </p:nvSpPr>
        <p:spPr>
          <a:xfrm>
            <a:off x="522000" y="206817"/>
            <a:ext cx="8100000" cy="7200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2800" b="1" kern="1200">
                <a:solidFill>
                  <a:schemeClr val="tx1"/>
                </a:solidFill>
                <a:latin typeface="+mj-lt"/>
                <a:ea typeface="+mj-ea"/>
                <a:cs typeface="+mj-cs"/>
              </a:defRPr>
            </a:lvl1pPr>
          </a:lstStyle>
          <a:p>
            <a:r>
              <a:rPr lang="ja-JP" altLang="en-US" dirty="0"/>
              <a:t>訪問サービス費（令和</a:t>
            </a:r>
            <a:r>
              <a:rPr lang="en-US" altLang="ja-JP" dirty="0"/>
              <a:t>5</a:t>
            </a:r>
            <a:r>
              <a:rPr lang="ja-JP" altLang="en-US" dirty="0"/>
              <a:t>年度）</a:t>
            </a:r>
          </a:p>
        </p:txBody>
      </p:sp>
      <p:sp>
        <p:nvSpPr>
          <p:cNvPr id="9" name="テキスト ボックス 8">
            <a:extLst>
              <a:ext uri="{FF2B5EF4-FFF2-40B4-BE49-F238E27FC236}">
                <a16:creationId xmlns:a16="http://schemas.microsoft.com/office/drawing/2014/main" id="{DE200AA7-78CD-424C-BBBB-3FDEB6AC6E67}"/>
              </a:ext>
            </a:extLst>
          </p:cNvPr>
          <p:cNvSpPr txBox="1"/>
          <p:nvPr/>
        </p:nvSpPr>
        <p:spPr>
          <a:xfrm>
            <a:off x="522000" y="1014198"/>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899C2555-967B-03ED-36F9-76A099E00814}"/>
              </a:ext>
            </a:extLst>
          </p:cNvPr>
          <p:cNvSpPr txBox="1"/>
          <p:nvPr/>
        </p:nvSpPr>
        <p:spPr>
          <a:xfrm>
            <a:off x="496544" y="3838251"/>
            <a:ext cx="4571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A21782D0-D9F4-94DB-CEE1-36ABDC04F5E6}"/>
              </a:ext>
            </a:extLst>
          </p:cNvPr>
          <p:cNvSpPr/>
          <p:nvPr/>
        </p:nvSpPr>
        <p:spPr>
          <a:xfrm>
            <a:off x="6155980" y="3177562"/>
            <a:ext cx="216000" cy="64253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852A4EBF-0652-3C09-B098-C79DE4C52016}"/>
              </a:ext>
            </a:extLst>
          </p:cNvPr>
          <p:cNvSpPr/>
          <p:nvPr/>
        </p:nvSpPr>
        <p:spPr>
          <a:xfrm>
            <a:off x="8017539" y="3176136"/>
            <a:ext cx="216000" cy="64253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E6F78B98-E569-4DAB-AC5F-E533D4B50FC9}"/>
              </a:ext>
            </a:extLst>
          </p:cNvPr>
          <p:cNvSpPr/>
          <p:nvPr/>
        </p:nvSpPr>
        <p:spPr>
          <a:xfrm>
            <a:off x="4924767" y="3851835"/>
            <a:ext cx="4219234" cy="230832"/>
          </a:xfrm>
          <a:prstGeom prst="rect">
            <a:avLst/>
          </a:prstGeom>
        </p:spPr>
        <p:txBody>
          <a:bodyPr wrap="square">
            <a:spAutoFit/>
          </a:bodyPr>
          <a:lstStyle/>
          <a:p>
            <a:r>
              <a:rPr lang="ja-JP" altLang="en-US" sz="900" dirty="0"/>
              <a:t>［出典］沖縄県介護保険広域連合「介護保険事業状況報告（令和５年度）」</a:t>
            </a:r>
          </a:p>
        </p:txBody>
      </p:sp>
    </p:spTree>
    <p:extLst>
      <p:ext uri="{BB962C8B-B14F-4D97-AF65-F5344CB8AC3E}">
        <p14:creationId xmlns:p14="http://schemas.microsoft.com/office/powerpoint/2010/main" val="31747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53E1B3-FF67-40F8-BB8F-8A4449EA33A5}"/>
              </a:ext>
            </a:extLst>
          </p:cNvPr>
          <p:cNvSpPr/>
          <p:nvPr/>
        </p:nvSpPr>
        <p:spPr>
          <a:xfrm>
            <a:off x="0" y="2349000"/>
            <a:ext cx="9144000" cy="21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人口動態</a:t>
            </a:r>
          </a:p>
        </p:txBody>
      </p:sp>
      <p:sp>
        <p:nvSpPr>
          <p:cNvPr id="2" name="スライド番号プレースホルダー 1">
            <a:extLst>
              <a:ext uri="{FF2B5EF4-FFF2-40B4-BE49-F238E27FC236}">
                <a16:creationId xmlns:a16="http://schemas.microsoft.com/office/drawing/2014/main" id="{C56562E4-5824-E86F-C712-64833D090B02}"/>
              </a:ext>
            </a:extLst>
          </p:cNvPr>
          <p:cNvSpPr>
            <a:spLocks noGrp="1"/>
          </p:cNvSpPr>
          <p:nvPr>
            <p:ph type="sldNum" sz="quarter" idx="12"/>
          </p:nvPr>
        </p:nvSpPr>
        <p:spPr/>
        <p:txBody>
          <a:bodyPr/>
          <a:lstStyle/>
          <a:p>
            <a:fld id="{0689E27D-1950-4930-8D06-280ECFA7327D}" type="slidenum">
              <a:rPr kumimoji="1" lang="ja-JP" altLang="en-US" smtClean="0"/>
              <a:t>3</a:t>
            </a:fld>
            <a:endParaRPr kumimoji="1" lang="ja-JP" altLang="en-US"/>
          </a:p>
        </p:txBody>
      </p:sp>
    </p:spTree>
    <p:extLst>
      <p:ext uri="{BB962C8B-B14F-4D97-AF65-F5344CB8AC3E}">
        <p14:creationId xmlns:p14="http://schemas.microsoft.com/office/powerpoint/2010/main" val="96849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コンテンツ プレースホルダー 15">
            <a:extLst>
              <a:ext uri="{FF2B5EF4-FFF2-40B4-BE49-F238E27FC236}">
                <a16:creationId xmlns:a16="http://schemas.microsoft.com/office/drawing/2014/main" id="{DD875B73-E554-45DB-81E8-B1CC766ECD84}"/>
              </a:ext>
            </a:extLst>
          </p:cNvPr>
          <p:cNvGraphicFramePr>
            <a:graphicFrameLocks noGrp="1"/>
          </p:cNvGraphicFramePr>
          <p:nvPr>
            <p:ph idx="1"/>
            <p:extLst>
              <p:ext uri="{D42A27DB-BD31-4B8C-83A1-F6EECF244321}">
                <p14:modId xmlns:p14="http://schemas.microsoft.com/office/powerpoint/2010/main" val="2212251550"/>
              </p:ext>
            </p:extLst>
          </p:nvPr>
        </p:nvGraphicFramePr>
        <p:xfrm>
          <a:off x="334963" y="3974532"/>
          <a:ext cx="8450262" cy="2677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コンテンツ プレースホルダー 14">
            <a:extLst>
              <a:ext uri="{FF2B5EF4-FFF2-40B4-BE49-F238E27FC236}">
                <a16:creationId xmlns:a16="http://schemas.microsoft.com/office/drawing/2014/main" id="{25F04853-9BE3-4803-AEAA-21FE28F4A08A}"/>
              </a:ext>
            </a:extLst>
          </p:cNvPr>
          <p:cNvGraphicFramePr>
            <a:graphicFrameLocks noGrp="1"/>
          </p:cNvGraphicFramePr>
          <p:nvPr>
            <p:ph idx="13"/>
            <p:extLst>
              <p:ext uri="{D42A27DB-BD31-4B8C-83A1-F6EECF244321}">
                <p14:modId xmlns:p14="http://schemas.microsoft.com/office/powerpoint/2010/main" val="647404850"/>
              </p:ext>
            </p:extLst>
          </p:nvPr>
        </p:nvGraphicFramePr>
        <p:xfrm>
          <a:off x="285531" y="1206231"/>
          <a:ext cx="8450580" cy="26329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lstStyle/>
          <a:p>
            <a:r>
              <a:rPr lang="ja-JP" altLang="en-US" dirty="0"/>
              <a:t>通所サービス</a:t>
            </a:r>
            <a:r>
              <a:rPr kumimoji="1" lang="ja-JP" altLang="en-US" dirty="0"/>
              <a:t>費（令和</a:t>
            </a:r>
            <a:r>
              <a:rPr kumimoji="1" lang="en-US" altLang="ja-JP" dirty="0"/>
              <a:t>5</a:t>
            </a:r>
            <a:r>
              <a:rPr kumimoji="1" lang="ja-JP" altLang="en-US" dirty="0"/>
              <a:t>年度）</a:t>
            </a:r>
          </a:p>
        </p:txBody>
      </p:sp>
      <p:sp>
        <p:nvSpPr>
          <p:cNvPr id="10" name="テキスト ボックス 9">
            <a:extLst>
              <a:ext uri="{FF2B5EF4-FFF2-40B4-BE49-F238E27FC236}">
                <a16:creationId xmlns:a16="http://schemas.microsoft.com/office/drawing/2014/main" id="{E44B26D2-6FF9-4AFB-946C-1E116462D4FA}"/>
              </a:ext>
            </a:extLst>
          </p:cNvPr>
          <p:cNvSpPr txBox="1"/>
          <p:nvPr/>
        </p:nvSpPr>
        <p:spPr>
          <a:xfrm>
            <a:off x="888945" y="927600"/>
            <a:ext cx="736611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（第１号被保険者１人当たり給付月額と調整済み給付月額）</a:t>
            </a:r>
          </a:p>
        </p:txBody>
      </p:sp>
      <p:sp>
        <p:nvSpPr>
          <p:cNvPr id="9" name="テキスト ボックス 8">
            <a:extLst>
              <a:ext uri="{FF2B5EF4-FFF2-40B4-BE49-F238E27FC236}">
                <a16:creationId xmlns:a16="http://schemas.microsoft.com/office/drawing/2014/main" id="{DE200AA7-78CD-424C-BBBB-3FDEB6AC6E67}"/>
              </a:ext>
            </a:extLst>
          </p:cNvPr>
          <p:cNvSpPr txBox="1"/>
          <p:nvPr/>
        </p:nvSpPr>
        <p:spPr>
          <a:xfrm>
            <a:off x="486327" y="980447"/>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05E8DD1C-7891-4E1B-A7D2-E1FD5B3A5072}"/>
              </a:ext>
            </a:extLst>
          </p:cNvPr>
          <p:cNvSpPr txBox="1"/>
          <p:nvPr/>
        </p:nvSpPr>
        <p:spPr>
          <a:xfrm>
            <a:off x="943503" y="3974532"/>
            <a:ext cx="1005403" cy="338554"/>
          </a:xfrm>
          <a:prstGeom prst="rect">
            <a:avLst/>
          </a:prstGeom>
          <a:noFill/>
          <a:ln>
            <a:solidFill>
              <a:schemeClr val="tx1">
                <a:lumMod val="75000"/>
                <a:lumOff val="2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調整済み</a:t>
            </a:r>
          </a:p>
        </p:txBody>
      </p:sp>
      <p:sp>
        <p:nvSpPr>
          <p:cNvPr id="8" name="正方形/長方形 7">
            <a:extLst>
              <a:ext uri="{FF2B5EF4-FFF2-40B4-BE49-F238E27FC236}">
                <a16:creationId xmlns:a16="http://schemas.microsoft.com/office/drawing/2014/main" id="{398DE6E0-5D84-A1E3-BF8E-142419AC41B8}"/>
              </a:ext>
            </a:extLst>
          </p:cNvPr>
          <p:cNvSpPr/>
          <p:nvPr/>
        </p:nvSpPr>
        <p:spPr>
          <a:xfrm>
            <a:off x="4855610" y="3225628"/>
            <a:ext cx="216000" cy="6734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460BE211-D536-4BCD-8EA8-8993DF79B474}"/>
              </a:ext>
            </a:extLst>
          </p:cNvPr>
          <p:cNvSpPr/>
          <p:nvPr/>
        </p:nvSpPr>
        <p:spPr>
          <a:xfrm>
            <a:off x="3016512" y="3225628"/>
            <a:ext cx="210590" cy="6734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630843D3-FE02-4559-88B7-821239C01F92}"/>
              </a:ext>
            </a:extLst>
          </p:cNvPr>
          <p:cNvSpPr/>
          <p:nvPr/>
        </p:nvSpPr>
        <p:spPr>
          <a:xfrm>
            <a:off x="5137135" y="5986759"/>
            <a:ext cx="216000" cy="6891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2792526B-9FBD-4773-B0F3-3437800A712B}"/>
              </a:ext>
            </a:extLst>
          </p:cNvPr>
          <p:cNvSpPr/>
          <p:nvPr/>
        </p:nvSpPr>
        <p:spPr>
          <a:xfrm>
            <a:off x="2453297" y="5993057"/>
            <a:ext cx="216000" cy="6807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スライド番号プレースホルダー 10">
            <a:extLst>
              <a:ext uri="{FF2B5EF4-FFF2-40B4-BE49-F238E27FC236}">
                <a16:creationId xmlns:a16="http://schemas.microsoft.com/office/drawing/2014/main" id="{37B41B73-A688-5397-C94C-17CBEBD77584}"/>
              </a:ext>
            </a:extLst>
          </p:cNvPr>
          <p:cNvSpPr>
            <a:spLocks noGrp="1"/>
          </p:cNvSpPr>
          <p:nvPr>
            <p:ph type="sldNum" sz="quarter" idx="12"/>
          </p:nvPr>
        </p:nvSpPr>
        <p:spPr/>
        <p:txBody>
          <a:bodyPr/>
          <a:lstStyle/>
          <a:p>
            <a:fld id="{0689E27D-1950-4930-8D06-280ECFA7327D}" type="slidenum">
              <a:rPr lang="ja-JP" altLang="en-US" smtClean="0"/>
              <a:pPr/>
              <a:t>30</a:t>
            </a:fld>
            <a:endParaRPr lang="ja-JP" altLang="en-US"/>
          </a:p>
        </p:txBody>
      </p:sp>
      <p:sp>
        <p:nvSpPr>
          <p:cNvPr id="18" name="テキスト ボックス 17">
            <a:extLst>
              <a:ext uri="{FF2B5EF4-FFF2-40B4-BE49-F238E27FC236}">
                <a16:creationId xmlns:a16="http://schemas.microsoft.com/office/drawing/2014/main" id="{35F21FBC-95EC-2E1F-A777-4ACFEE63ED32}"/>
              </a:ext>
            </a:extLst>
          </p:cNvPr>
          <p:cNvSpPr txBox="1"/>
          <p:nvPr/>
        </p:nvSpPr>
        <p:spPr>
          <a:xfrm>
            <a:off x="486327" y="3804614"/>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82AA6687-5E29-872B-109E-4B5683F91218}"/>
              </a:ext>
            </a:extLst>
          </p:cNvPr>
          <p:cNvSpPr/>
          <p:nvPr/>
        </p:nvSpPr>
        <p:spPr>
          <a:xfrm>
            <a:off x="1619445" y="3227054"/>
            <a:ext cx="216000" cy="64253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D34386FC-5A7D-5693-4C57-F68D228A214F}"/>
              </a:ext>
            </a:extLst>
          </p:cNvPr>
          <p:cNvSpPr/>
          <p:nvPr/>
        </p:nvSpPr>
        <p:spPr>
          <a:xfrm>
            <a:off x="6702775" y="3225628"/>
            <a:ext cx="216000" cy="64253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9EAAAD2E-3A82-9799-A887-7F7C0C9F22F7}"/>
              </a:ext>
            </a:extLst>
          </p:cNvPr>
          <p:cNvSpPr/>
          <p:nvPr/>
        </p:nvSpPr>
        <p:spPr>
          <a:xfrm>
            <a:off x="4924767" y="3851835"/>
            <a:ext cx="4219234" cy="230832"/>
          </a:xfrm>
          <a:prstGeom prst="rect">
            <a:avLst/>
          </a:prstGeom>
        </p:spPr>
        <p:txBody>
          <a:bodyPr wrap="square">
            <a:spAutoFit/>
          </a:bodyPr>
          <a:lstStyle/>
          <a:p>
            <a:r>
              <a:rPr lang="ja-JP" altLang="en-US" sz="900" dirty="0"/>
              <a:t>［出典］沖縄県介護保険広域連合「介護保険事業状況報告（令和５年度）」</a:t>
            </a:r>
          </a:p>
        </p:txBody>
      </p:sp>
    </p:spTree>
    <p:extLst>
      <p:ext uri="{BB962C8B-B14F-4D97-AF65-F5344CB8AC3E}">
        <p14:creationId xmlns:p14="http://schemas.microsoft.com/office/powerpoint/2010/main" val="5401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コンテンツ プレースホルダー 18">
            <a:extLst>
              <a:ext uri="{FF2B5EF4-FFF2-40B4-BE49-F238E27FC236}">
                <a16:creationId xmlns:a16="http://schemas.microsoft.com/office/drawing/2014/main" id="{68645791-11DB-428F-9ED4-D92136F79A08}"/>
              </a:ext>
            </a:extLst>
          </p:cNvPr>
          <p:cNvGraphicFramePr>
            <a:graphicFrameLocks noGrp="1"/>
          </p:cNvGraphicFramePr>
          <p:nvPr>
            <p:ph idx="1"/>
            <p:extLst>
              <p:ext uri="{D42A27DB-BD31-4B8C-83A1-F6EECF244321}">
                <p14:modId xmlns:p14="http://schemas.microsoft.com/office/powerpoint/2010/main" val="1590666291"/>
              </p:ext>
            </p:extLst>
          </p:nvPr>
        </p:nvGraphicFramePr>
        <p:xfrm>
          <a:off x="334963" y="4016523"/>
          <a:ext cx="8450262" cy="2634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ー 11">
            <a:extLst>
              <a:ext uri="{FF2B5EF4-FFF2-40B4-BE49-F238E27FC236}">
                <a16:creationId xmlns:a16="http://schemas.microsoft.com/office/drawing/2014/main" id="{B75F94CA-E5E0-494C-9FE4-2A6E0CA00EBF}"/>
              </a:ext>
            </a:extLst>
          </p:cNvPr>
          <p:cNvGraphicFramePr>
            <a:graphicFrameLocks noGrp="1"/>
          </p:cNvGraphicFramePr>
          <p:nvPr>
            <p:ph idx="13"/>
            <p:extLst>
              <p:ext uri="{D42A27DB-BD31-4B8C-83A1-F6EECF244321}">
                <p14:modId xmlns:p14="http://schemas.microsoft.com/office/powerpoint/2010/main" val="3130609003"/>
              </p:ext>
            </p:extLst>
          </p:nvPr>
        </p:nvGraphicFramePr>
        <p:xfrm>
          <a:off x="334963" y="1177640"/>
          <a:ext cx="8450262" cy="2740025"/>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a:extLst>
              <a:ext uri="{FF2B5EF4-FFF2-40B4-BE49-F238E27FC236}">
                <a16:creationId xmlns:a16="http://schemas.microsoft.com/office/drawing/2014/main" id="{E44B26D2-6FF9-4AFB-946C-1E116462D4FA}"/>
              </a:ext>
            </a:extLst>
          </p:cNvPr>
          <p:cNvSpPr txBox="1"/>
          <p:nvPr/>
        </p:nvSpPr>
        <p:spPr>
          <a:xfrm>
            <a:off x="888945" y="870450"/>
            <a:ext cx="736611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（第１号被保険者１人当たり給付月額と調整済み給付月額）</a:t>
            </a:r>
          </a:p>
        </p:txBody>
      </p:sp>
      <p:sp>
        <p:nvSpPr>
          <p:cNvPr id="9" name="テキスト ボックス 8">
            <a:extLst>
              <a:ext uri="{FF2B5EF4-FFF2-40B4-BE49-F238E27FC236}">
                <a16:creationId xmlns:a16="http://schemas.microsoft.com/office/drawing/2014/main" id="{DE200AA7-78CD-424C-BBBB-3FDEB6AC6E67}"/>
              </a:ext>
            </a:extLst>
          </p:cNvPr>
          <p:cNvSpPr txBox="1"/>
          <p:nvPr/>
        </p:nvSpPr>
        <p:spPr>
          <a:xfrm>
            <a:off x="486327" y="970922"/>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630843D3-FE02-4559-88B7-821239C01F92}"/>
              </a:ext>
            </a:extLst>
          </p:cNvPr>
          <p:cNvSpPr/>
          <p:nvPr/>
        </p:nvSpPr>
        <p:spPr>
          <a:xfrm>
            <a:off x="5423093" y="5989473"/>
            <a:ext cx="216000" cy="6891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2792526B-9FBD-4773-B0F3-3437800A712B}"/>
              </a:ext>
            </a:extLst>
          </p:cNvPr>
          <p:cNvSpPr/>
          <p:nvPr/>
        </p:nvSpPr>
        <p:spPr>
          <a:xfrm>
            <a:off x="7445700" y="5986454"/>
            <a:ext cx="216000" cy="6807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398DE6E0-5D84-A1E3-BF8E-142419AC41B8}"/>
              </a:ext>
            </a:extLst>
          </p:cNvPr>
          <p:cNvSpPr/>
          <p:nvPr/>
        </p:nvSpPr>
        <p:spPr>
          <a:xfrm>
            <a:off x="5194631" y="3180929"/>
            <a:ext cx="216000" cy="6734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05E8DD1C-7891-4E1B-A7D2-E1FD5B3A5072}"/>
              </a:ext>
            </a:extLst>
          </p:cNvPr>
          <p:cNvSpPr txBox="1"/>
          <p:nvPr/>
        </p:nvSpPr>
        <p:spPr>
          <a:xfrm>
            <a:off x="888944" y="3832225"/>
            <a:ext cx="1005403" cy="338554"/>
          </a:xfrm>
          <a:prstGeom prst="rect">
            <a:avLst/>
          </a:prstGeom>
          <a:noFill/>
          <a:ln>
            <a:solidFill>
              <a:schemeClr val="tx1">
                <a:lumMod val="75000"/>
                <a:lumOff val="2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調整済み</a:t>
            </a:r>
          </a:p>
        </p:txBody>
      </p:sp>
      <p:sp>
        <p:nvSpPr>
          <p:cNvPr id="42" name="正方形/長方形 41">
            <a:extLst>
              <a:ext uri="{FF2B5EF4-FFF2-40B4-BE49-F238E27FC236}">
                <a16:creationId xmlns:a16="http://schemas.microsoft.com/office/drawing/2014/main" id="{460BE211-D536-4BCD-8EA8-8993DF79B474}"/>
              </a:ext>
            </a:extLst>
          </p:cNvPr>
          <p:cNvSpPr/>
          <p:nvPr/>
        </p:nvSpPr>
        <p:spPr>
          <a:xfrm>
            <a:off x="8015626" y="3190490"/>
            <a:ext cx="210590" cy="6734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スライド番号プレースホルダー 10">
            <a:extLst>
              <a:ext uri="{FF2B5EF4-FFF2-40B4-BE49-F238E27FC236}">
                <a16:creationId xmlns:a16="http://schemas.microsoft.com/office/drawing/2014/main" id="{F48AA323-F591-D2F0-D7F5-DB63D073FDFC}"/>
              </a:ext>
            </a:extLst>
          </p:cNvPr>
          <p:cNvSpPr>
            <a:spLocks noGrp="1"/>
          </p:cNvSpPr>
          <p:nvPr>
            <p:ph type="sldNum" sz="quarter" idx="12"/>
          </p:nvPr>
        </p:nvSpPr>
        <p:spPr/>
        <p:txBody>
          <a:bodyPr/>
          <a:lstStyle/>
          <a:p>
            <a:fld id="{0689E27D-1950-4930-8D06-280ECFA7327D}" type="slidenum">
              <a:rPr lang="ja-JP" altLang="en-US" smtClean="0"/>
              <a:pPr/>
              <a:t>31</a:t>
            </a:fld>
            <a:endParaRPr lang="ja-JP" altLang="en-US"/>
          </a:p>
        </p:txBody>
      </p:sp>
      <p:sp>
        <p:nvSpPr>
          <p:cNvPr id="16" name="タイトル 15">
            <a:extLst>
              <a:ext uri="{FF2B5EF4-FFF2-40B4-BE49-F238E27FC236}">
                <a16:creationId xmlns:a16="http://schemas.microsoft.com/office/drawing/2014/main" id="{5A993EF7-3713-C4C0-19D2-7B23D9BA2567}"/>
              </a:ext>
            </a:extLst>
          </p:cNvPr>
          <p:cNvSpPr>
            <a:spLocks noGrp="1"/>
          </p:cNvSpPr>
          <p:nvPr>
            <p:ph type="title"/>
          </p:nvPr>
        </p:nvSpPr>
        <p:spPr/>
        <p:txBody>
          <a:bodyPr>
            <a:normAutofit/>
          </a:bodyPr>
          <a:lstStyle/>
          <a:p>
            <a:r>
              <a:rPr lang="ja-JP" altLang="en-US" dirty="0"/>
              <a:t>短期入所サービス費（令和</a:t>
            </a:r>
            <a:r>
              <a:rPr lang="en-US" altLang="ja-JP" dirty="0"/>
              <a:t>5</a:t>
            </a:r>
            <a:r>
              <a:rPr lang="ja-JP" altLang="en-US" dirty="0"/>
              <a:t>年度）</a:t>
            </a:r>
          </a:p>
        </p:txBody>
      </p:sp>
      <p:sp>
        <p:nvSpPr>
          <p:cNvPr id="17" name="タイトル 1">
            <a:extLst>
              <a:ext uri="{FF2B5EF4-FFF2-40B4-BE49-F238E27FC236}">
                <a16:creationId xmlns:a16="http://schemas.microsoft.com/office/drawing/2014/main" id="{7D188929-22FB-448E-A5D4-97E1E17F6A65}"/>
              </a:ext>
            </a:extLst>
          </p:cNvPr>
          <p:cNvSpPr txBox="1">
            <a:spLocks/>
          </p:cNvSpPr>
          <p:nvPr/>
        </p:nvSpPr>
        <p:spPr>
          <a:xfrm>
            <a:off x="4886589" y="283475"/>
            <a:ext cx="8100000" cy="7200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kumimoji="1" sz="2800" b="1" kern="1200">
                <a:solidFill>
                  <a:schemeClr val="tx1"/>
                </a:solidFill>
                <a:latin typeface="+mj-lt"/>
                <a:ea typeface="+mj-ea"/>
                <a:cs typeface="+mj-cs"/>
              </a:defRPr>
            </a:lvl1pPr>
          </a:lstStyle>
          <a:p>
            <a:endParaRPr lang="ja-JP" altLang="en-US" dirty="0"/>
          </a:p>
        </p:txBody>
      </p:sp>
      <p:sp>
        <p:nvSpPr>
          <p:cNvPr id="24" name="テキスト ボックス 23">
            <a:extLst>
              <a:ext uri="{FF2B5EF4-FFF2-40B4-BE49-F238E27FC236}">
                <a16:creationId xmlns:a16="http://schemas.microsoft.com/office/drawing/2014/main" id="{AF630F15-90D2-468B-B6DF-3BF79D14A7E2}"/>
              </a:ext>
            </a:extLst>
          </p:cNvPr>
          <p:cNvSpPr txBox="1"/>
          <p:nvPr/>
        </p:nvSpPr>
        <p:spPr>
          <a:xfrm>
            <a:off x="482821" y="3854400"/>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A9D5F7FC-212E-7E16-94A4-A8617B249481}"/>
              </a:ext>
            </a:extLst>
          </p:cNvPr>
          <p:cNvSpPr/>
          <p:nvPr/>
        </p:nvSpPr>
        <p:spPr>
          <a:xfrm>
            <a:off x="7311003" y="3190489"/>
            <a:ext cx="216000" cy="67347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4BE4FBD6-5BE9-CB3C-2064-9503AE9D4234}"/>
              </a:ext>
            </a:extLst>
          </p:cNvPr>
          <p:cNvSpPr/>
          <p:nvPr/>
        </p:nvSpPr>
        <p:spPr>
          <a:xfrm>
            <a:off x="4718510" y="3190490"/>
            <a:ext cx="210590" cy="67347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31C832BC-27A0-88D7-2914-2D4AB3A72901}"/>
              </a:ext>
            </a:extLst>
          </p:cNvPr>
          <p:cNvSpPr/>
          <p:nvPr/>
        </p:nvSpPr>
        <p:spPr>
          <a:xfrm>
            <a:off x="4924767" y="3851835"/>
            <a:ext cx="4219234" cy="230832"/>
          </a:xfrm>
          <a:prstGeom prst="rect">
            <a:avLst/>
          </a:prstGeom>
        </p:spPr>
        <p:txBody>
          <a:bodyPr wrap="square">
            <a:spAutoFit/>
          </a:bodyPr>
          <a:lstStyle/>
          <a:p>
            <a:r>
              <a:rPr lang="ja-JP" altLang="en-US" sz="900" dirty="0"/>
              <a:t>［出典］沖縄県介護保険広域連合「介護保険事業状況報告（令和５年度）」</a:t>
            </a:r>
          </a:p>
        </p:txBody>
      </p:sp>
    </p:spTree>
    <p:extLst>
      <p:ext uri="{BB962C8B-B14F-4D97-AF65-F5344CB8AC3E}">
        <p14:creationId xmlns:p14="http://schemas.microsoft.com/office/powerpoint/2010/main" val="257603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D1081-257C-4790-A011-4A81EAE7085A}"/>
              </a:ext>
            </a:extLst>
          </p:cNvPr>
          <p:cNvSpPr>
            <a:spLocks noGrp="1"/>
          </p:cNvSpPr>
          <p:nvPr>
            <p:ph type="title"/>
          </p:nvPr>
        </p:nvSpPr>
        <p:spPr>
          <a:xfrm>
            <a:off x="228600" y="206817"/>
            <a:ext cx="8699500" cy="720000"/>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第１号被保険者１人当たり給付月額（</a:t>
            </a:r>
            <a:r>
              <a:rPr lang="ja-JP" altLang="en-US" dirty="0"/>
              <a:t>サービス</a:t>
            </a:r>
            <a:r>
              <a:rPr kumimoji="1" lang="ja-JP" altLang="en-US" dirty="0"/>
              <a:t>種別）</a:t>
            </a:r>
          </a:p>
        </p:txBody>
      </p:sp>
      <p:sp>
        <p:nvSpPr>
          <p:cNvPr id="3" name="スライド番号プレースホルダー 2">
            <a:extLst>
              <a:ext uri="{FF2B5EF4-FFF2-40B4-BE49-F238E27FC236}">
                <a16:creationId xmlns:a16="http://schemas.microsoft.com/office/drawing/2014/main" id="{0C463421-88EA-A13D-95A0-1A6460E99423}"/>
              </a:ext>
            </a:extLst>
          </p:cNvPr>
          <p:cNvSpPr>
            <a:spLocks noGrp="1"/>
          </p:cNvSpPr>
          <p:nvPr>
            <p:ph type="sldNum" sz="quarter" idx="12"/>
          </p:nvPr>
        </p:nvSpPr>
        <p:spPr/>
        <p:txBody>
          <a:bodyPr/>
          <a:lstStyle/>
          <a:p>
            <a:fld id="{0689E27D-1950-4930-8D06-280ECFA7327D}" type="slidenum">
              <a:rPr lang="ja-JP" altLang="en-US" smtClean="0"/>
              <a:pPr/>
              <a:t>32</a:t>
            </a:fld>
            <a:endParaRPr lang="ja-JP" altLang="en-US" dirty="0"/>
          </a:p>
        </p:txBody>
      </p:sp>
      <p:sp>
        <p:nvSpPr>
          <p:cNvPr id="9" name="テキスト ボックス 8">
            <a:extLst>
              <a:ext uri="{FF2B5EF4-FFF2-40B4-BE49-F238E27FC236}">
                <a16:creationId xmlns:a16="http://schemas.microsoft.com/office/drawing/2014/main" id="{67C88C28-006C-4EC1-A37F-F40801B3FCA5}"/>
              </a:ext>
            </a:extLst>
          </p:cNvPr>
          <p:cNvSpPr txBox="1"/>
          <p:nvPr/>
        </p:nvSpPr>
        <p:spPr>
          <a:xfrm>
            <a:off x="307501" y="885677"/>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FA51AFBB-57B8-6DDB-91D1-4836CFDB9CBF}"/>
              </a:ext>
            </a:extLst>
          </p:cNvPr>
          <p:cNvSpPr/>
          <p:nvPr/>
        </p:nvSpPr>
        <p:spPr>
          <a:xfrm>
            <a:off x="228600" y="6611779"/>
            <a:ext cx="4683642" cy="230832"/>
          </a:xfrm>
          <a:prstGeom prst="rect">
            <a:avLst/>
          </a:prstGeom>
        </p:spPr>
        <p:txBody>
          <a:bodyPr wrap="square">
            <a:spAutoFit/>
          </a:bodyPr>
          <a:lstStyle/>
          <a:p>
            <a:r>
              <a:rPr lang="ja-JP" altLang="en-US" sz="900" dirty="0"/>
              <a:t>［出典］沖縄県介護保険広域連合「介護保険事業状況報告（令和５年度）」</a:t>
            </a:r>
          </a:p>
        </p:txBody>
      </p:sp>
      <p:graphicFrame>
        <p:nvGraphicFramePr>
          <p:cNvPr id="5" name="グラフ 4">
            <a:extLst>
              <a:ext uri="{FF2B5EF4-FFF2-40B4-BE49-F238E27FC236}">
                <a16:creationId xmlns:a16="http://schemas.microsoft.com/office/drawing/2014/main" id="{F659AA3D-677B-459F-9C35-A029BE4D7D1C}"/>
              </a:ext>
            </a:extLst>
          </p:cNvPr>
          <p:cNvGraphicFramePr>
            <a:graphicFrameLocks/>
          </p:cNvGraphicFramePr>
          <p:nvPr>
            <p:extLst>
              <p:ext uri="{D42A27DB-BD31-4B8C-83A1-F6EECF244321}">
                <p14:modId xmlns:p14="http://schemas.microsoft.com/office/powerpoint/2010/main" val="2415307007"/>
              </p:ext>
            </p:extLst>
          </p:nvPr>
        </p:nvGraphicFramePr>
        <p:xfrm>
          <a:off x="325242" y="1155112"/>
          <a:ext cx="8915400" cy="5456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54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A1F8B-66D3-7A6B-47A7-095F86DADDD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7B0532-C3AE-766B-A551-81AB842221EF}"/>
              </a:ext>
            </a:extLst>
          </p:cNvPr>
          <p:cNvSpPr>
            <a:spLocks noGrp="1"/>
          </p:cNvSpPr>
          <p:nvPr>
            <p:ph type="title"/>
          </p:nvPr>
        </p:nvSpPr>
        <p:spPr>
          <a:xfrm>
            <a:off x="228600" y="206817"/>
            <a:ext cx="8699500" cy="720000"/>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第１号被保険者１人あたり給付月額（</a:t>
            </a:r>
            <a:r>
              <a:rPr lang="ja-JP" altLang="en-US" dirty="0"/>
              <a:t>サービス</a:t>
            </a:r>
            <a:r>
              <a:rPr kumimoji="1" lang="ja-JP" altLang="en-US" dirty="0"/>
              <a:t>種別）</a:t>
            </a:r>
          </a:p>
        </p:txBody>
      </p:sp>
      <p:sp>
        <p:nvSpPr>
          <p:cNvPr id="3" name="スライド番号プレースホルダー 2">
            <a:extLst>
              <a:ext uri="{FF2B5EF4-FFF2-40B4-BE49-F238E27FC236}">
                <a16:creationId xmlns:a16="http://schemas.microsoft.com/office/drawing/2014/main" id="{A514FDF4-3F4E-45CE-24DB-9C11153D7745}"/>
              </a:ext>
            </a:extLst>
          </p:cNvPr>
          <p:cNvSpPr>
            <a:spLocks noGrp="1"/>
          </p:cNvSpPr>
          <p:nvPr>
            <p:ph type="sldNum" sz="quarter" idx="12"/>
          </p:nvPr>
        </p:nvSpPr>
        <p:spPr/>
        <p:txBody>
          <a:bodyPr/>
          <a:lstStyle/>
          <a:p>
            <a:fld id="{0689E27D-1950-4930-8D06-280ECFA7327D}" type="slidenum">
              <a:rPr lang="ja-JP" altLang="en-US" smtClean="0"/>
              <a:pPr/>
              <a:t>33</a:t>
            </a:fld>
            <a:endParaRPr lang="ja-JP" altLang="en-US" dirty="0"/>
          </a:p>
        </p:txBody>
      </p:sp>
      <p:sp>
        <p:nvSpPr>
          <p:cNvPr id="9" name="テキスト ボックス 8">
            <a:extLst>
              <a:ext uri="{FF2B5EF4-FFF2-40B4-BE49-F238E27FC236}">
                <a16:creationId xmlns:a16="http://schemas.microsoft.com/office/drawing/2014/main" id="{51E772D1-C53A-89BE-55C0-99C33197A993}"/>
              </a:ext>
            </a:extLst>
          </p:cNvPr>
          <p:cNvSpPr txBox="1"/>
          <p:nvPr/>
        </p:nvSpPr>
        <p:spPr>
          <a:xfrm>
            <a:off x="509300" y="920136"/>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円</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cxnSp>
        <p:nvCxnSpPr>
          <p:cNvPr id="17" name="直線コネクタ 16">
            <a:extLst>
              <a:ext uri="{FF2B5EF4-FFF2-40B4-BE49-F238E27FC236}">
                <a16:creationId xmlns:a16="http://schemas.microsoft.com/office/drawing/2014/main" id="{CFD77F04-0DD0-59B6-CB66-F1E98D98717B}"/>
              </a:ext>
            </a:extLst>
          </p:cNvPr>
          <p:cNvCxnSpPr>
            <a:cxnSpLocks/>
          </p:cNvCxnSpPr>
          <p:nvPr/>
        </p:nvCxnSpPr>
        <p:spPr>
          <a:xfrm flipV="1">
            <a:off x="3826448" y="979231"/>
            <a:ext cx="0" cy="5421569"/>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21" name="テキスト ボックス 20">
            <a:extLst>
              <a:ext uri="{FF2B5EF4-FFF2-40B4-BE49-F238E27FC236}">
                <a16:creationId xmlns:a16="http://schemas.microsoft.com/office/drawing/2014/main" id="{CE849BEF-F61F-9776-C0A8-43C370EBA6C6}"/>
              </a:ext>
            </a:extLst>
          </p:cNvPr>
          <p:cNvSpPr txBox="1"/>
          <p:nvPr/>
        </p:nvSpPr>
        <p:spPr>
          <a:xfrm>
            <a:off x="1580425" y="923994"/>
            <a:ext cx="1057013" cy="261610"/>
          </a:xfrm>
          <a:prstGeom prst="rect">
            <a:avLst/>
          </a:prstGeom>
          <a:noFill/>
        </p:spPr>
        <p:txBody>
          <a:bodyPr wrap="square" rtlCol="0">
            <a:spAutoFit/>
          </a:bodyPr>
          <a:lstStyle/>
          <a:p>
            <a:pPr algn="ctr"/>
            <a:r>
              <a:rPr kumimoji="1" lang="ja-JP" altLang="en-US" sz="1100" dirty="0">
                <a:solidFill>
                  <a:schemeClr val="bg1">
                    <a:lumMod val="50000"/>
                  </a:schemeClr>
                </a:solidFill>
                <a:latin typeface="+mn-ea"/>
              </a:rPr>
              <a:t>居住系</a:t>
            </a:r>
            <a:endParaRPr kumimoji="1" lang="en-US" altLang="ja-JP" sz="1100" dirty="0">
              <a:solidFill>
                <a:schemeClr val="bg1">
                  <a:lumMod val="50000"/>
                </a:schemeClr>
              </a:solidFill>
              <a:latin typeface="+mn-ea"/>
            </a:endParaRPr>
          </a:p>
        </p:txBody>
      </p:sp>
      <p:sp>
        <p:nvSpPr>
          <p:cNvPr id="22" name="テキスト ボックス 21">
            <a:extLst>
              <a:ext uri="{FF2B5EF4-FFF2-40B4-BE49-F238E27FC236}">
                <a16:creationId xmlns:a16="http://schemas.microsoft.com/office/drawing/2014/main" id="{B6D2D767-3099-F62B-D7E6-B60CF867B13C}"/>
              </a:ext>
            </a:extLst>
          </p:cNvPr>
          <p:cNvSpPr txBox="1"/>
          <p:nvPr/>
        </p:nvSpPr>
        <p:spPr>
          <a:xfrm>
            <a:off x="5560923" y="918252"/>
            <a:ext cx="1454091" cy="261610"/>
          </a:xfrm>
          <a:prstGeom prst="rect">
            <a:avLst/>
          </a:prstGeom>
          <a:noFill/>
        </p:spPr>
        <p:txBody>
          <a:bodyPr wrap="square" rtlCol="0">
            <a:spAutoFit/>
          </a:bodyPr>
          <a:lstStyle/>
          <a:p>
            <a:pPr algn="ctr"/>
            <a:r>
              <a:rPr lang="ja-JP" altLang="en-US" sz="1100" dirty="0">
                <a:solidFill>
                  <a:schemeClr val="bg1">
                    <a:lumMod val="50000"/>
                  </a:schemeClr>
                </a:solidFill>
                <a:latin typeface="+mn-ea"/>
              </a:rPr>
              <a:t>施設</a:t>
            </a:r>
            <a:endParaRPr kumimoji="1" lang="ja-JP" altLang="en-US" sz="1100" dirty="0">
              <a:solidFill>
                <a:schemeClr val="bg1">
                  <a:lumMod val="50000"/>
                </a:schemeClr>
              </a:solidFill>
              <a:latin typeface="+mn-ea"/>
            </a:endParaRPr>
          </a:p>
        </p:txBody>
      </p:sp>
      <p:sp>
        <p:nvSpPr>
          <p:cNvPr id="13" name="正方形/長方形 12">
            <a:extLst>
              <a:ext uri="{FF2B5EF4-FFF2-40B4-BE49-F238E27FC236}">
                <a16:creationId xmlns:a16="http://schemas.microsoft.com/office/drawing/2014/main" id="{69BE2A10-3B47-55F6-889A-3C219DCF783F}"/>
              </a:ext>
            </a:extLst>
          </p:cNvPr>
          <p:cNvSpPr/>
          <p:nvPr/>
        </p:nvSpPr>
        <p:spPr>
          <a:xfrm>
            <a:off x="228600" y="6611779"/>
            <a:ext cx="4683642" cy="230832"/>
          </a:xfrm>
          <a:prstGeom prst="rect">
            <a:avLst/>
          </a:prstGeom>
        </p:spPr>
        <p:txBody>
          <a:bodyPr wrap="square">
            <a:spAutoFit/>
          </a:bodyPr>
          <a:lstStyle/>
          <a:p>
            <a:r>
              <a:rPr lang="ja-JP" altLang="en-US" sz="900" dirty="0"/>
              <a:t>［出典］沖縄県介護保険広域連合「介護保険事業状況報告（令和５年度）」</a:t>
            </a:r>
          </a:p>
        </p:txBody>
      </p:sp>
      <p:graphicFrame>
        <p:nvGraphicFramePr>
          <p:cNvPr id="5" name="グラフ 4">
            <a:extLst>
              <a:ext uri="{FF2B5EF4-FFF2-40B4-BE49-F238E27FC236}">
                <a16:creationId xmlns:a16="http://schemas.microsoft.com/office/drawing/2014/main" id="{AD05D9EF-FD8F-4BB3-8A01-E189DDDA292D}"/>
              </a:ext>
            </a:extLst>
          </p:cNvPr>
          <p:cNvGraphicFramePr>
            <a:graphicFrameLocks/>
          </p:cNvGraphicFramePr>
          <p:nvPr>
            <p:extLst>
              <p:ext uri="{D42A27DB-BD31-4B8C-83A1-F6EECF244321}">
                <p14:modId xmlns:p14="http://schemas.microsoft.com/office/powerpoint/2010/main" val="2813881662"/>
              </p:ext>
            </p:extLst>
          </p:nvPr>
        </p:nvGraphicFramePr>
        <p:xfrm>
          <a:off x="410376" y="1112315"/>
          <a:ext cx="8525915" cy="5363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2653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53E1B3-FF67-40F8-BB8F-8A4449EA33A5}"/>
              </a:ext>
            </a:extLst>
          </p:cNvPr>
          <p:cNvSpPr/>
          <p:nvPr/>
        </p:nvSpPr>
        <p:spPr>
          <a:xfrm>
            <a:off x="0" y="2349000"/>
            <a:ext cx="9144000" cy="21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在宅生活の継続</a:t>
            </a:r>
            <a:endParaRPr kumimoji="1" lang="en-US" altLang="ja-JP" sz="2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D9430847-07ED-7182-A85D-BB9748016FFE}"/>
              </a:ext>
            </a:extLst>
          </p:cNvPr>
          <p:cNvSpPr>
            <a:spLocks noGrp="1"/>
          </p:cNvSpPr>
          <p:nvPr>
            <p:ph type="sldNum" sz="quarter" idx="12"/>
          </p:nvPr>
        </p:nvSpPr>
        <p:spPr/>
        <p:txBody>
          <a:bodyPr/>
          <a:lstStyle/>
          <a:p>
            <a:fld id="{0689E27D-1950-4930-8D06-280ECFA7327D}" type="slidenum">
              <a:rPr kumimoji="1" lang="ja-JP" altLang="en-US" smtClean="0"/>
              <a:t>34</a:t>
            </a:fld>
            <a:endParaRPr kumimoji="1" lang="ja-JP" altLang="en-US"/>
          </a:p>
        </p:txBody>
      </p:sp>
    </p:spTree>
    <p:extLst>
      <p:ext uri="{BB962C8B-B14F-4D97-AF65-F5344CB8AC3E}">
        <p14:creationId xmlns:p14="http://schemas.microsoft.com/office/powerpoint/2010/main" val="2795477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コンテンツ プレースホルダー 15">
            <a:extLst>
              <a:ext uri="{FF2B5EF4-FFF2-40B4-BE49-F238E27FC236}">
                <a16:creationId xmlns:a16="http://schemas.microsoft.com/office/drawing/2014/main" id="{56CC62DD-7F68-486B-9042-92B38F73B8C4}"/>
              </a:ext>
            </a:extLst>
          </p:cNvPr>
          <p:cNvGraphicFramePr>
            <a:graphicFrameLocks noGrp="1"/>
          </p:cNvGraphicFramePr>
          <p:nvPr>
            <p:ph idx="1"/>
            <p:extLst>
              <p:ext uri="{D42A27DB-BD31-4B8C-83A1-F6EECF244321}">
                <p14:modId xmlns:p14="http://schemas.microsoft.com/office/powerpoint/2010/main" val="2443446531"/>
              </p:ext>
            </p:extLst>
          </p:nvPr>
        </p:nvGraphicFramePr>
        <p:xfrm>
          <a:off x="334963" y="3911600"/>
          <a:ext cx="8450262" cy="2740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ー 11">
            <a:extLst>
              <a:ext uri="{FF2B5EF4-FFF2-40B4-BE49-F238E27FC236}">
                <a16:creationId xmlns:a16="http://schemas.microsoft.com/office/drawing/2014/main" id="{8A368DDC-DB8C-4814-8E2E-D61578AEA651}"/>
              </a:ext>
            </a:extLst>
          </p:cNvPr>
          <p:cNvGraphicFramePr>
            <a:graphicFrameLocks noGrp="1"/>
          </p:cNvGraphicFramePr>
          <p:nvPr>
            <p:ph idx="13"/>
            <p:extLst>
              <p:ext uri="{D42A27DB-BD31-4B8C-83A1-F6EECF244321}">
                <p14:modId xmlns:p14="http://schemas.microsoft.com/office/powerpoint/2010/main" val="477550469"/>
              </p:ext>
            </p:extLst>
          </p:nvPr>
        </p:nvGraphicFramePr>
        <p:xfrm>
          <a:off x="334963" y="958850"/>
          <a:ext cx="8450262" cy="2740025"/>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lstStyle/>
          <a:p>
            <a:r>
              <a:rPr lang="ja-JP" altLang="en-US" dirty="0"/>
              <a:t>自宅死や施設死の割合</a:t>
            </a:r>
            <a:r>
              <a:rPr kumimoji="1" lang="ja-JP" altLang="en-US" dirty="0"/>
              <a:t>（令和</a:t>
            </a:r>
            <a:r>
              <a:rPr kumimoji="1" lang="en-US" altLang="ja-JP" dirty="0"/>
              <a:t>5</a:t>
            </a:r>
            <a:r>
              <a:rPr kumimoji="1" lang="ja-JP" altLang="en-US" dirty="0"/>
              <a:t>年度）</a:t>
            </a:r>
          </a:p>
        </p:txBody>
      </p:sp>
      <p:sp>
        <p:nvSpPr>
          <p:cNvPr id="3" name="正方形/長方形 2">
            <a:extLst>
              <a:ext uri="{FF2B5EF4-FFF2-40B4-BE49-F238E27FC236}">
                <a16:creationId xmlns:a16="http://schemas.microsoft.com/office/drawing/2014/main" id="{DEB3FADB-B960-7B06-3176-4B335BF0D307}"/>
              </a:ext>
            </a:extLst>
          </p:cNvPr>
          <p:cNvSpPr/>
          <p:nvPr/>
        </p:nvSpPr>
        <p:spPr>
          <a:xfrm>
            <a:off x="258792" y="6630745"/>
            <a:ext cx="8885208" cy="230832"/>
          </a:xfrm>
          <a:prstGeom prst="rect">
            <a:avLst/>
          </a:prstGeom>
        </p:spPr>
        <p:txBody>
          <a:bodyPr wrap="square">
            <a:spAutoFit/>
          </a:bodyPr>
          <a:lstStyle/>
          <a:p>
            <a:r>
              <a:rPr lang="ja-JP" altLang="en-US" sz="900" dirty="0">
                <a:latin typeface="+mn-ea"/>
              </a:rPr>
              <a:t>［出典］厚生労働省「人口動態統計（令和５年）</a:t>
            </a:r>
            <a:r>
              <a:rPr lang="zh-TW" altLang="en-US" sz="900" dirty="0">
                <a:latin typeface="+mn-ea"/>
              </a:rPr>
              <a:t>」</a:t>
            </a:r>
            <a:endParaRPr lang="ja-JP" altLang="en-US" sz="900" dirty="0">
              <a:latin typeface="+mn-ea"/>
            </a:endParaRPr>
          </a:p>
        </p:txBody>
      </p:sp>
      <p:sp>
        <p:nvSpPr>
          <p:cNvPr id="8" name="正方形/長方形 7">
            <a:extLst>
              <a:ext uri="{FF2B5EF4-FFF2-40B4-BE49-F238E27FC236}">
                <a16:creationId xmlns:a16="http://schemas.microsoft.com/office/drawing/2014/main" id="{398DE6E0-5D84-A1E3-BF8E-142419AC41B8}"/>
              </a:ext>
            </a:extLst>
          </p:cNvPr>
          <p:cNvSpPr/>
          <p:nvPr/>
        </p:nvSpPr>
        <p:spPr>
          <a:xfrm>
            <a:off x="5313419" y="3066782"/>
            <a:ext cx="216000" cy="63209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460BE211-D536-4BCD-8EA8-8993DF79B474}"/>
              </a:ext>
            </a:extLst>
          </p:cNvPr>
          <p:cNvSpPr/>
          <p:nvPr/>
        </p:nvSpPr>
        <p:spPr>
          <a:xfrm>
            <a:off x="4609375" y="3076362"/>
            <a:ext cx="210590" cy="62251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E0308C8E-F1F1-5C99-CA25-49E04EBDB0FF}"/>
              </a:ext>
            </a:extLst>
          </p:cNvPr>
          <p:cNvSpPr/>
          <p:nvPr/>
        </p:nvSpPr>
        <p:spPr>
          <a:xfrm>
            <a:off x="5568507" y="3066781"/>
            <a:ext cx="216000" cy="63209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B52BB9A2-C5DE-EA3F-56C6-5B88BDFCBE9E}"/>
              </a:ext>
            </a:extLst>
          </p:cNvPr>
          <p:cNvSpPr/>
          <p:nvPr/>
        </p:nvSpPr>
        <p:spPr>
          <a:xfrm>
            <a:off x="6520924" y="3076362"/>
            <a:ext cx="216000" cy="62251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630843D3-FE02-4559-88B7-821239C01F92}"/>
              </a:ext>
            </a:extLst>
          </p:cNvPr>
          <p:cNvSpPr/>
          <p:nvPr/>
        </p:nvSpPr>
        <p:spPr>
          <a:xfrm>
            <a:off x="5139739" y="6018218"/>
            <a:ext cx="216000" cy="5858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2792526B-9FBD-4773-B0F3-3437800A712B}"/>
              </a:ext>
            </a:extLst>
          </p:cNvPr>
          <p:cNvSpPr/>
          <p:nvPr/>
        </p:nvSpPr>
        <p:spPr>
          <a:xfrm>
            <a:off x="5841425" y="6008797"/>
            <a:ext cx="216000" cy="58945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99D9A25C-67E3-FD5D-165F-CAF8C91064EF}"/>
              </a:ext>
            </a:extLst>
          </p:cNvPr>
          <p:cNvSpPr/>
          <p:nvPr/>
        </p:nvSpPr>
        <p:spPr>
          <a:xfrm>
            <a:off x="4645343" y="6018009"/>
            <a:ext cx="216000" cy="58945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D38E9E37-508E-60F6-4245-4D1896B362B4}"/>
              </a:ext>
            </a:extLst>
          </p:cNvPr>
          <p:cNvSpPr/>
          <p:nvPr/>
        </p:nvSpPr>
        <p:spPr>
          <a:xfrm>
            <a:off x="4901167" y="6021611"/>
            <a:ext cx="216000" cy="58585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スライド番号プレースホルダー 6">
            <a:extLst>
              <a:ext uri="{FF2B5EF4-FFF2-40B4-BE49-F238E27FC236}">
                <a16:creationId xmlns:a16="http://schemas.microsoft.com/office/drawing/2014/main" id="{8D8C0407-F688-6D43-C671-F089CA3A1185}"/>
              </a:ext>
            </a:extLst>
          </p:cNvPr>
          <p:cNvSpPr>
            <a:spLocks noGrp="1"/>
          </p:cNvSpPr>
          <p:nvPr>
            <p:ph type="sldNum" sz="quarter" idx="12"/>
          </p:nvPr>
        </p:nvSpPr>
        <p:spPr/>
        <p:txBody>
          <a:bodyPr/>
          <a:lstStyle/>
          <a:p>
            <a:fld id="{0689E27D-1950-4930-8D06-280ECFA7327D}" type="slidenum">
              <a:rPr lang="ja-JP" altLang="en-US" smtClean="0"/>
              <a:pPr/>
              <a:t>35</a:t>
            </a:fld>
            <a:endParaRPr lang="ja-JP" altLang="en-US"/>
          </a:p>
        </p:txBody>
      </p:sp>
      <p:sp>
        <p:nvSpPr>
          <p:cNvPr id="5" name="テキスト ボックス 4">
            <a:extLst>
              <a:ext uri="{FF2B5EF4-FFF2-40B4-BE49-F238E27FC236}">
                <a16:creationId xmlns:a16="http://schemas.microsoft.com/office/drawing/2014/main" id="{341C491B-CDAF-A9F8-0718-28361B39ADC7}"/>
              </a:ext>
            </a:extLst>
          </p:cNvPr>
          <p:cNvSpPr txBox="1"/>
          <p:nvPr/>
        </p:nvSpPr>
        <p:spPr>
          <a:xfrm>
            <a:off x="358775" y="1001041"/>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lang="ja-JP" altLang="en-US" sz="1200" dirty="0">
                <a:solidFill>
                  <a:prstClr val="black">
                    <a:lumMod val="65000"/>
                    <a:lumOff val="35000"/>
                  </a:prstClr>
                </a:solidFill>
                <a:latin typeface="游ゴシック" panose="020F0502020204030204"/>
                <a:ea typeface="游ゴシック" panose="020B0400000000000000" pitchFamily="50" charset="-128"/>
              </a:rPr>
              <a:t>％</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CE7232A0-032F-2A03-5AD7-670756656DFF}"/>
              </a:ext>
            </a:extLst>
          </p:cNvPr>
          <p:cNvSpPr txBox="1"/>
          <p:nvPr/>
        </p:nvSpPr>
        <p:spPr>
          <a:xfrm>
            <a:off x="358775" y="3911599"/>
            <a:ext cx="4571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r>
              <a:rPr lang="ja-JP" altLang="en-US" sz="1200" dirty="0">
                <a:solidFill>
                  <a:prstClr val="black">
                    <a:lumMod val="65000"/>
                    <a:lumOff val="35000"/>
                  </a:prstClr>
                </a:solidFill>
                <a:latin typeface="游ゴシック" panose="020F0502020204030204"/>
                <a:ea typeface="游ゴシック" panose="020B0400000000000000" pitchFamily="50" charset="-128"/>
              </a:rPr>
              <a:t>％</a:t>
            </a:r>
            <a:r>
              <a:rPr kumimoji="1" lang="en-US" altLang="ja-JP"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15384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D7E33E91-56F6-4C17-8E6E-606A8802D2F3}"/>
              </a:ext>
            </a:extLst>
          </p:cNvPr>
          <p:cNvGraphicFramePr>
            <a:graphicFrameLocks noGrp="1"/>
          </p:cNvGraphicFramePr>
          <p:nvPr>
            <p:ph idx="1"/>
          </p:nvPr>
        </p:nvGraphicFramePr>
        <p:xfrm>
          <a:off x="327025" y="1209090"/>
          <a:ext cx="8504238" cy="534411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a:xfrm>
            <a:off x="400049" y="206817"/>
            <a:ext cx="8334375" cy="720000"/>
          </a:xfrm>
        </p:spPr>
        <p:txBody>
          <a:bodyPr>
            <a:normAutofit/>
          </a:bodyPr>
          <a:lstStyle/>
          <a:p>
            <a:r>
              <a:rPr lang="ja-JP" altLang="en-US" dirty="0"/>
              <a:t>サービス系列別の利用者割合</a:t>
            </a:r>
            <a:r>
              <a:rPr kumimoji="1" lang="ja-JP" altLang="en-US" dirty="0"/>
              <a:t>（令和</a:t>
            </a:r>
            <a:r>
              <a:rPr lang="en-US" altLang="ja-JP" dirty="0"/>
              <a:t>6</a:t>
            </a:r>
            <a:r>
              <a:rPr lang="ja-JP" altLang="en-US" dirty="0"/>
              <a:t>年</a:t>
            </a:r>
            <a:r>
              <a:rPr lang="en-US" altLang="ja-JP" dirty="0"/>
              <a:t>3</a:t>
            </a:r>
            <a:r>
              <a:rPr lang="ja-JP" altLang="en-US" dirty="0"/>
              <a:t>月</a:t>
            </a:r>
            <a:r>
              <a:rPr kumimoji="1" lang="ja-JP" altLang="en-US" dirty="0"/>
              <a:t>）</a:t>
            </a:r>
          </a:p>
        </p:txBody>
      </p:sp>
      <p:sp>
        <p:nvSpPr>
          <p:cNvPr id="5" name="テキスト ボックス 4">
            <a:extLst>
              <a:ext uri="{FF2B5EF4-FFF2-40B4-BE49-F238E27FC236}">
                <a16:creationId xmlns:a16="http://schemas.microsoft.com/office/drawing/2014/main" id="{09B4D2D2-F77E-E6BE-A670-8563256D55C2}"/>
              </a:ext>
            </a:extLst>
          </p:cNvPr>
          <p:cNvSpPr txBox="1"/>
          <p:nvPr/>
        </p:nvSpPr>
        <p:spPr>
          <a:xfrm>
            <a:off x="438151" y="870536"/>
            <a:ext cx="1233031" cy="338554"/>
          </a:xfrm>
          <a:prstGeom prst="rect">
            <a:avLst/>
          </a:prstGeom>
          <a:noFill/>
          <a:ln>
            <a:solidFill>
              <a:schemeClr val="tx1">
                <a:lumMod val="75000"/>
                <a:lumOff val="2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要介護</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4C1CDCEE-B672-1F56-DC3C-7D55A48BF06A}"/>
              </a:ext>
            </a:extLst>
          </p:cNvPr>
          <p:cNvSpPr/>
          <p:nvPr/>
        </p:nvSpPr>
        <p:spPr>
          <a:xfrm>
            <a:off x="6682217" y="1500121"/>
            <a:ext cx="183292" cy="51112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B5CC436F-5806-E574-43C3-AD99D0F51D66}"/>
              </a:ext>
            </a:extLst>
          </p:cNvPr>
          <p:cNvSpPr/>
          <p:nvPr/>
        </p:nvSpPr>
        <p:spPr>
          <a:xfrm flipH="1">
            <a:off x="5011148" y="1500121"/>
            <a:ext cx="183292" cy="511124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5BB51C99-41E4-6CEE-2287-C4E97DD8C8C2}"/>
              </a:ext>
            </a:extLst>
          </p:cNvPr>
          <p:cNvSpPr/>
          <p:nvPr/>
        </p:nvSpPr>
        <p:spPr>
          <a:xfrm>
            <a:off x="3946742" y="1500187"/>
            <a:ext cx="183292" cy="511124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D2CB3500-5962-A71E-E27B-81FD5CDCB5B5}"/>
              </a:ext>
            </a:extLst>
          </p:cNvPr>
          <p:cNvSpPr/>
          <p:nvPr/>
        </p:nvSpPr>
        <p:spPr>
          <a:xfrm>
            <a:off x="4381123" y="1500121"/>
            <a:ext cx="183292" cy="511124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7692B96F-19AA-A876-35FB-E23CB15F9E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9E27D-1950-4930-8D06-280ECFA7327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2537657A-5FDB-A0DF-A847-736B925537F0}"/>
              </a:ext>
            </a:extLst>
          </p:cNvPr>
          <p:cNvSpPr/>
          <p:nvPr/>
        </p:nvSpPr>
        <p:spPr>
          <a:xfrm>
            <a:off x="241528" y="6611363"/>
            <a:ext cx="478767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［出典］沖縄県介護保険広域連合「介護保険事業状況報告（令和６年３月分）」</a:t>
            </a:r>
          </a:p>
        </p:txBody>
      </p:sp>
    </p:spTree>
    <p:extLst>
      <p:ext uri="{BB962C8B-B14F-4D97-AF65-F5344CB8AC3E}">
        <p14:creationId xmlns:p14="http://schemas.microsoft.com/office/powerpoint/2010/main" val="1218083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8E5E0F28-7A7B-485D-82CA-8F57CB24FC81}"/>
              </a:ext>
            </a:extLst>
          </p:cNvPr>
          <p:cNvGraphicFramePr>
            <a:graphicFrameLocks noGrp="1"/>
          </p:cNvGraphicFramePr>
          <p:nvPr>
            <p:ph idx="1"/>
          </p:nvPr>
        </p:nvGraphicFramePr>
        <p:xfrm>
          <a:off x="327025" y="1193584"/>
          <a:ext cx="8504238" cy="535961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a:xfrm>
            <a:off x="361949" y="206817"/>
            <a:ext cx="8410575" cy="720000"/>
          </a:xfrm>
        </p:spPr>
        <p:txBody>
          <a:bodyPr>
            <a:normAutofit/>
          </a:bodyPr>
          <a:lstStyle/>
          <a:p>
            <a:r>
              <a:rPr lang="ja-JP" altLang="en-US" dirty="0"/>
              <a:t>サービス系列別の利用者割合</a:t>
            </a:r>
            <a:r>
              <a:rPr kumimoji="1" lang="ja-JP" altLang="en-US" dirty="0"/>
              <a:t>（令和</a:t>
            </a:r>
            <a:r>
              <a:rPr lang="en-US" altLang="ja-JP" dirty="0"/>
              <a:t>6</a:t>
            </a:r>
            <a:r>
              <a:rPr lang="ja-JP" altLang="en-US" dirty="0"/>
              <a:t>年</a:t>
            </a:r>
            <a:r>
              <a:rPr lang="en-US" altLang="ja-JP" dirty="0"/>
              <a:t>3</a:t>
            </a:r>
            <a:r>
              <a:rPr lang="ja-JP" altLang="en-US" dirty="0"/>
              <a:t>月</a:t>
            </a:r>
            <a:r>
              <a:rPr kumimoji="1" lang="ja-JP" altLang="en-US" dirty="0"/>
              <a:t>）</a:t>
            </a:r>
          </a:p>
        </p:txBody>
      </p:sp>
      <p:sp>
        <p:nvSpPr>
          <p:cNvPr id="5" name="テキスト ボックス 4">
            <a:extLst>
              <a:ext uri="{FF2B5EF4-FFF2-40B4-BE49-F238E27FC236}">
                <a16:creationId xmlns:a16="http://schemas.microsoft.com/office/drawing/2014/main" id="{09B4D2D2-F77E-E6BE-A670-8563256D55C2}"/>
              </a:ext>
            </a:extLst>
          </p:cNvPr>
          <p:cNvSpPr txBox="1"/>
          <p:nvPr/>
        </p:nvSpPr>
        <p:spPr>
          <a:xfrm>
            <a:off x="441022" y="855030"/>
            <a:ext cx="1119217" cy="338554"/>
          </a:xfrm>
          <a:prstGeom prst="rect">
            <a:avLst/>
          </a:prstGeom>
          <a:noFill/>
          <a:ln>
            <a:solidFill>
              <a:schemeClr val="tx1">
                <a:lumMod val="75000"/>
                <a:lumOff val="2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要介護</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8" name="正方形/長方形 7">
            <a:extLst>
              <a:ext uri="{FF2B5EF4-FFF2-40B4-BE49-F238E27FC236}">
                <a16:creationId xmlns:a16="http://schemas.microsoft.com/office/drawing/2014/main" id="{565FBE3A-96FC-1E98-18D1-C85BB0075FE6}"/>
              </a:ext>
            </a:extLst>
          </p:cNvPr>
          <p:cNvSpPr/>
          <p:nvPr/>
        </p:nvSpPr>
        <p:spPr>
          <a:xfrm flipH="1">
            <a:off x="5731631" y="1916415"/>
            <a:ext cx="183292" cy="46367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30D3AF86-D432-21F4-0D81-4FFF0FA67FC7}"/>
              </a:ext>
            </a:extLst>
          </p:cNvPr>
          <p:cNvSpPr/>
          <p:nvPr/>
        </p:nvSpPr>
        <p:spPr>
          <a:xfrm flipH="1">
            <a:off x="4894081" y="1916415"/>
            <a:ext cx="183292" cy="463678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C8457AB9-AF1A-DDC0-2CA5-5C00F5F936A3}"/>
              </a:ext>
            </a:extLst>
          </p:cNvPr>
          <p:cNvSpPr/>
          <p:nvPr/>
        </p:nvSpPr>
        <p:spPr>
          <a:xfrm>
            <a:off x="3628750" y="1916415"/>
            <a:ext cx="183292" cy="463678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1DEDEDE1-18CB-E0C2-7AA5-335E5E76BD68}"/>
              </a:ext>
            </a:extLst>
          </p:cNvPr>
          <p:cNvSpPr/>
          <p:nvPr/>
        </p:nvSpPr>
        <p:spPr>
          <a:xfrm>
            <a:off x="2785303" y="1916415"/>
            <a:ext cx="183292" cy="463678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960189E4-80D2-EAE9-B652-0FF46B6931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9E27D-1950-4930-8D06-280ECFA7327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D0A9DF54-1C63-3928-3FE8-EDC5FB9E24C5}"/>
              </a:ext>
            </a:extLst>
          </p:cNvPr>
          <p:cNvSpPr/>
          <p:nvPr/>
        </p:nvSpPr>
        <p:spPr>
          <a:xfrm>
            <a:off x="241528" y="6611363"/>
            <a:ext cx="478767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［出典］沖縄県介護保険広域連合「介護保険事業状況報告（令和６年３月分）」</a:t>
            </a:r>
          </a:p>
        </p:txBody>
      </p:sp>
    </p:spTree>
    <p:extLst>
      <p:ext uri="{BB962C8B-B14F-4D97-AF65-F5344CB8AC3E}">
        <p14:creationId xmlns:p14="http://schemas.microsoft.com/office/powerpoint/2010/main" val="400483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normAutofit/>
          </a:bodyPr>
          <a:lstStyle/>
          <a:p>
            <a:r>
              <a:rPr lang="ja-JP" altLang="en-US" dirty="0"/>
              <a:t>今帰仁</a:t>
            </a:r>
            <a:r>
              <a:rPr kumimoji="1" lang="ja-JP" altLang="en-US" dirty="0"/>
              <a:t>村の人口構成</a:t>
            </a:r>
            <a:r>
              <a:rPr lang="ja-JP" altLang="en-US" dirty="0"/>
              <a:t>（</a:t>
            </a:r>
            <a:r>
              <a:rPr kumimoji="1" lang="en-US" altLang="ja-JP" sz="2800" dirty="0"/>
              <a:t>40</a:t>
            </a:r>
            <a:r>
              <a:rPr kumimoji="1" lang="ja-JP" altLang="en-US" sz="2800" dirty="0"/>
              <a:t>歳以上</a:t>
            </a:r>
            <a:r>
              <a:rPr lang="ja-JP" altLang="en-US" dirty="0"/>
              <a:t>）</a:t>
            </a:r>
            <a:endParaRPr kumimoji="1" lang="ja-JP" altLang="en-US" dirty="0"/>
          </a:p>
        </p:txBody>
      </p:sp>
      <p:sp>
        <p:nvSpPr>
          <p:cNvPr id="3" name="スライド番号プレースホルダー 2">
            <a:extLst>
              <a:ext uri="{FF2B5EF4-FFF2-40B4-BE49-F238E27FC236}">
                <a16:creationId xmlns:a16="http://schemas.microsoft.com/office/drawing/2014/main" id="{B017FB82-B712-F8B9-0DE3-B3E4C52BC98C}"/>
              </a:ext>
            </a:extLst>
          </p:cNvPr>
          <p:cNvSpPr>
            <a:spLocks noGrp="1"/>
          </p:cNvSpPr>
          <p:nvPr>
            <p:ph type="sldNum" sz="quarter" idx="12"/>
          </p:nvPr>
        </p:nvSpPr>
        <p:spPr/>
        <p:txBody>
          <a:bodyPr/>
          <a:lstStyle/>
          <a:p>
            <a:fld id="{0689E27D-1950-4930-8D06-280ECFA7327D}" type="slidenum">
              <a:rPr lang="ja-JP" altLang="en-US" smtClean="0"/>
              <a:pPr/>
              <a:t>4</a:t>
            </a:fld>
            <a:endParaRPr lang="ja-JP" altLang="en-US" dirty="0"/>
          </a:p>
        </p:txBody>
      </p:sp>
      <p:sp>
        <p:nvSpPr>
          <p:cNvPr id="4" name="テキスト ボックス 3">
            <a:extLst>
              <a:ext uri="{FF2B5EF4-FFF2-40B4-BE49-F238E27FC236}">
                <a16:creationId xmlns:a16="http://schemas.microsoft.com/office/drawing/2014/main" id="{2A1E3872-13DA-C5FB-06EB-D4BF39469214}"/>
              </a:ext>
            </a:extLst>
          </p:cNvPr>
          <p:cNvSpPr txBox="1"/>
          <p:nvPr/>
        </p:nvSpPr>
        <p:spPr>
          <a:xfrm>
            <a:off x="402840" y="888397"/>
            <a:ext cx="457176" cy="276999"/>
          </a:xfrm>
          <a:prstGeom prst="rect">
            <a:avLst/>
          </a:prstGeom>
          <a:noFill/>
        </p:spPr>
        <p:txBody>
          <a:bodyPr wrap="non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人</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5" name="テキスト ボックス 4">
            <a:extLst>
              <a:ext uri="{FF2B5EF4-FFF2-40B4-BE49-F238E27FC236}">
                <a16:creationId xmlns:a16="http://schemas.microsoft.com/office/drawing/2014/main" id="{861B2DD1-7E9C-199F-BE0B-0DB1DEC09362}"/>
              </a:ext>
            </a:extLst>
          </p:cNvPr>
          <p:cNvSpPr txBox="1"/>
          <p:nvPr/>
        </p:nvSpPr>
        <p:spPr>
          <a:xfrm>
            <a:off x="8622000" y="6241055"/>
            <a:ext cx="457176" cy="276999"/>
          </a:xfrm>
          <a:prstGeom prst="rect">
            <a:avLst/>
          </a:prstGeom>
          <a:noFill/>
        </p:spPr>
        <p:txBody>
          <a:bodyPr wrap="non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歳</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graphicFrame>
        <p:nvGraphicFramePr>
          <p:cNvPr id="7" name="グラフ 6">
            <a:extLst>
              <a:ext uri="{FF2B5EF4-FFF2-40B4-BE49-F238E27FC236}">
                <a16:creationId xmlns:a16="http://schemas.microsoft.com/office/drawing/2014/main" id="{244354BD-4AD0-417C-B0D4-20C470CD9AC2}"/>
              </a:ext>
            </a:extLst>
          </p:cNvPr>
          <p:cNvGraphicFramePr>
            <a:graphicFrameLocks/>
          </p:cNvGraphicFramePr>
          <p:nvPr>
            <p:extLst>
              <p:ext uri="{D42A27DB-BD31-4B8C-83A1-F6EECF244321}">
                <p14:modId xmlns:p14="http://schemas.microsoft.com/office/powerpoint/2010/main" val="1188425899"/>
              </p:ext>
            </p:extLst>
          </p:nvPr>
        </p:nvGraphicFramePr>
        <p:xfrm>
          <a:off x="330780" y="1113322"/>
          <a:ext cx="8541911" cy="5395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486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コンテンツ プレースホルダー 10">
            <a:extLst>
              <a:ext uri="{FF2B5EF4-FFF2-40B4-BE49-F238E27FC236}">
                <a16:creationId xmlns:a16="http://schemas.microsoft.com/office/drawing/2014/main" id="{57425595-2602-476C-A581-8AE463DCB97F}"/>
              </a:ext>
            </a:extLst>
          </p:cNvPr>
          <p:cNvGraphicFramePr>
            <a:graphicFrameLocks noGrp="1"/>
          </p:cNvGraphicFramePr>
          <p:nvPr>
            <p:ph idx="1"/>
            <p:extLst>
              <p:ext uri="{D42A27DB-BD31-4B8C-83A1-F6EECF244321}">
                <p14:modId xmlns:p14="http://schemas.microsoft.com/office/powerpoint/2010/main" val="3687561900"/>
              </p:ext>
            </p:extLst>
          </p:nvPr>
        </p:nvGraphicFramePr>
        <p:xfrm>
          <a:off x="327025" y="1058863"/>
          <a:ext cx="8504238" cy="549433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D188929-22FB-448E-A5D4-97E1E17F6A65}"/>
              </a:ext>
            </a:extLst>
          </p:cNvPr>
          <p:cNvSpPr>
            <a:spLocks noGrp="1"/>
          </p:cNvSpPr>
          <p:nvPr>
            <p:ph type="title"/>
          </p:nvPr>
        </p:nvSpPr>
        <p:spPr/>
        <p:txBody>
          <a:bodyPr>
            <a:normAutofit/>
          </a:bodyPr>
          <a:lstStyle/>
          <a:p>
            <a:r>
              <a:rPr lang="ja-JP" altLang="en-US" dirty="0"/>
              <a:t>構成市町村</a:t>
            </a:r>
            <a:r>
              <a:rPr kumimoji="1" lang="ja-JP" altLang="en-US" dirty="0"/>
              <a:t>の高齢化率</a:t>
            </a:r>
            <a:r>
              <a:rPr lang="ja-JP" altLang="en-US" dirty="0"/>
              <a:t>（</a:t>
            </a:r>
            <a:r>
              <a:rPr kumimoji="1" lang="ja-JP" altLang="en-US" sz="2800" dirty="0"/>
              <a:t>令和</a:t>
            </a:r>
            <a:r>
              <a:rPr lang="en-US" altLang="ja-JP" dirty="0"/>
              <a:t>6</a:t>
            </a:r>
            <a:r>
              <a:rPr kumimoji="1" lang="ja-JP" altLang="en-US" sz="2800" dirty="0"/>
              <a:t>年</a:t>
            </a:r>
            <a:r>
              <a:rPr lang="en-US" altLang="ja-JP" dirty="0"/>
              <a:t>1</a:t>
            </a:r>
            <a:r>
              <a:rPr kumimoji="1" lang="ja-JP" altLang="en-US" sz="2800" dirty="0"/>
              <a:t>月時点</a:t>
            </a:r>
            <a:r>
              <a:rPr lang="ja-JP" altLang="en-US" dirty="0"/>
              <a:t>）</a:t>
            </a:r>
            <a:endParaRPr kumimoji="1" lang="ja-JP" altLang="en-US" dirty="0"/>
          </a:p>
        </p:txBody>
      </p:sp>
      <p:sp>
        <p:nvSpPr>
          <p:cNvPr id="12" name="正方形/長方形 11">
            <a:extLst>
              <a:ext uri="{FF2B5EF4-FFF2-40B4-BE49-F238E27FC236}">
                <a16:creationId xmlns:a16="http://schemas.microsoft.com/office/drawing/2014/main" id="{3C50A1BC-3EE1-4A6C-9E25-088500CC2192}"/>
              </a:ext>
            </a:extLst>
          </p:cNvPr>
          <p:cNvSpPr/>
          <p:nvPr/>
        </p:nvSpPr>
        <p:spPr>
          <a:xfrm>
            <a:off x="256555" y="6611481"/>
            <a:ext cx="7834600" cy="246221"/>
          </a:xfrm>
          <a:prstGeom prst="rect">
            <a:avLst/>
          </a:prstGeom>
        </p:spPr>
        <p:txBody>
          <a:bodyPr wrap="square">
            <a:spAutoFit/>
          </a:bodyPr>
          <a:lstStyle/>
          <a:p>
            <a:r>
              <a:rPr lang="ja-JP" altLang="en-US" sz="1000" dirty="0"/>
              <a:t>［出典］総務省「住民基本台帳に基づく人口、人口動態及び世帯数（令和６年１月１日現在）」</a:t>
            </a:r>
          </a:p>
        </p:txBody>
      </p:sp>
      <p:sp>
        <p:nvSpPr>
          <p:cNvPr id="5" name="正方形/長方形 4">
            <a:extLst>
              <a:ext uri="{FF2B5EF4-FFF2-40B4-BE49-F238E27FC236}">
                <a16:creationId xmlns:a16="http://schemas.microsoft.com/office/drawing/2014/main" id="{F9B20CA6-235A-C5E7-DDD5-09BF33125B6E}"/>
              </a:ext>
            </a:extLst>
          </p:cNvPr>
          <p:cNvSpPr/>
          <p:nvPr/>
        </p:nvSpPr>
        <p:spPr>
          <a:xfrm>
            <a:off x="3534337" y="5712121"/>
            <a:ext cx="216000" cy="64042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EAD6E7E-9338-5894-EA4C-50191AA70505}"/>
              </a:ext>
            </a:extLst>
          </p:cNvPr>
          <p:cNvSpPr/>
          <p:nvPr/>
        </p:nvSpPr>
        <p:spPr>
          <a:xfrm>
            <a:off x="6768398" y="5707444"/>
            <a:ext cx="216000" cy="6404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145F3D4-D399-C3E3-3890-A68399BA1758}"/>
              </a:ext>
            </a:extLst>
          </p:cNvPr>
          <p:cNvSpPr/>
          <p:nvPr/>
        </p:nvSpPr>
        <p:spPr>
          <a:xfrm>
            <a:off x="3303097" y="5713650"/>
            <a:ext cx="216000" cy="64042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85FF26B-4799-0334-3F14-2C7D59538250}"/>
              </a:ext>
            </a:extLst>
          </p:cNvPr>
          <p:cNvSpPr/>
          <p:nvPr/>
        </p:nvSpPr>
        <p:spPr>
          <a:xfrm>
            <a:off x="5582730" y="5713649"/>
            <a:ext cx="216000" cy="640423"/>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9F6A25E-51CE-0E6F-4253-E39AE3D5164E}"/>
              </a:ext>
            </a:extLst>
          </p:cNvPr>
          <p:cNvSpPr>
            <a:spLocks noGrp="1"/>
          </p:cNvSpPr>
          <p:nvPr>
            <p:ph type="sldNum" sz="quarter" idx="12"/>
          </p:nvPr>
        </p:nvSpPr>
        <p:spPr/>
        <p:txBody>
          <a:bodyPr/>
          <a:lstStyle/>
          <a:p>
            <a:fld id="{0689E27D-1950-4930-8D06-280ECFA7327D}" type="slidenum">
              <a:rPr lang="ja-JP" altLang="en-US" smtClean="0"/>
              <a:pPr/>
              <a:t>5</a:t>
            </a:fld>
            <a:endParaRPr lang="ja-JP" altLang="en-US" dirty="0"/>
          </a:p>
        </p:txBody>
      </p:sp>
      <p:cxnSp>
        <p:nvCxnSpPr>
          <p:cNvPr id="10" name="直線矢印コネクタ 9">
            <a:extLst>
              <a:ext uri="{FF2B5EF4-FFF2-40B4-BE49-F238E27FC236}">
                <a16:creationId xmlns:a16="http://schemas.microsoft.com/office/drawing/2014/main" id="{68CF1714-A391-4E78-B7AB-3CEE058937CC}"/>
              </a:ext>
            </a:extLst>
          </p:cNvPr>
          <p:cNvCxnSpPr>
            <a:cxnSpLocks/>
          </p:cNvCxnSpPr>
          <p:nvPr/>
        </p:nvCxnSpPr>
        <p:spPr>
          <a:xfrm>
            <a:off x="6853683" y="1530332"/>
            <a:ext cx="1" cy="540000"/>
          </a:xfrm>
          <a:prstGeom prst="straightConnector1">
            <a:avLst/>
          </a:prstGeom>
          <a:ln w="444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5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099308-5539-4DD1-9C0F-CB2799F172CC}"/>
              </a:ext>
            </a:extLst>
          </p:cNvPr>
          <p:cNvSpPr>
            <a:spLocks noGrp="1"/>
          </p:cNvSpPr>
          <p:nvPr>
            <p:ph type="title"/>
          </p:nvPr>
        </p:nvSpPr>
        <p:spPr/>
        <p:txBody>
          <a:bodyPr/>
          <a:lstStyle/>
          <a:p>
            <a:r>
              <a:rPr kumimoji="1" lang="ja-JP" altLang="en-US" dirty="0"/>
              <a:t>人口推移の予測</a:t>
            </a:r>
          </a:p>
        </p:txBody>
      </p:sp>
      <p:sp>
        <p:nvSpPr>
          <p:cNvPr id="17" name="正方形/長方形 16">
            <a:extLst>
              <a:ext uri="{FF2B5EF4-FFF2-40B4-BE49-F238E27FC236}">
                <a16:creationId xmlns:a16="http://schemas.microsoft.com/office/drawing/2014/main" id="{37E0CF91-9DEA-4FD0-9C85-7650A094E503}"/>
              </a:ext>
            </a:extLst>
          </p:cNvPr>
          <p:cNvSpPr/>
          <p:nvPr/>
        </p:nvSpPr>
        <p:spPr>
          <a:xfrm>
            <a:off x="274350" y="6600825"/>
            <a:ext cx="7264400" cy="246221"/>
          </a:xfrm>
          <a:prstGeom prst="rect">
            <a:avLst/>
          </a:prstGeom>
        </p:spPr>
        <p:txBody>
          <a:bodyPr wrap="square">
            <a:spAutoFit/>
          </a:bodyPr>
          <a:lstStyle/>
          <a:p>
            <a:r>
              <a:rPr lang="ja-JP" altLang="en-US" sz="1000" dirty="0"/>
              <a:t>［出典］総務省「国勢調査」及び国立社会保障・人口問題研究所「日本の地域別将来推計人口（令和５年推計）」</a:t>
            </a:r>
          </a:p>
        </p:txBody>
      </p:sp>
      <p:sp>
        <p:nvSpPr>
          <p:cNvPr id="3" name="スライド番号プレースホルダー 2">
            <a:extLst>
              <a:ext uri="{FF2B5EF4-FFF2-40B4-BE49-F238E27FC236}">
                <a16:creationId xmlns:a16="http://schemas.microsoft.com/office/drawing/2014/main" id="{45942D49-468E-C725-9330-A44B51EDEEBC}"/>
              </a:ext>
            </a:extLst>
          </p:cNvPr>
          <p:cNvSpPr>
            <a:spLocks noGrp="1"/>
          </p:cNvSpPr>
          <p:nvPr>
            <p:ph type="sldNum" sz="quarter" idx="12"/>
          </p:nvPr>
        </p:nvSpPr>
        <p:spPr/>
        <p:txBody>
          <a:bodyPr/>
          <a:lstStyle/>
          <a:p>
            <a:fld id="{0689E27D-1950-4930-8D06-280ECFA7327D}" type="slidenum">
              <a:rPr lang="ja-JP" altLang="en-US" smtClean="0"/>
              <a:pPr/>
              <a:t>6</a:t>
            </a:fld>
            <a:endParaRPr lang="ja-JP" altLang="en-US" dirty="0"/>
          </a:p>
        </p:txBody>
      </p:sp>
      <p:sp>
        <p:nvSpPr>
          <p:cNvPr id="19" name="テキスト ボックス 18">
            <a:extLst>
              <a:ext uri="{FF2B5EF4-FFF2-40B4-BE49-F238E27FC236}">
                <a16:creationId xmlns:a16="http://schemas.microsoft.com/office/drawing/2014/main" id="{839C494E-63E9-3C00-5F8D-523CBD6234A6}"/>
              </a:ext>
            </a:extLst>
          </p:cNvPr>
          <p:cNvSpPr txBox="1"/>
          <p:nvPr/>
        </p:nvSpPr>
        <p:spPr>
          <a:xfrm>
            <a:off x="524760" y="941737"/>
            <a:ext cx="457176" cy="276999"/>
          </a:xfrm>
          <a:prstGeom prst="rect">
            <a:avLst/>
          </a:prstGeom>
          <a:noFill/>
        </p:spPr>
        <p:txBody>
          <a:bodyPr wrap="non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人</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graphicFrame>
        <p:nvGraphicFramePr>
          <p:cNvPr id="5" name="グラフ 4">
            <a:extLst>
              <a:ext uri="{FF2B5EF4-FFF2-40B4-BE49-F238E27FC236}">
                <a16:creationId xmlns:a16="http://schemas.microsoft.com/office/drawing/2014/main" id="{B3F2F173-05FC-4C31-BBEB-3D4777428E24}"/>
              </a:ext>
            </a:extLst>
          </p:cNvPr>
          <p:cNvGraphicFramePr>
            <a:graphicFrameLocks/>
          </p:cNvGraphicFramePr>
          <p:nvPr>
            <p:extLst>
              <p:ext uri="{D42A27DB-BD31-4B8C-83A1-F6EECF244321}">
                <p14:modId xmlns:p14="http://schemas.microsoft.com/office/powerpoint/2010/main" val="2467175723"/>
              </p:ext>
            </p:extLst>
          </p:nvPr>
        </p:nvGraphicFramePr>
        <p:xfrm>
          <a:off x="371049" y="1135002"/>
          <a:ext cx="8489950" cy="5493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344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49D774D8-390C-441F-AF73-D69657437C18}"/>
              </a:ext>
            </a:extLst>
          </p:cNvPr>
          <p:cNvSpPr>
            <a:spLocks noGrp="1"/>
          </p:cNvSpPr>
          <p:nvPr>
            <p:ph type="title"/>
          </p:nvPr>
        </p:nvSpPr>
        <p:spPr/>
        <p:txBody>
          <a:bodyPr>
            <a:normAutofit/>
          </a:bodyPr>
          <a:lstStyle/>
          <a:p>
            <a:r>
              <a:rPr lang="en-US" altLang="ja-JP" dirty="0"/>
              <a:t>2020</a:t>
            </a:r>
            <a:r>
              <a:rPr lang="ja-JP" altLang="en-US" dirty="0"/>
              <a:t>年を</a:t>
            </a:r>
            <a:r>
              <a:rPr lang="en-US" altLang="ja-JP" dirty="0"/>
              <a:t>100</a:t>
            </a:r>
            <a:r>
              <a:rPr lang="ja-JP" altLang="en-US" dirty="0"/>
              <a:t>とした人口推移予測</a:t>
            </a:r>
          </a:p>
        </p:txBody>
      </p:sp>
      <p:sp>
        <p:nvSpPr>
          <p:cNvPr id="13" name="正方形/長方形 12">
            <a:extLst>
              <a:ext uri="{FF2B5EF4-FFF2-40B4-BE49-F238E27FC236}">
                <a16:creationId xmlns:a16="http://schemas.microsoft.com/office/drawing/2014/main" id="{A8B55C9A-FC5C-47DC-87FA-E129B5BFFF4D}"/>
              </a:ext>
            </a:extLst>
          </p:cNvPr>
          <p:cNvSpPr/>
          <p:nvPr/>
        </p:nvSpPr>
        <p:spPr>
          <a:xfrm>
            <a:off x="264825" y="6611779"/>
            <a:ext cx="7129642" cy="246221"/>
          </a:xfrm>
          <a:prstGeom prst="rect">
            <a:avLst/>
          </a:prstGeom>
        </p:spPr>
        <p:txBody>
          <a:bodyPr wrap="square">
            <a:spAutoFit/>
          </a:bodyPr>
          <a:lstStyle/>
          <a:p>
            <a:r>
              <a:rPr lang="ja-JP" altLang="en-US" sz="1000" dirty="0"/>
              <a:t>［出典］国立社会保障・人口問題研究所「日本の地域別将来推計人口（令和５年推計）」より作成</a:t>
            </a:r>
          </a:p>
        </p:txBody>
      </p:sp>
      <p:sp>
        <p:nvSpPr>
          <p:cNvPr id="7" name="吹き出し: 線 6">
            <a:extLst>
              <a:ext uri="{FF2B5EF4-FFF2-40B4-BE49-F238E27FC236}">
                <a16:creationId xmlns:a16="http://schemas.microsoft.com/office/drawing/2014/main" id="{2575666D-AAA8-C80E-832F-163420F72631}"/>
              </a:ext>
            </a:extLst>
          </p:cNvPr>
          <p:cNvSpPr/>
          <p:nvPr/>
        </p:nvSpPr>
        <p:spPr>
          <a:xfrm>
            <a:off x="8178404" y="3421412"/>
            <a:ext cx="947956" cy="265846"/>
          </a:xfrm>
          <a:prstGeom prst="borderCallout1">
            <a:avLst>
              <a:gd name="adj1" fmla="val 48343"/>
              <a:gd name="adj2" fmla="val -182"/>
              <a:gd name="adj3" fmla="val 164047"/>
              <a:gd name="adj4" fmla="val -37911"/>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1350" rtlCol="0" anchor="ctr"/>
          <a:lstStyle/>
          <a:p>
            <a:pPr algn="ctr"/>
            <a:r>
              <a:rPr lang="en-US" altLang="ja-JP" sz="1292" dirty="0">
                <a:solidFill>
                  <a:schemeClr val="tx1">
                    <a:lumMod val="65000"/>
                    <a:lumOff val="35000"/>
                  </a:schemeClr>
                </a:solidFill>
              </a:rPr>
              <a:t>65</a:t>
            </a:r>
            <a:r>
              <a:rPr lang="ja-JP" altLang="en-US" sz="1292" dirty="0">
                <a:solidFill>
                  <a:schemeClr val="tx1">
                    <a:lumMod val="65000"/>
                    <a:lumOff val="35000"/>
                  </a:schemeClr>
                </a:solidFill>
              </a:rPr>
              <a:t>～</a:t>
            </a:r>
            <a:r>
              <a:rPr lang="en-US" altLang="ja-JP" sz="1292" dirty="0">
                <a:solidFill>
                  <a:schemeClr val="tx1">
                    <a:lumMod val="65000"/>
                    <a:lumOff val="35000"/>
                  </a:schemeClr>
                </a:solidFill>
              </a:rPr>
              <a:t>75</a:t>
            </a:r>
            <a:r>
              <a:rPr lang="ja-JP" altLang="en-US" sz="1292" dirty="0">
                <a:solidFill>
                  <a:schemeClr val="tx1">
                    <a:lumMod val="65000"/>
                    <a:lumOff val="35000"/>
                  </a:schemeClr>
                </a:solidFill>
              </a:rPr>
              <a:t>歳</a:t>
            </a:r>
          </a:p>
        </p:txBody>
      </p:sp>
      <p:sp>
        <p:nvSpPr>
          <p:cNvPr id="9" name="吹き出し: 線 8">
            <a:extLst>
              <a:ext uri="{FF2B5EF4-FFF2-40B4-BE49-F238E27FC236}">
                <a16:creationId xmlns:a16="http://schemas.microsoft.com/office/drawing/2014/main" id="{14CE58A0-DD46-9F20-F3E8-57F8D6BB9BE6}"/>
              </a:ext>
            </a:extLst>
          </p:cNvPr>
          <p:cNvSpPr/>
          <p:nvPr/>
        </p:nvSpPr>
        <p:spPr>
          <a:xfrm>
            <a:off x="8174521" y="3927866"/>
            <a:ext cx="950270" cy="232615"/>
          </a:xfrm>
          <a:prstGeom prst="borderCallout1">
            <a:avLst>
              <a:gd name="adj1" fmla="val 48772"/>
              <a:gd name="adj2" fmla="val -645"/>
              <a:gd name="adj3" fmla="val 112568"/>
              <a:gd name="adj4" fmla="val -36622"/>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1350" rtlCol="0" anchor="ctr"/>
          <a:lstStyle/>
          <a:p>
            <a:pPr algn="ctr"/>
            <a:r>
              <a:rPr lang="en-US" altLang="ja-JP" sz="1292" dirty="0">
                <a:solidFill>
                  <a:schemeClr val="tx1">
                    <a:lumMod val="65000"/>
                    <a:lumOff val="35000"/>
                  </a:schemeClr>
                </a:solidFill>
              </a:rPr>
              <a:t>15</a:t>
            </a:r>
            <a:r>
              <a:rPr lang="ja-JP" altLang="en-US" sz="1292" dirty="0">
                <a:solidFill>
                  <a:schemeClr val="tx1">
                    <a:lumMod val="65000"/>
                    <a:lumOff val="35000"/>
                  </a:schemeClr>
                </a:solidFill>
              </a:rPr>
              <a:t>歳未満</a:t>
            </a:r>
          </a:p>
        </p:txBody>
      </p:sp>
      <p:sp>
        <p:nvSpPr>
          <p:cNvPr id="10" name="吹き出し: 線 9">
            <a:extLst>
              <a:ext uri="{FF2B5EF4-FFF2-40B4-BE49-F238E27FC236}">
                <a16:creationId xmlns:a16="http://schemas.microsoft.com/office/drawing/2014/main" id="{74FC1AC7-D364-536B-2EF2-F3D649CC0DB0}"/>
              </a:ext>
            </a:extLst>
          </p:cNvPr>
          <p:cNvSpPr/>
          <p:nvPr/>
        </p:nvSpPr>
        <p:spPr>
          <a:xfrm>
            <a:off x="8176868" y="4236616"/>
            <a:ext cx="945576" cy="232615"/>
          </a:xfrm>
          <a:prstGeom prst="borderCallout1">
            <a:avLst>
              <a:gd name="adj1" fmla="val 50190"/>
              <a:gd name="adj2" fmla="val -69"/>
              <a:gd name="adj3" fmla="val 9103"/>
              <a:gd name="adj4" fmla="val -37677"/>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1350" rtlCol="0" anchor="ctr"/>
          <a:lstStyle/>
          <a:p>
            <a:pPr algn="ctr"/>
            <a:r>
              <a:rPr lang="en-US" altLang="ja-JP" sz="1292" dirty="0">
                <a:solidFill>
                  <a:schemeClr val="tx1">
                    <a:lumMod val="65000"/>
                    <a:lumOff val="35000"/>
                  </a:schemeClr>
                </a:solidFill>
              </a:rPr>
              <a:t>15</a:t>
            </a:r>
            <a:r>
              <a:rPr lang="ja-JP" altLang="en-US" sz="1292" dirty="0">
                <a:solidFill>
                  <a:schemeClr val="tx1">
                    <a:lumMod val="65000"/>
                    <a:lumOff val="35000"/>
                  </a:schemeClr>
                </a:solidFill>
              </a:rPr>
              <a:t>～</a:t>
            </a:r>
            <a:r>
              <a:rPr lang="en-US" altLang="ja-JP" sz="1292" dirty="0">
                <a:solidFill>
                  <a:schemeClr val="tx1">
                    <a:lumMod val="65000"/>
                    <a:lumOff val="35000"/>
                  </a:schemeClr>
                </a:solidFill>
              </a:rPr>
              <a:t>65</a:t>
            </a:r>
            <a:r>
              <a:rPr lang="ja-JP" altLang="en-US" sz="1292" dirty="0">
                <a:solidFill>
                  <a:schemeClr val="tx1">
                    <a:lumMod val="65000"/>
                    <a:lumOff val="35000"/>
                  </a:schemeClr>
                </a:solidFill>
              </a:rPr>
              <a:t>歳</a:t>
            </a:r>
          </a:p>
        </p:txBody>
      </p:sp>
      <p:sp>
        <p:nvSpPr>
          <p:cNvPr id="11" name="吹き出し: 線 10">
            <a:extLst>
              <a:ext uri="{FF2B5EF4-FFF2-40B4-BE49-F238E27FC236}">
                <a16:creationId xmlns:a16="http://schemas.microsoft.com/office/drawing/2014/main" id="{97ECB4DE-E48C-2B05-7A2B-A143ADD3D8EB}"/>
              </a:ext>
            </a:extLst>
          </p:cNvPr>
          <p:cNvSpPr/>
          <p:nvPr/>
        </p:nvSpPr>
        <p:spPr>
          <a:xfrm>
            <a:off x="8169923" y="1751221"/>
            <a:ext cx="942002" cy="287258"/>
          </a:xfrm>
          <a:prstGeom prst="borderCallout1">
            <a:avLst>
              <a:gd name="adj1" fmla="val 134328"/>
              <a:gd name="adj2" fmla="val -34909"/>
              <a:gd name="adj3" fmla="val 51702"/>
              <a:gd name="adj4" fmla="val -612"/>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1350" rtlCol="0" anchor="ctr"/>
          <a:lstStyle/>
          <a:p>
            <a:pPr algn="ctr"/>
            <a:r>
              <a:rPr lang="en-US" altLang="ja-JP" sz="1292" dirty="0">
                <a:solidFill>
                  <a:schemeClr val="tx1">
                    <a:lumMod val="65000"/>
                    <a:lumOff val="35000"/>
                  </a:schemeClr>
                </a:solidFill>
              </a:rPr>
              <a:t>85</a:t>
            </a:r>
            <a:r>
              <a:rPr lang="ja-JP" altLang="en-US" sz="1292" dirty="0">
                <a:solidFill>
                  <a:schemeClr val="tx1">
                    <a:lumMod val="65000"/>
                    <a:lumOff val="35000"/>
                  </a:schemeClr>
                </a:solidFill>
              </a:rPr>
              <a:t>歳以上</a:t>
            </a:r>
          </a:p>
        </p:txBody>
      </p:sp>
      <p:sp>
        <p:nvSpPr>
          <p:cNvPr id="12" name="吹き出し: 線 11">
            <a:extLst>
              <a:ext uri="{FF2B5EF4-FFF2-40B4-BE49-F238E27FC236}">
                <a16:creationId xmlns:a16="http://schemas.microsoft.com/office/drawing/2014/main" id="{D90E9CD5-F445-E87C-DE6B-7E28E7CC5E73}"/>
              </a:ext>
            </a:extLst>
          </p:cNvPr>
          <p:cNvSpPr/>
          <p:nvPr/>
        </p:nvSpPr>
        <p:spPr>
          <a:xfrm>
            <a:off x="8178404" y="2608069"/>
            <a:ext cx="946387" cy="265846"/>
          </a:xfrm>
          <a:prstGeom prst="borderCallout1">
            <a:avLst>
              <a:gd name="adj1" fmla="val 46666"/>
              <a:gd name="adj2" fmla="val -36365"/>
              <a:gd name="adj3" fmla="val 55287"/>
              <a:gd name="adj4" fmla="val 843"/>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61350" rtlCol="0" anchor="ctr"/>
          <a:lstStyle/>
          <a:p>
            <a:pPr algn="ctr"/>
            <a:r>
              <a:rPr lang="en-US" altLang="ja-JP" sz="1292" dirty="0">
                <a:solidFill>
                  <a:schemeClr val="tx1">
                    <a:lumMod val="65000"/>
                    <a:lumOff val="35000"/>
                  </a:schemeClr>
                </a:solidFill>
              </a:rPr>
              <a:t>75</a:t>
            </a:r>
            <a:r>
              <a:rPr lang="ja-JP" altLang="en-US" sz="1292" dirty="0">
                <a:solidFill>
                  <a:schemeClr val="tx1">
                    <a:lumMod val="65000"/>
                    <a:lumOff val="35000"/>
                  </a:schemeClr>
                </a:solidFill>
              </a:rPr>
              <a:t>～</a:t>
            </a:r>
            <a:r>
              <a:rPr lang="en-US" altLang="ja-JP" sz="1292" dirty="0">
                <a:solidFill>
                  <a:schemeClr val="tx1">
                    <a:lumMod val="65000"/>
                    <a:lumOff val="35000"/>
                  </a:schemeClr>
                </a:solidFill>
              </a:rPr>
              <a:t>85</a:t>
            </a:r>
            <a:r>
              <a:rPr lang="ja-JP" altLang="en-US" sz="1292" dirty="0">
                <a:solidFill>
                  <a:schemeClr val="tx1">
                    <a:lumMod val="65000"/>
                    <a:lumOff val="35000"/>
                  </a:schemeClr>
                </a:solidFill>
              </a:rPr>
              <a:t>歳</a:t>
            </a:r>
          </a:p>
        </p:txBody>
      </p:sp>
      <p:sp>
        <p:nvSpPr>
          <p:cNvPr id="3" name="スライド番号プレースホルダー 2">
            <a:extLst>
              <a:ext uri="{FF2B5EF4-FFF2-40B4-BE49-F238E27FC236}">
                <a16:creationId xmlns:a16="http://schemas.microsoft.com/office/drawing/2014/main" id="{C65A927E-4DB6-0F96-039E-98AF62D4D4AE}"/>
              </a:ext>
            </a:extLst>
          </p:cNvPr>
          <p:cNvSpPr>
            <a:spLocks noGrp="1"/>
          </p:cNvSpPr>
          <p:nvPr>
            <p:ph type="sldNum" sz="quarter" idx="12"/>
          </p:nvPr>
        </p:nvSpPr>
        <p:spPr/>
        <p:txBody>
          <a:bodyPr/>
          <a:lstStyle/>
          <a:p>
            <a:fld id="{0689E27D-1950-4930-8D06-280ECFA7327D}" type="slidenum">
              <a:rPr lang="ja-JP" altLang="en-US" smtClean="0"/>
              <a:pPr/>
              <a:t>7</a:t>
            </a:fld>
            <a:endParaRPr lang="ja-JP" altLang="en-US" dirty="0"/>
          </a:p>
        </p:txBody>
      </p:sp>
      <p:graphicFrame>
        <p:nvGraphicFramePr>
          <p:cNvPr id="4" name="グラフ 3">
            <a:extLst>
              <a:ext uri="{FF2B5EF4-FFF2-40B4-BE49-F238E27FC236}">
                <a16:creationId xmlns:a16="http://schemas.microsoft.com/office/drawing/2014/main" id="{18FFEBA6-3CBA-490B-999D-70090425FD95}"/>
              </a:ext>
            </a:extLst>
          </p:cNvPr>
          <p:cNvGraphicFramePr>
            <a:graphicFrameLocks/>
          </p:cNvGraphicFramePr>
          <p:nvPr>
            <p:extLst>
              <p:ext uri="{D42A27DB-BD31-4B8C-83A1-F6EECF244321}">
                <p14:modId xmlns:p14="http://schemas.microsoft.com/office/powerpoint/2010/main" val="1391147507"/>
              </p:ext>
            </p:extLst>
          </p:nvPr>
        </p:nvGraphicFramePr>
        <p:xfrm>
          <a:off x="518415" y="994073"/>
          <a:ext cx="8195218" cy="52831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966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53E1B3-FF67-40F8-BB8F-8A4449EA33A5}"/>
              </a:ext>
            </a:extLst>
          </p:cNvPr>
          <p:cNvSpPr/>
          <p:nvPr/>
        </p:nvSpPr>
        <p:spPr>
          <a:xfrm>
            <a:off x="0" y="2349000"/>
            <a:ext cx="9144000" cy="21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要介護認定</a:t>
            </a:r>
          </a:p>
        </p:txBody>
      </p:sp>
      <p:sp>
        <p:nvSpPr>
          <p:cNvPr id="2" name="スライド番号プレースホルダー 1">
            <a:extLst>
              <a:ext uri="{FF2B5EF4-FFF2-40B4-BE49-F238E27FC236}">
                <a16:creationId xmlns:a16="http://schemas.microsoft.com/office/drawing/2014/main" id="{A5E3A10E-685A-60D6-D3A7-CDC8D6A6EA6A}"/>
              </a:ext>
            </a:extLst>
          </p:cNvPr>
          <p:cNvSpPr>
            <a:spLocks noGrp="1"/>
          </p:cNvSpPr>
          <p:nvPr>
            <p:ph type="sldNum" sz="quarter" idx="12"/>
          </p:nvPr>
        </p:nvSpPr>
        <p:spPr/>
        <p:txBody>
          <a:bodyPr/>
          <a:lstStyle/>
          <a:p>
            <a:fld id="{0689E27D-1950-4930-8D06-280ECFA7327D}" type="slidenum">
              <a:rPr kumimoji="1" lang="ja-JP" altLang="en-US" smtClean="0"/>
              <a:t>8</a:t>
            </a:fld>
            <a:endParaRPr kumimoji="1" lang="ja-JP" altLang="en-US"/>
          </a:p>
        </p:txBody>
      </p:sp>
    </p:spTree>
    <p:extLst>
      <p:ext uri="{BB962C8B-B14F-4D97-AF65-F5344CB8AC3E}">
        <p14:creationId xmlns:p14="http://schemas.microsoft.com/office/powerpoint/2010/main" val="22749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1A214-592D-4EFA-AED5-616989DBB4BE}"/>
              </a:ext>
            </a:extLst>
          </p:cNvPr>
          <p:cNvSpPr>
            <a:spLocks noGrp="1"/>
          </p:cNvSpPr>
          <p:nvPr>
            <p:ph type="title"/>
          </p:nvPr>
        </p:nvSpPr>
        <p:spPr/>
        <p:txBody>
          <a:bodyPr/>
          <a:lstStyle/>
          <a:p>
            <a:r>
              <a:rPr kumimoji="1" lang="ja-JP" altLang="en-US" dirty="0"/>
              <a:t>要介護認定者数の推移</a:t>
            </a:r>
          </a:p>
        </p:txBody>
      </p:sp>
      <p:sp>
        <p:nvSpPr>
          <p:cNvPr id="6" name="テキスト ボックス 5">
            <a:extLst>
              <a:ext uri="{FF2B5EF4-FFF2-40B4-BE49-F238E27FC236}">
                <a16:creationId xmlns:a16="http://schemas.microsoft.com/office/drawing/2014/main" id="{BCBBAC17-7D8E-45BD-8002-A4E1AC0304EB}"/>
              </a:ext>
            </a:extLst>
          </p:cNvPr>
          <p:cNvSpPr txBox="1"/>
          <p:nvPr/>
        </p:nvSpPr>
        <p:spPr>
          <a:xfrm>
            <a:off x="593340" y="940717"/>
            <a:ext cx="457176" cy="276999"/>
          </a:xfrm>
          <a:prstGeom prst="rect">
            <a:avLst/>
          </a:prstGeom>
          <a:noFill/>
        </p:spPr>
        <p:txBody>
          <a:bodyPr wrap="non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人</a:t>
            </a:r>
            <a:r>
              <a:rPr kumimoji="1" lang="en-US" altLang="ja-JP" sz="1200" dirty="0">
                <a:solidFill>
                  <a:schemeClr val="tx1">
                    <a:lumMod val="65000"/>
                    <a:lumOff val="35000"/>
                  </a:schemeClr>
                </a:solidFill>
              </a:rPr>
              <a:t>]</a:t>
            </a:r>
            <a:endParaRPr kumimoji="1" lang="ja-JP" altLang="en-US" sz="1200" dirty="0">
              <a:solidFill>
                <a:schemeClr val="tx1">
                  <a:lumMod val="65000"/>
                  <a:lumOff val="35000"/>
                </a:schemeClr>
              </a:solidFill>
            </a:endParaRPr>
          </a:p>
        </p:txBody>
      </p:sp>
      <p:sp>
        <p:nvSpPr>
          <p:cNvPr id="3" name="スライド番号プレースホルダー 2">
            <a:extLst>
              <a:ext uri="{FF2B5EF4-FFF2-40B4-BE49-F238E27FC236}">
                <a16:creationId xmlns:a16="http://schemas.microsoft.com/office/drawing/2014/main" id="{CE33CBAC-F11E-874D-CC97-2FB857A1E005}"/>
              </a:ext>
            </a:extLst>
          </p:cNvPr>
          <p:cNvSpPr>
            <a:spLocks noGrp="1"/>
          </p:cNvSpPr>
          <p:nvPr>
            <p:ph type="sldNum" sz="quarter" idx="12"/>
          </p:nvPr>
        </p:nvSpPr>
        <p:spPr/>
        <p:txBody>
          <a:bodyPr/>
          <a:lstStyle/>
          <a:p>
            <a:fld id="{0689E27D-1950-4930-8D06-280ECFA7327D}" type="slidenum">
              <a:rPr lang="ja-JP" altLang="en-US" smtClean="0"/>
              <a:pPr/>
              <a:t>9</a:t>
            </a:fld>
            <a:endParaRPr lang="ja-JP" altLang="en-US" dirty="0"/>
          </a:p>
        </p:txBody>
      </p:sp>
      <p:sp>
        <p:nvSpPr>
          <p:cNvPr id="12" name="正方形/長方形 11">
            <a:extLst>
              <a:ext uri="{FF2B5EF4-FFF2-40B4-BE49-F238E27FC236}">
                <a16:creationId xmlns:a16="http://schemas.microsoft.com/office/drawing/2014/main" id="{A36FE53E-7B52-B82B-2C67-85D61534BF5B}"/>
              </a:ext>
            </a:extLst>
          </p:cNvPr>
          <p:cNvSpPr/>
          <p:nvPr/>
        </p:nvSpPr>
        <p:spPr>
          <a:xfrm>
            <a:off x="257175" y="6611779"/>
            <a:ext cx="7394467" cy="246221"/>
          </a:xfrm>
          <a:prstGeom prst="rect">
            <a:avLst/>
          </a:prstGeom>
        </p:spPr>
        <p:txBody>
          <a:bodyPr wrap="square">
            <a:spAutoFit/>
          </a:bodyPr>
          <a:lstStyle/>
          <a:p>
            <a:r>
              <a:rPr lang="ja-JP" altLang="en-US" sz="1000" dirty="0"/>
              <a:t>［出典］沖縄県介護保険広域連合「介護保険事業状況報告（各年度３月分）」</a:t>
            </a:r>
          </a:p>
        </p:txBody>
      </p:sp>
      <p:graphicFrame>
        <p:nvGraphicFramePr>
          <p:cNvPr id="5" name="グラフ 4">
            <a:extLst>
              <a:ext uri="{FF2B5EF4-FFF2-40B4-BE49-F238E27FC236}">
                <a16:creationId xmlns:a16="http://schemas.microsoft.com/office/drawing/2014/main" id="{FFDE7E0B-9D18-43AE-A81D-CE592E8F49D5}"/>
              </a:ext>
            </a:extLst>
          </p:cNvPr>
          <p:cNvGraphicFramePr>
            <a:graphicFrameLocks/>
          </p:cNvGraphicFramePr>
          <p:nvPr>
            <p:extLst>
              <p:ext uri="{D42A27DB-BD31-4B8C-83A1-F6EECF244321}">
                <p14:modId xmlns:p14="http://schemas.microsoft.com/office/powerpoint/2010/main" val="3366810720"/>
              </p:ext>
            </p:extLst>
          </p:nvPr>
        </p:nvGraphicFramePr>
        <p:xfrm>
          <a:off x="296283" y="1152664"/>
          <a:ext cx="8692442" cy="5411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22682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amotostyle1" id="{FA7A6437-FF0F-49E3-9659-A52683CE10E9}" vid="{30E34E2E-DA31-43E7-9D2A-72741AB596B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okamotostyle1</Template>
  <TotalTime>11929</TotalTime>
  <Words>1481</Words>
  <Application>Microsoft Office PowerPoint</Application>
  <PresentationFormat>画面に合わせる (4:3)</PresentationFormat>
  <Paragraphs>307</Paragraphs>
  <Slides>37</Slides>
  <Notes>19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37</vt:i4>
      </vt:variant>
    </vt:vector>
  </HeadingPairs>
  <TitlesOfParts>
    <vt:vector size="41" baseType="lpstr">
      <vt:lpstr>游ゴシック</vt:lpstr>
      <vt:lpstr>游ゴシック Light</vt:lpstr>
      <vt:lpstr>Arial</vt:lpstr>
      <vt:lpstr>Office テーマ</vt:lpstr>
      <vt:lpstr>今帰仁村の地域分析</vt:lpstr>
      <vt:lpstr>今帰仁村の概要</vt:lpstr>
      <vt:lpstr>PowerPoint プレゼンテーション</vt:lpstr>
      <vt:lpstr>今帰仁村の人口構成（40歳以上）</vt:lpstr>
      <vt:lpstr>構成市町村の高齢化率（令和6年1月時点）</vt:lpstr>
      <vt:lpstr>人口推移の予測</vt:lpstr>
      <vt:lpstr>2020年を100とした人口推移予測</vt:lpstr>
      <vt:lpstr>PowerPoint プレゼンテーション</vt:lpstr>
      <vt:lpstr>要介護認定者数の推移</vt:lpstr>
      <vt:lpstr>　5歳刻み年齢別 要介護認定率（令和6年3月）</vt:lpstr>
      <vt:lpstr>　5歳刻み年齢別 要介護認定率（令和5年3月）</vt:lpstr>
      <vt:lpstr>　5歳刻み年齢別 要介護認定率（令和4年3月）</vt:lpstr>
      <vt:lpstr>　5歳刻み年齢別 要介護認定率（令和4～6年）</vt:lpstr>
      <vt:lpstr>構成市町村の認定率（令和5年3月時点）</vt:lpstr>
      <vt:lpstr>構成市町村の認定率（令和6年3月時点）</vt:lpstr>
      <vt:lpstr>構成市町村の調整済み認定率（令和5年3月時点）</vt:lpstr>
      <vt:lpstr>構成市町村の調整済み認定率（令和6年3月時点）</vt:lpstr>
      <vt:lpstr>PowerPoint プレゼンテーション</vt:lpstr>
      <vt:lpstr>受給者数の推移</vt:lpstr>
      <vt:lpstr>PowerPoint プレゼンテーション</vt:lpstr>
      <vt:lpstr>PowerPoint プレゼンテーション</vt:lpstr>
      <vt:lpstr>PowerPoint プレゼンテーション</vt:lpstr>
      <vt:lpstr>PowerPoint プレゼンテーション</vt:lpstr>
      <vt:lpstr>在宅サービス費（令和5年度）</vt:lpstr>
      <vt:lpstr>居住系サービス費（令和5年度）</vt:lpstr>
      <vt:lpstr>施設サービス費（令和5年度）</vt:lpstr>
      <vt:lpstr>サービス系列別給付費　広域連合平均との差</vt:lpstr>
      <vt:lpstr>サービス系列別給付費　広域連合平均との差</vt:lpstr>
      <vt:lpstr>PowerPoint プレゼンテーション</vt:lpstr>
      <vt:lpstr>通所サービス費（令和5年度）</vt:lpstr>
      <vt:lpstr>短期入所サービス費（令和5年度）</vt:lpstr>
      <vt:lpstr>第１号被保険者１人当たり給付月額（サービス種別）</vt:lpstr>
      <vt:lpstr>第１号被保険者１人あたり給付月額（サービス種別）</vt:lpstr>
      <vt:lpstr>PowerPoint プレゼンテーション</vt:lpstr>
      <vt:lpstr>自宅死や施設死の割合（令和5年度）</vt:lpstr>
      <vt:lpstr>サービス系列別の利用者割合（令和6年3月）</vt:lpstr>
      <vt:lpstr>サービス系列別の利用者割合（令和6年3月）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北中城村の地域分析</dc:title>
  <dc:creator>岡本 慎哉</dc:creator>
  <cp:lastModifiedBy>柳 史生</cp:lastModifiedBy>
  <cp:revision>818</cp:revision>
  <cp:lastPrinted>2024-10-28T11:44:53Z</cp:lastPrinted>
  <dcterms:created xsi:type="dcterms:W3CDTF">2020-05-04T00:24:19Z</dcterms:created>
  <dcterms:modified xsi:type="dcterms:W3CDTF">2024-11-20T13:11:34Z</dcterms:modified>
</cp:coreProperties>
</file>